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9" r:id="rId3"/>
    <p:sldId id="261" r:id="rId4"/>
    <p:sldId id="262" r:id="rId5"/>
    <p:sldId id="267" r:id="rId6"/>
    <p:sldId id="264" r:id="rId7"/>
    <p:sldId id="265" r:id="rId8"/>
    <p:sldId id="266" r:id="rId9"/>
    <p:sldId id="270" r:id="rId10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 varScale="1">
        <p:scale>
          <a:sx n="82" d="100"/>
          <a:sy n="82" d="100"/>
        </p:scale>
        <p:origin x="-7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0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3999" y="1122363"/>
            <a:ext cx="9144000" cy="2387599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3999" y="3602037"/>
            <a:ext cx="9144000" cy="165576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pPr>
                <a:defRPr/>
              </a:pPr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pPr>
                <a:defRPr/>
              </a:pPr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899" y="365124"/>
            <a:ext cx="2628900" cy="5811837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198" y="365124"/>
            <a:ext cx="7734299" cy="5811837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Fifth level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pPr>
                <a:defRPr/>
              </a:pPr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Fifth level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pPr>
                <a:defRPr/>
              </a:pPr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49" y="1709737"/>
            <a:ext cx="10515600" cy="2852736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49" y="4589462"/>
            <a:ext cx="10515600" cy="150018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pPr>
                <a:defRPr/>
              </a:pPr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198" y="1825624"/>
            <a:ext cx="5181599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4"/>
            <a:ext cx="5181599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pPr>
                <a:defRPr/>
              </a:pPr>
              <a:t>20.02.2023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7" y="365124"/>
            <a:ext cx="10515600" cy="1325562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7" y="1681162"/>
            <a:ext cx="5157785" cy="8239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7" y="2505074"/>
            <a:ext cx="5157785" cy="3684587"/>
          </a:xfrm>
        </p:spPr>
        <p:txBody>
          <a:bodyPr/>
          <a:lstStyle/>
          <a:p>
            <a:pPr lvl="0">
              <a:defRPr/>
            </a:pPr>
            <a:r>
              <a:rPr lang="ru-RU"/>
              <a:t>Click to edit Master text styles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2"/>
            <a:ext cx="5183187" cy="8239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7" cy="3684587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pPr>
                <a:defRPr/>
              </a:pPr>
              <a:t>20.02.2023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pPr>
                <a:defRPr/>
              </a:pPr>
              <a:t>20.02.2023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pPr>
                <a:defRPr/>
              </a:pPr>
              <a:t>20.02.2023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7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7" y="987424"/>
            <a:ext cx="6172200" cy="48736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7" y="2057400"/>
            <a:ext cx="3932236" cy="38115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pPr>
                <a:defRPr/>
              </a:pPr>
              <a:t>20.02.2023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7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idx="1"/>
          </p:nvPr>
        </p:nvSpPr>
        <p:spPr bwMode="auto">
          <a:xfrm>
            <a:off x="5183187" y="987424"/>
            <a:ext cx="6172200" cy="487362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Click icon to add picture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7" y="2057400"/>
            <a:ext cx="3932236" cy="38115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pPr>
                <a:defRPr/>
              </a:pPr>
              <a:t>20.02.2023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838198" y="365124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198" y="182562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Click to edit Master text styles</a:t>
            </a:r>
            <a:endParaRPr/>
          </a:p>
          <a:p>
            <a:pPr lvl="1">
              <a:defRPr/>
            </a:pPr>
            <a:r>
              <a:rPr lang="ru-RU"/>
              <a:t>Second level</a:t>
            </a:r>
            <a:endParaRPr/>
          </a:p>
          <a:p>
            <a:pPr lvl="2">
              <a:defRPr/>
            </a:pPr>
            <a:r>
              <a:rPr lang="ru-RU"/>
              <a:t>Third level</a:t>
            </a:r>
            <a:endParaRPr/>
          </a:p>
          <a:p>
            <a:pPr lvl="3">
              <a:defRPr/>
            </a:pPr>
            <a:r>
              <a:rPr lang="ru-RU"/>
              <a:t>Fourth level</a:t>
            </a:r>
            <a:endParaRPr/>
          </a:p>
          <a:p>
            <a:pPr lvl="4">
              <a:defRPr/>
            </a:pPr>
            <a:r>
              <a:rPr lang="ru-RU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38198" y="6356349"/>
            <a:ext cx="27432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CC18F51-09EC-435C-A3BA-64A766E099C0}" type="datetimeFigureOut">
              <a:rPr lang="ru-RU"/>
              <a:pPr>
                <a:defRPr/>
              </a:pPr>
              <a:t>20.02.2023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38598" y="6356349"/>
            <a:ext cx="41148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610599" y="6356349"/>
            <a:ext cx="27432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395586-F03A-48D1-94DF-16B239DF4F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5087888" y="1700808"/>
            <a:ext cx="6888088" cy="2592288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 fontScale="90000"/>
          </a:bodyPr>
          <a:lstStyle/>
          <a:p>
            <a:pPr algn="r">
              <a:defRPr/>
            </a:pPr>
            <a:r>
              <a:rPr sz="2800" dirty="0">
                <a:latin typeface="Tibetan Machine Uni"/>
                <a:cs typeface="Tibetan Machine Uni"/>
              </a:rPr>
              <a:t/>
            </a:r>
            <a:br>
              <a:rPr sz="2800" dirty="0">
                <a:latin typeface="Tibetan Machine Uni"/>
                <a:cs typeface="Tibetan Machine Uni"/>
              </a:rPr>
            </a:br>
            <a:r>
              <a:rPr sz="2200" dirty="0">
                <a:latin typeface="Tibetan Machine Uni"/>
                <a:cs typeface="Tibetan Machine Uni"/>
              </a:rPr>
              <a:t/>
            </a:r>
            <a:br>
              <a:rPr sz="2200" dirty="0">
                <a:latin typeface="Tibetan Machine Uni"/>
                <a:cs typeface="Tibetan Machine Uni"/>
              </a:rPr>
            </a:br>
            <a:r>
              <a:rPr lang="ru-RU" sz="3100" dirty="0" smtClean="0">
                <a:latin typeface="Tibetan Machine Uni"/>
                <a:cs typeface="Tibetan Machine Uni"/>
              </a:rPr>
              <a:t>Образовательный проект </a:t>
            </a:r>
            <a:r>
              <a:rPr sz="3100" b="0" i="0" u="none" dirty="0">
                <a:solidFill>
                  <a:srgbClr val="000000"/>
                </a:solidFill>
                <a:latin typeface="Tibetan Machine Uni"/>
                <a:ea typeface="Trebuchet MS"/>
                <a:cs typeface="Tibetan Machine Uni"/>
              </a:rPr>
              <a:t/>
            </a:r>
            <a:br>
              <a:rPr sz="3100" b="0" i="0" u="none" dirty="0">
                <a:solidFill>
                  <a:srgbClr val="000000"/>
                </a:solidFill>
                <a:latin typeface="Tibetan Machine Uni"/>
                <a:ea typeface="Trebuchet MS"/>
                <a:cs typeface="Tibetan Machine Uni"/>
              </a:rPr>
            </a:br>
            <a:r>
              <a:rPr sz="3100" b="0" i="0" u="none" dirty="0">
                <a:solidFill>
                  <a:srgbClr val="000000"/>
                </a:solidFill>
                <a:latin typeface="Tibetan Machine Uni"/>
                <a:ea typeface="Trebuchet MS"/>
                <a:cs typeface="Tibetan Machine Uni"/>
              </a:rPr>
              <a:t>​</a:t>
            </a:r>
            <a:br>
              <a:rPr sz="3100" b="0" i="0" u="none" dirty="0">
                <a:solidFill>
                  <a:srgbClr val="000000"/>
                </a:solidFill>
                <a:latin typeface="Tibetan Machine Uni"/>
                <a:ea typeface="Trebuchet MS"/>
                <a:cs typeface="Tibetan Machine Uni"/>
              </a:rPr>
            </a:br>
            <a:r>
              <a:rPr sz="3600" b="0" i="0" u="none" dirty="0">
                <a:solidFill>
                  <a:srgbClr val="000000"/>
                </a:solidFill>
                <a:latin typeface="Tibetan Machine Uni"/>
                <a:ea typeface="Trebuchet MS"/>
                <a:cs typeface="Tibetan Machine Uni"/>
              </a:rPr>
              <a:t>«</a:t>
            </a:r>
            <a:r>
              <a:rPr sz="3600" b="0" i="0" u="none" dirty="0" err="1">
                <a:solidFill>
                  <a:srgbClr val="000000"/>
                </a:solidFill>
                <a:latin typeface="Tibetan Machine Uni"/>
                <a:ea typeface="Trebuchet MS"/>
                <a:cs typeface="Tibetan Machine Uni"/>
              </a:rPr>
              <a:t>Профессии</a:t>
            </a:r>
            <a:r>
              <a:rPr sz="3600" b="0" i="0" u="none" dirty="0">
                <a:solidFill>
                  <a:srgbClr val="000000"/>
                </a:solidFill>
                <a:latin typeface="Tibetan Machine Uni"/>
                <a:ea typeface="Trebuchet MS"/>
                <a:cs typeface="Tibetan Machine Uni"/>
              </a:rPr>
              <a:t>,​</a:t>
            </a:r>
            <a:endParaRPr sz="3600" b="0" i="0" u="none" dirty="0">
              <a:solidFill>
                <a:srgbClr val="000000"/>
              </a:solidFill>
              <a:latin typeface="Tibetan Machine Uni"/>
              <a:cs typeface="Tibetan Machine Uni"/>
            </a:endParaRPr>
          </a:p>
          <a:p>
            <a:pPr algn="r">
              <a:defRPr/>
            </a:pPr>
            <a:r>
              <a:rPr sz="3600" b="0" i="0" u="none" dirty="0" err="1">
                <a:solidFill>
                  <a:srgbClr val="000000"/>
                </a:solidFill>
                <a:latin typeface="Tibetan Machine Uni"/>
                <a:ea typeface="Trebuchet MS"/>
                <a:cs typeface="Tibetan Machine Uni"/>
              </a:rPr>
              <a:t>востребованные</a:t>
            </a:r>
            <a:r>
              <a:rPr sz="3600" b="0" i="0" u="none" dirty="0">
                <a:solidFill>
                  <a:srgbClr val="000000"/>
                </a:solidFill>
                <a:latin typeface="Tibetan Machine Uni"/>
                <a:ea typeface="Trebuchet MS"/>
                <a:cs typeface="Tibetan Machine Uni"/>
              </a:rPr>
              <a:t> в </a:t>
            </a:r>
            <a:r>
              <a:rPr sz="3600" b="0" i="0" u="none" dirty="0" err="1">
                <a:solidFill>
                  <a:srgbClr val="000000"/>
                </a:solidFill>
                <a:latin typeface="Tibetan Machine Uni"/>
                <a:ea typeface="Trebuchet MS"/>
                <a:cs typeface="Tibetan Machine Uni"/>
              </a:rPr>
              <a:t>Озерске</a:t>
            </a:r>
            <a:r>
              <a:rPr sz="3600" b="0" i="0" u="none" dirty="0">
                <a:solidFill>
                  <a:srgbClr val="000000"/>
                </a:solidFill>
                <a:latin typeface="Tibetan Machine Uni"/>
                <a:ea typeface="Trebuchet MS"/>
                <a:cs typeface="Tibetan Machine Uni"/>
              </a:rPr>
              <a:t>» ​</a:t>
            </a:r>
            <a:br>
              <a:rPr sz="3600" b="0" i="0" u="none" dirty="0">
                <a:solidFill>
                  <a:srgbClr val="000000"/>
                </a:solidFill>
                <a:latin typeface="Tibetan Machine Uni"/>
                <a:ea typeface="Trebuchet MS"/>
                <a:cs typeface="Tibetan Machine Uni"/>
              </a:rPr>
            </a:br>
            <a:r>
              <a:rPr sz="3100" b="0" i="0" u="none" dirty="0">
                <a:solidFill>
                  <a:srgbClr val="000000"/>
                </a:solidFill>
                <a:latin typeface="Tibetan Machine Uni"/>
                <a:ea typeface="Trebuchet MS"/>
                <a:cs typeface="Tibetan Machine Uni"/>
              </a:rPr>
              <a:t>​</a:t>
            </a:r>
            <a:endParaRPr sz="2200" b="0" i="0" u="none" dirty="0">
              <a:solidFill>
                <a:srgbClr val="000000"/>
              </a:solidFill>
              <a:latin typeface="Tibetan Machine Uni"/>
              <a:cs typeface="Tibetan Machine Uni"/>
            </a:endParaRPr>
          </a:p>
          <a:p>
            <a:pPr algn="ctr">
              <a:defRPr/>
            </a:pPr>
            <a:r>
              <a:rPr lang="ru-RU" sz="2200" dirty="0">
                <a:latin typeface="Tibetan Machine Uni"/>
                <a:cs typeface="Tibetan Machine Uni"/>
              </a:rPr>
              <a:t/>
            </a:r>
            <a:br>
              <a:rPr lang="ru-RU" sz="2200" dirty="0">
                <a:latin typeface="Tibetan Machine Uni"/>
                <a:cs typeface="Tibetan Machine Uni"/>
              </a:rPr>
            </a:br>
            <a:r>
              <a:rPr lang="ru-RU" sz="2000" dirty="0">
                <a:latin typeface="Tibetan Machine Uni"/>
                <a:cs typeface="Tibetan Machine Uni"/>
              </a:rPr>
              <a:t/>
            </a:r>
            <a:br>
              <a:rPr lang="ru-RU" sz="2000" dirty="0">
                <a:latin typeface="Tibetan Machine Uni"/>
                <a:cs typeface="Tibetan Machine Uni"/>
              </a:rPr>
            </a:br>
            <a:endParaRPr sz="2000" dirty="0">
              <a:latin typeface="Tibetan Machine Uni"/>
              <a:cs typeface="Tibetan Machine Uni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23792" y="5517232"/>
            <a:ext cx="7776864" cy="576064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в</a:t>
            </a:r>
            <a:r>
              <a:rPr lang="ru-RU" dirty="0" smtClean="0">
                <a:solidFill>
                  <a:schemeClr val="tx1"/>
                </a:solidFill>
              </a:rPr>
              <a:t>оспитатель МБДОУ ДС №27 </a:t>
            </a:r>
            <a:r>
              <a:rPr lang="ru-RU" dirty="0" err="1" smtClean="0">
                <a:solidFill>
                  <a:schemeClr val="tx1"/>
                </a:solidFill>
              </a:rPr>
              <a:t>Самоделкина</a:t>
            </a:r>
            <a:r>
              <a:rPr lang="ru-RU" dirty="0" smtClean="0">
                <a:solidFill>
                  <a:schemeClr val="tx1"/>
                </a:solidFill>
              </a:rPr>
              <a:t> Ю.А.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2" descr="https://www.atomic-energy.ru/files/images/2014/05/ozersk.jpg"/>
          <p:cNvPicPr>
            <a:picLocks noChangeAspect="1" noChangeArrowheads="1"/>
          </p:cNvPicPr>
          <p:nvPr/>
        </p:nvPicPr>
        <p:blipFill>
          <a:blip r:embed="rId2" cstate="print"/>
          <a:srcRect l="9734" r="10776"/>
          <a:stretch>
            <a:fillRect/>
          </a:stretch>
        </p:blipFill>
        <p:spPr bwMode="auto">
          <a:xfrm>
            <a:off x="335360" y="332656"/>
            <a:ext cx="3226883" cy="61653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03996331" name="Title 1"/>
          <p:cNvSpPr>
            <a:spLocks noGrp="1"/>
          </p:cNvSpPr>
          <p:nvPr>
            <p:ph type="title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 fontScale="90000"/>
          </a:bodyPr>
          <a:lstStyle/>
          <a:p>
            <a:pPr>
              <a:defRPr/>
            </a:pPr>
            <a:r>
              <a:rPr sz="3600" b="0" i="0" u="none" dirty="0" smtClean="0">
                <a:solidFill>
                  <a:srgbClr val="000000"/>
                </a:solidFill>
                <a:latin typeface="Tibetan Machine Uni"/>
                <a:ea typeface="Trebuchet MS"/>
                <a:cs typeface="Tibetan Machine Uni"/>
              </a:rPr>
              <a:t>​</a:t>
            </a:r>
            <a:endParaRPr sz="3600" b="0" i="0" u="none" dirty="0">
              <a:solidFill>
                <a:srgbClr val="000000"/>
              </a:solidFill>
              <a:latin typeface="Tibetan Machine Uni"/>
              <a:cs typeface="Tibetan Machine Uni"/>
            </a:endParaRPr>
          </a:p>
          <a:p>
            <a:pPr algn="ctr">
              <a:defRPr/>
            </a:pPr>
            <a:r>
              <a:rPr lang="ru-RU" sz="2800" b="1" dirty="0" smtClean="0">
                <a:solidFill>
                  <a:srgbClr val="000000"/>
                </a:solidFill>
                <a:latin typeface="Tibetan Machine Uni"/>
                <a:ea typeface="Trebuchet MS"/>
                <a:cs typeface="Tibetan Machine Uni"/>
              </a:rPr>
              <a:t>Задачи </a:t>
            </a:r>
            <a:r>
              <a:rPr lang="ru-RU" sz="2800" b="1" dirty="0" smtClean="0">
                <a:solidFill>
                  <a:srgbClr val="000000"/>
                </a:solidFill>
                <a:latin typeface="Tibetan Machine Uni"/>
                <a:ea typeface="Trebuchet MS"/>
                <a:cs typeface="Tibetan Machine Uni"/>
              </a:rPr>
              <a:t>проекта</a:t>
            </a:r>
            <a:r>
              <a:rPr lang="ru-RU" sz="2800" b="1" dirty="0" smtClean="0">
                <a:solidFill>
                  <a:srgbClr val="000000"/>
                </a:solidFill>
                <a:latin typeface="Tibetan Machine Uni"/>
                <a:ea typeface="Trebuchet MS"/>
                <a:cs typeface="Tibetan Machine Uni"/>
              </a:rPr>
              <a:t>:​</a:t>
            </a:r>
            <a:r>
              <a:rPr lang="ru-RU" sz="2800" b="1" dirty="0" smtClean="0">
                <a:solidFill>
                  <a:srgbClr val="000000"/>
                </a:solidFill>
                <a:latin typeface="Tibetan Machine Uni"/>
                <a:cs typeface="Tibetan Machine Uni"/>
              </a:rPr>
              <a:t/>
            </a:r>
            <a:br>
              <a:rPr lang="ru-RU" sz="2800" b="1" dirty="0" smtClean="0">
                <a:solidFill>
                  <a:srgbClr val="000000"/>
                </a:solidFill>
                <a:latin typeface="Tibetan Machine Uni"/>
                <a:cs typeface="Tibetan Machine Uni"/>
              </a:rPr>
            </a:br>
            <a:r>
              <a:rPr lang="ru-RU" sz="2800" b="0" i="0" u="none" strike="noStrike" cap="none" spc="0" dirty="0" smtClean="0">
                <a:solidFill>
                  <a:srgbClr val="000000"/>
                </a:solidFill>
                <a:latin typeface="Tibetan Machine Uni"/>
                <a:ea typeface="Trebuchet MS"/>
                <a:cs typeface="Tibetan Machine Uni"/>
              </a:rPr>
              <a:t/>
            </a:r>
            <a:br>
              <a:rPr lang="ru-RU" sz="2800" b="0" i="0" u="none" strike="noStrike" cap="none" spc="0" dirty="0" smtClean="0">
                <a:solidFill>
                  <a:srgbClr val="000000"/>
                </a:solidFill>
                <a:latin typeface="Tibetan Machine Uni"/>
                <a:ea typeface="Trebuchet MS"/>
                <a:cs typeface="Tibetan Machine Uni"/>
              </a:rPr>
            </a:br>
            <a:endParaRPr sz="2800" b="0" i="0" u="none" dirty="0">
              <a:solidFill>
                <a:srgbClr val="000000"/>
              </a:solidFill>
              <a:latin typeface="Tibetan Machine Uni"/>
              <a:cs typeface="Tibetan Machine Uni"/>
            </a:endParaRPr>
          </a:p>
          <a:p>
            <a:pPr algn="just">
              <a:defRPr/>
            </a:pPr>
            <a:r>
              <a:rPr sz="3600" b="0" i="1" u="none" dirty="0">
                <a:solidFill>
                  <a:srgbClr val="000000"/>
                </a:solidFill>
                <a:latin typeface="Tibetan Machine Uni"/>
                <a:ea typeface="Trebuchet MS"/>
                <a:cs typeface="Tibetan Machine Uni"/>
              </a:rPr>
              <a:t/>
            </a:r>
            <a:br>
              <a:rPr sz="3600" b="0" i="1" u="none" dirty="0">
                <a:solidFill>
                  <a:srgbClr val="000000"/>
                </a:solidFill>
                <a:latin typeface="Tibetan Machine Uni"/>
                <a:ea typeface="Trebuchet MS"/>
                <a:cs typeface="Tibetan Machine Uni"/>
              </a:rPr>
            </a:br>
            <a:endParaRPr sz="3600" b="0" i="1" u="none" dirty="0">
              <a:solidFill>
                <a:srgbClr val="000000"/>
              </a:solidFill>
              <a:latin typeface="Tibetan Machine Uni"/>
              <a:cs typeface="Tibetan Machine Uni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5360" y="836712"/>
            <a:ext cx="11521280" cy="576064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None/>
            </a:pPr>
            <a:r>
              <a:rPr lang="ru-RU" sz="2000" b="1" i="1" u="sng" dirty="0" smtClean="0"/>
              <a:t>Обучающие</a:t>
            </a:r>
            <a:r>
              <a:rPr lang="ru-RU" sz="2000" b="1" i="1" u="sng" dirty="0" smtClean="0"/>
              <a:t>:</a:t>
            </a:r>
            <a:endParaRPr lang="ru-RU" sz="2000" dirty="0" smtClean="0"/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</a:pPr>
            <a:r>
              <a:rPr lang="ru-RU" sz="2000" dirty="0" smtClean="0"/>
              <a:t>Расширить знания  о родном городе, людях живущих в нем и их профессиях.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</a:pPr>
            <a:r>
              <a:rPr lang="ru-RU" sz="2000" dirty="0" smtClean="0"/>
              <a:t>Формировать уважительное отношение к труду взрослых. 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</a:pPr>
            <a:r>
              <a:rPr lang="ru-RU" sz="2000" dirty="0" smtClean="0"/>
              <a:t>Стимулировать у детей интерес к профессиям взрослых. 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2000" b="1" i="1" u="sng" dirty="0" smtClean="0"/>
              <a:t>Развивающие: </a:t>
            </a:r>
            <a:endParaRPr lang="ru-RU" sz="2000" dirty="0" smtClean="0"/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</a:pPr>
            <a:r>
              <a:rPr lang="ru-RU" sz="2000" dirty="0" smtClean="0"/>
              <a:t>Развивать творческую инициативу, способность самостоятельно себя реализовать в различных видах труда и творчества.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</a:pPr>
            <a:r>
              <a:rPr lang="ru-RU" sz="2000" dirty="0" smtClean="0"/>
              <a:t>Совершенствовать связную речь детей, обогащать и активизировать словарь детей.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</a:pPr>
            <a:r>
              <a:rPr lang="ru-RU" sz="2000" dirty="0" smtClean="0"/>
              <a:t>Продолжать развивать у детей познавательные процессы и мыслительные операции посредством  занятий, игр и упражнений, осуществлять ознакомление дошкольников с миром профессий, с культурными ценностями и особенностями региона.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2000" b="1" i="1" u="sng" dirty="0" smtClean="0"/>
              <a:t>Воспитательные:</a:t>
            </a:r>
            <a:endParaRPr lang="ru-RU" sz="2000" dirty="0" smtClean="0"/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</a:pPr>
            <a:r>
              <a:rPr lang="ru-RU" sz="2000" dirty="0" smtClean="0"/>
              <a:t>Воспитывать ценностное отношение к профессиям и результатам их труда.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</a:pPr>
            <a:r>
              <a:rPr lang="ru-RU" sz="2000" dirty="0" smtClean="0"/>
              <a:t>Способствовать сплочению семьи ребёнка общими интересами к одному делу.</a:t>
            </a:r>
          </a:p>
          <a:p>
            <a:pPr>
              <a:lnSpc>
                <a:spcPct val="120000"/>
              </a:lnSpc>
            </a:pPr>
            <a:endParaRPr lang="ru-RU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13671454" name="Title 1"/>
          <p:cNvSpPr>
            <a:spLocks noGrp="1"/>
          </p:cNvSpPr>
          <p:nvPr>
            <p:ph type="title"/>
          </p:nvPr>
        </p:nvSpPr>
        <p:spPr bwMode="auto">
          <a:xfrm>
            <a:off x="839416" y="0"/>
            <a:ext cx="10515600" cy="1325562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/>
          </a:bodyPr>
          <a:lstStyle/>
          <a:p>
            <a:pPr algn="ctr">
              <a:defRPr/>
            </a:pPr>
            <a:r>
              <a:rPr sz="2500" b="1" i="0" u="none" dirty="0" smtClean="0">
                <a:solidFill>
                  <a:srgbClr val="000000"/>
                </a:solidFill>
                <a:latin typeface="Trebuchet MS"/>
                <a:ea typeface="Trebuchet MS"/>
                <a:cs typeface="Trebuchet MS"/>
              </a:rPr>
              <a:t>​</a:t>
            </a:r>
            <a:r>
              <a:rPr lang="ru-RU" sz="2500" b="1" i="0" u="none" dirty="0" smtClean="0">
                <a:solidFill>
                  <a:srgbClr val="000000"/>
                </a:solidFill>
                <a:latin typeface="Trebuchet MS"/>
                <a:ea typeface="Trebuchet MS"/>
                <a:cs typeface="Trebuchet MS"/>
              </a:rPr>
              <a:t>Паспорт проекта</a:t>
            </a:r>
            <a:endParaRPr sz="2500" b="1" i="0" u="none" dirty="0">
              <a:solidFill>
                <a:srgbClr val="000000"/>
              </a:solidFill>
              <a:latin typeface="Tibetan Machine Uni"/>
              <a:cs typeface="Tibetan Machine Uni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1384" y="1340768"/>
            <a:ext cx="11305256" cy="420384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2400" b="1" i="1" u="sng" dirty="0" smtClean="0"/>
              <a:t>Тип, вид </a:t>
            </a:r>
            <a:r>
              <a:rPr lang="ru-RU" sz="2400" b="1" i="1" u="sng" dirty="0" smtClean="0"/>
              <a:t>проекта: </a:t>
            </a:r>
            <a:r>
              <a:rPr lang="ru-RU" sz="2400" dirty="0" smtClean="0"/>
              <a:t>ознакомительно-ориентировочный (информационный), творческий.</a:t>
            </a:r>
            <a:endParaRPr lang="ru-RU" sz="24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ru-RU" sz="2400" b="1" i="1" u="sng" dirty="0" smtClean="0"/>
              <a:t>Продолжительность:</a:t>
            </a:r>
            <a:r>
              <a:rPr lang="ru-RU" sz="2400" b="1" i="1" dirty="0" smtClean="0"/>
              <a:t> </a:t>
            </a:r>
            <a:r>
              <a:rPr lang="ru-RU" sz="2400" dirty="0" smtClean="0"/>
              <a:t>средней продолжительности (01.07.2022-30.07.2022).</a:t>
            </a:r>
            <a:endParaRPr lang="ru-RU" sz="24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ru-RU" sz="2400" b="1" i="1" u="sng" dirty="0" smtClean="0"/>
              <a:t>Состав участников проекта</a:t>
            </a:r>
            <a:r>
              <a:rPr lang="ru-RU" sz="2400" u="sng" dirty="0" smtClean="0"/>
              <a:t>:</a:t>
            </a:r>
            <a:r>
              <a:rPr lang="ru-RU" sz="2400" dirty="0" smtClean="0"/>
              <a:t> </a:t>
            </a:r>
            <a:r>
              <a:rPr lang="ru-RU" sz="2400" dirty="0" smtClean="0"/>
              <a:t>воспитанники </a:t>
            </a:r>
            <a:r>
              <a:rPr lang="ru-RU" sz="2400" dirty="0" smtClean="0"/>
              <a:t>всех  дошкольных групп ДОО</a:t>
            </a:r>
            <a:r>
              <a:rPr lang="ru-RU" sz="2400" dirty="0" smtClean="0"/>
              <a:t>, </a:t>
            </a:r>
            <a:r>
              <a:rPr lang="ru-RU" sz="2400" dirty="0" smtClean="0"/>
              <a:t>родители, педагоги, специалисты.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400" b="1" i="1" u="sng" dirty="0" smtClean="0"/>
              <a:t>Продукт </a:t>
            </a:r>
            <a:r>
              <a:rPr lang="ru-RU" sz="2400" b="1" i="1" u="sng" dirty="0" smtClean="0"/>
              <a:t>проекта:</a:t>
            </a:r>
            <a:r>
              <a:rPr lang="ru-RU" sz="2400" b="1" i="1" dirty="0" smtClean="0"/>
              <a:t> </a:t>
            </a:r>
            <a:r>
              <a:rPr lang="ru-RU" sz="2400" dirty="0" smtClean="0"/>
              <a:t>конкурс видеороликов «Есть такая профессия</a:t>
            </a:r>
            <a:r>
              <a:rPr lang="ru-RU" sz="2400" dirty="0" smtClean="0"/>
              <a:t>».</a:t>
            </a:r>
            <a:endParaRPr lang="ru-RU" sz="2400" dirty="0" smtClean="0"/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2400" b="1" i="1" u="sng" dirty="0" smtClean="0"/>
              <a:t>Проблемная ситуация: </a:t>
            </a:r>
            <a:r>
              <a:rPr lang="ru-RU" sz="2400" dirty="0" smtClean="0"/>
              <a:t>недостаточная информированность детей о профессиях, не достаточно сформирован познавательный интерес к труду взрослых.</a:t>
            </a:r>
            <a:endParaRPr lang="ru-RU" sz="2400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02414302" name="Title 1"/>
          <p:cNvSpPr>
            <a:spLocks noGrp="1"/>
          </p:cNvSpPr>
          <p:nvPr>
            <p:ph type="title"/>
          </p:nvPr>
        </p:nvSpPr>
        <p:spPr bwMode="auto">
          <a:xfrm>
            <a:off x="911424" y="0"/>
            <a:ext cx="10515600" cy="908720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 fontScale="90000"/>
          </a:bodyPr>
          <a:lstStyle/>
          <a:p>
            <a:pPr algn="ctr">
              <a:defRPr/>
            </a:pPr>
            <a:r>
              <a:rPr sz="1350" b="0" i="0" u="none" dirty="0" smtClean="0">
                <a:solidFill>
                  <a:srgbClr val="000000"/>
                </a:solidFill>
                <a:latin typeface="Trebuchet MS"/>
                <a:ea typeface="Trebuchet MS"/>
                <a:cs typeface="Trebuchet MS"/>
              </a:rPr>
              <a:t>​</a:t>
            </a:r>
            <a:r>
              <a:rPr sz="2600" b="0" i="0" u="sng" dirty="0" smtClean="0">
                <a:solidFill>
                  <a:srgbClr val="000000"/>
                </a:solidFill>
                <a:latin typeface="Tibetan Machine Uni"/>
                <a:ea typeface="Trebuchet MS"/>
                <a:cs typeface="Tibetan Machine Uni"/>
              </a:rPr>
              <a:t>​</a:t>
            </a:r>
            <a:r>
              <a:rPr sz="2600" b="0" i="0" u="none" dirty="0">
                <a:solidFill>
                  <a:srgbClr val="000000"/>
                </a:solidFill>
                <a:latin typeface="Tibetan Machine Uni"/>
                <a:ea typeface="Trebuchet MS"/>
                <a:cs typeface="Tibetan Machine Uni"/>
              </a:rPr>
              <a:t/>
            </a:r>
            <a:br>
              <a:rPr sz="2600" b="0" i="0" u="none" dirty="0">
                <a:solidFill>
                  <a:srgbClr val="000000"/>
                </a:solidFill>
                <a:latin typeface="Tibetan Machine Uni"/>
                <a:ea typeface="Trebuchet MS"/>
                <a:cs typeface="Tibetan Machine Uni"/>
              </a:rPr>
            </a:br>
            <a:r>
              <a:rPr lang="ru-RU" sz="2600" b="1" dirty="0" smtClean="0">
                <a:solidFill>
                  <a:srgbClr val="000000"/>
                </a:solidFill>
                <a:latin typeface="Tibetan Machine Uni"/>
                <a:ea typeface="Trebuchet MS"/>
                <a:cs typeface="Tibetan Machine Uni"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latin typeface="Tibetan Machine Uni"/>
                <a:ea typeface="Trebuchet MS"/>
                <a:cs typeface="Tibetan Machine Uni"/>
              </a:rPr>
              <a:t>Планируемый</a:t>
            </a:r>
            <a:r>
              <a:rPr lang="ru-RU" sz="2600" b="1" dirty="0" smtClean="0">
                <a:solidFill>
                  <a:srgbClr val="000000"/>
                </a:solidFill>
                <a:latin typeface="Tibetan Machine Uni"/>
                <a:ea typeface="Trebuchet MS"/>
                <a:cs typeface="Tibetan Machine Uni"/>
              </a:rPr>
              <a:t> результат </a:t>
            </a:r>
            <a:r>
              <a:rPr sz="2600" b="0" i="0" u="none" dirty="0">
                <a:solidFill>
                  <a:srgbClr val="000000"/>
                </a:solidFill>
                <a:latin typeface="Tibetan Machine Uni"/>
                <a:ea typeface="Trebuchet MS"/>
                <a:cs typeface="Tibetan Machine Uni"/>
              </a:rPr>
              <a:t/>
            </a:r>
            <a:br>
              <a:rPr sz="2600" b="0" i="0" u="none" dirty="0">
                <a:solidFill>
                  <a:srgbClr val="000000"/>
                </a:solidFill>
                <a:latin typeface="Tibetan Machine Uni"/>
                <a:ea typeface="Trebuchet MS"/>
                <a:cs typeface="Tibetan Machine Uni"/>
              </a:rPr>
            </a:br>
            <a:endParaRPr sz="2600" b="0" i="0" u="none" dirty="0">
              <a:solidFill>
                <a:srgbClr val="000000"/>
              </a:solidFill>
              <a:latin typeface="Tibetan Machine Uni"/>
              <a:cs typeface="Tibetan Machine Uni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368" y="692696"/>
            <a:ext cx="11521280" cy="597666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ru-RU" sz="2000" b="1" i="1" u="sng" dirty="0" smtClean="0">
                <a:solidFill>
                  <a:srgbClr val="000000"/>
                </a:solidFill>
                <a:latin typeface="Arial" pitchFamily="34" charset="0"/>
                <a:ea typeface="Trebuchet MS"/>
                <a:cs typeface="Arial" pitchFamily="34" charset="0"/>
              </a:rPr>
              <a:t>Для детей:</a:t>
            </a:r>
            <a:r>
              <a:rPr lang="ru-RU" sz="2000" i="1" u="sng" dirty="0" smtClean="0">
                <a:solidFill>
                  <a:srgbClr val="000000"/>
                </a:solidFill>
                <a:latin typeface="Arial" pitchFamily="34" charset="0"/>
                <a:ea typeface="Trebuchet MS"/>
                <a:cs typeface="Arial" pitchFamily="34" charset="0"/>
              </a:rPr>
              <a:t>​</a:t>
            </a:r>
            <a:endParaRPr lang="ru-RU" sz="2000" i="1" u="sng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defRPr/>
            </a:pP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ea typeface="Trebuchet MS"/>
                <a:cs typeface="Arial" pitchFamily="34" charset="0"/>
              </a:rPr>
              <a:t>понимание детьми значения слово «профессия», проявление признательности и уважения к труду взрослых (родителей).​</a:t>
            </a:r>
            <a:endParaRPr lang="ru-RU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defRPr/>
            </a:pP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ea typeface="Trebuchet MS"/>
                <a:cs typeface="Arial" pitchFamily="34" charset="0"/>
              </a:rPr>
              <a:t>формирование знаний о некоторых профессиях родителей, их назначении, </a:t>
            </a: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ea typeface="Trebuchet MS"/>
                <a:cs typeface="Arial" pitchFamily="34" charset="0"/>
              </a:rPr>
              <a:t>особенностях</a:t>
            </a: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ea typeface="Trebuchet MS"/>
                <a:cs typeface="Arial" pitchFamily="34" charset="0"/>
              </a:rPr>
              <a:t>.</a:t>
            </a:r>
            <a:endParaRPr lang="ru-RU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defRPr/>
            </a:pP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ea typeface="Trebuchet MS"/>
                <a:cs typeface="Arial" pitchFamily="34" charset="0"/>
              </a:rPr>
              <a:t>пополнение лексики </a:t>
            </a: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ea typeface="Trebuchet MS"/>
                <a:cs typeface="Arial" pitchFamily="34" charset="0"/>
              </a:rPr>
              <a:t>воспитанников</a:t>
            </a: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ea typeface="Trebuchet MS"/>
                <a:cs typeface="Arial" pitchFamily="34" charset="0"/>
              </a:rPr>
              <a:t>.</a:t>
            </a:r>
            <a:endParaRPr lang="ru-RU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defRPr/>
            </a:pP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ea typeface="Trebuchet MS"/>
                <a:cs typeface="Arial" pitchFamily="34" charset="0"/>
              </a:rPr>
              <a:t>умение имитировать деятельность людей различных профессий в ходе сюжетно-ролевых игр.</a:t>
            </a: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ea typeface="Trebuchet MS"/>
                <a:cs typeface="Arial" pitchFamily="34" charset="0"/>
              </a:rPr>
              <a:t>​</a:t>
            </a:r>
            <a:endParaRPr lang="ru-RU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buNone/>
              <a:defRPr/>
            </a:pP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ea typeface="Trebuchet MS"/>
                <a:cs typeface="Arial" pitchFamily="34" charset="0"/>
              </a:rPr>
              <a:t>​</a:t>
            </a:r>
            <a:r>
              <a:rPr lang="ru-RU" sz="2000" b="1" i="1" u="sng" dirty="0" smtClean="0">
                <a:solidFill>
                  <a:srgbClr val="000000"/>
                </a:solidFill>
                <a:latin typeface="Arial" pitchFamily="34" charset="0"/>
                <a:ea typeface="Trebuchet MS"/>
                <a:cs typeface="Arial" pitchFamily="34" charset="0"/>
              </a:rPr>
              <a:t>Для родителей:</a:t>
            </a:r>
            <a:r>
              <a:rPr lang="ru-RU" sz="2000" i="1" u="sng" dirty="0" smtClean="0">
                <a:solidFill>
                  <a:srgbClr val="000000"/>
                </a:solidFill>
                <a:latin typeface="Arial" pitchFamily="34" charset="0"/>
                <a:ea typeface="Trebuchet MS"/>
                <a:cs typeface="Arial" pitchFamily="34" charset="0"/>
              </a:rPr>
              <a:t>​</a:t>
            </a:r>
            <a:endParaRPr lang="ru-RU" sz="2000" i="1" u="sng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defRPr/>
            </a:pP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ea typeface="Trebuchet MS"/>
                <a:cs typeface="Arial" pitchFamily="34" charset="0"/>
              </a:rPr>
              <a:t>успешное взаимодействие со своими </a:t>
            </a: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ea typeface="Trebuchet MS"/>
                <a:cs typeface="Arial" pitchFamily="34" charset="0"/>
              </a:rPr>
              <a:t>детьми</a:t>
            </a: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ea typeface="Trebuchet MS"/>
                <a:cs typeface="Arial" pitchFamily="34" charset="0"/>
              </a:rPr>
              <a:t>.</a:t>
            </a:r>
            <a:endParaRPr lang="ru-RU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defRPr/>
            </a:pP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ea typeface="Trebuchet MS"/>
                <a:cs typeface="Arial" pitchFamily="34" charset="0"/>
              </a:rPr>
              <a:t>повышение психолого-педагогических </a:t>
            </a: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ea typeface="Trebuchet MS"/>
                <a:cs typeface="Arial" pitchFamily="34" charset="0"/>
              </a:rPr>
              <a:t>компетенций.</a:t>
            </a:r>
          </a:p>
          <a:p>
            <a:pPr>
              <a:lnSpc>
                <a:spcPct val="100000"/>
              </a:lnSpc>
              <a:buNone/>
              <a:defRPr/>
            </a:pPr>
            <a:r>
              <a:rPr lang="ru-RU" sz="2000" b="1" i="1" u="sng" dirty="0" smtClean="0">
                <a:solidFill>
                  <a:srgbClr val="000000"/>
                </a:solidFill>
                <a:latin typeface="Arial" pitchFamily="34" charset="0"/>
                <a:ea typeface="Trebuchet MS"/>
                <a:cs typeface="Arial" pitchFamily="34" charset="0"/>
              </a:rPr>
              <a:t>Для педагогов:</a:t>
            </a:r>
            <a:r>
              <a:rPr lang="ru-RU" sz="2000" i="1" u="sng" dirty="0" smtClean="0">
                <a:solidFill>
                  <a:srgbClr val="000000"/>
                </a:solidFill>
                <a:latin typeface="Arial" pitchFamily="34" charset="0"/>
                <a:ea typeface="Trebuchet MS"/>
                <a:cs typeface="Arial" pitchFamily="34" charset="0"/>
              </a:rPr>
              <a:t>​</a:t>
            </a:r>
            <a:endParaRPr lang="ru-RU" sz="2000" i="1" u="sng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defRPr/>
            </a:pP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ea typeface="Trebuchet MS"/>
                <a:cs typeface="Arial" pitchFamily="34" charset="0"/>
              </a:rPr>
              <a:t>обогащение предметно-пространственной развивающей​</a:t>
            </a: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ea typeface="Trebuchet MS"/>
                <a:cs typeface="Arial" pitchFamily="34" charset="0"/>
              </a:rPr>
              <a:t>среды.</a:t>
            </a:r>
            <a:endParaRPr lang="ru-RU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defRPr/>
            </a:pP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ea typeface="Trebuchet MS"/>
                <a:cs typeface="Arial" pitchFamily="34" charset="0"/>
              </a:rPr>
              <a:t>повышение уровня развития психолого-педагогической</a:t>
            </a: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ea typeface="Trebuchet MS"/>
                <a:cs typeface="Arial" pitchFamily="34" charset="0"/>
              </a:rPr>
              <a:t>​.</a:t>
            </a:r>
            <a:endParaRPr lang="ru-RU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00000"/>
              </a:lnSpc>
              <a:defRPr/>
            </a:pP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ea typeface="Trebuchet MS"/>
                <a:cs typeface="Arial" pitchFamily="34" charset="0"/>
              </a:rPr>
              <a:t>компетенции родителей и активизация их позиции в более тесном взаимодействии с педагогами и детьми.</a:t>
            </a:r>
            <a:endParaRPr lang="ru-RU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endParaRPr lang="ru-RU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35360" y="764704"/>
            <a:ext cx="5157785" cy="823911"/>
          </a:xfrm>
        </p:spPr>
        <p:txBody>
          <a:bodyPr/>
          <a:lstStyle/>
          <a:p>
            <a:pPr algn="ctr"/>
            <a:r>
              <a:rPr lang="ru-RU" dirty="0" smtClean="0"/>
              <a:t>Дидактические чемоданчики</a:t>
            </a:r>
            <a:endParaRPr lang="ru-RU" dirty="0"/>
          </a:p>
        </p:txBody>
      </p:sp>
      <p:pic>
        <p:nvPicPr>
          <p:cNvPr id="12" name="Содержимое 11" descr="20230220_14055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29311" r="34390"/>
          <a:stretch>
            <a:fillRect/>
          </a:stretch>
        </p:blipFill>
        <p:spPr>
          <a:xfrm rot="5400000">
            <a:off x="1026072" y="1370136"/>
            <a:ext cx="3960442" cy="490981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6312024" y="4221088"/>
            <a:ext cx="5183187" cy="823911"/>
          </a:xfrm>
        </p:spPr>
        <p:txBody>
          <a:bodyPr/>
          <a:lstStyle/>
          <a:p>
            <a:pPr algn="ctr"/>
            <a:r>
              <a:rPr lang="ru-RU" dirty="0" err="1" smtClean="0"/>
              <a:t>Лэпбуки</a:t>
            </a:r>
            <a:endParaRPr lang="ru-RU" dirty="0"/>
          </a:p>
        </p:txBody>
      </p:sp>
      <p:pic>
        <p:nvPicPr>
          <p:cNvPr id="13" name="Содержимое 12" descr="20230220_140440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 l="4168" t="3087" r="27758" b="13557"/>
          <a:stretch>
            <a:fillRect/>
          </a:stretch>
        </p:blipFill>
        <p:spPr>
          <a:xfrm>
            <a:off x="5807968" y="620688"/>
            <a:ext cx="6011335" cy="33123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26932737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0" y="365125"/>
            <a:ext cx="10515600" cy="5140325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/>
          </a:bodyPr>
          <a:lstStyle/>
          <a:p>
            <a:pPr>
              <a:defRPr/>
            </a:pPr>
            <a:r>
              <a:rPr sz="1350" b="0" i="0" u="none">
                <a:solidFill>
                  <a:srgbClr val="000000"/>
                </a:solidFill>
                <a:latin typeface="Trebuchet MS"/>
                <a:ea typeface="Trebuchet MS"/>
                <a:cs typeface="Trebuchet MS"/>
              </a:rPr>
              <a:t>​</a:t>
            </a:r>
            <a:endParaRPr sz="1950" b="0" i="0" u="none">
              <a:solidFill>
                <a:srgbClr val="000000"/>
              </a:solidFill>
              <a:latin typeface="Trebuchet MS"/>
              <a:ea typeface="Trebuchet MS"/>
              <a:cs typeface="Trebuchet MS"/>
            </a:endParaRPr>
          </a:p>
        </p:txBody>
      </p:sp>
      <p:sp>
        <p:nvSpPr>
          <p:cNvPr id="1776652672" name="Shape 1776652671"/>
          <p:cNvSpPr/>
          <p:nvPr/>
        </p:nvSpPr>
        <p:spPr bwMode="auto">
          <a:xfrm>
            <a:off x="4358430" y="2537460"/>
            <a:ext cx="3475247" cy="685835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sz="1950" b="0" i="0" u="none">
                <a:solidFill>
                  <a:srgbClr val="000000"/>
                </a:solidFill>
                <a:latin typeface="Trebuchet MS"/>
                <a:ea typeface="Trebuchet MS"/>
                <a:cs typeface="Trebuchet MS"/>
              </a:rPr>
              <a:t/>
            </a:r>
            <a:br>
              <a:rPr sz="1950" b="0" i="0" u="none">
                <a:solidFill>
                  <a:srgbClr val="000000"/>
                </a:solidFill>
                <a:latin typeface="Trebuchet MS"/>
                <a:ea typeface="Trebuchet MS"/>
                <a:cs typeface="Trebuchet MS"/>
              </a:rPr>
            </a:br>
            <a:endParaRPr sz="1950" b="0" i="0" u="none">
              <a:solidFill>
                <a:srgbClr val="000000"/>
              </a:solidFill>
              <a:latin typeface="Trebuchet MS"/>
              <a:ea typeface="Trebuchet MS"/>
              <a:cs typeface="Trebuchet MS"/>
            </a:endParaRPr>
          </a:p>
        </p:txBody>
      </p:sp>
      <p:sp>
        <p:nvSpPr>
          <p:cNvPr id="1317524335" name="Shape 1317524334"/>
          <p:cNvSpPr/>
          <p:nvPr/>
        </p:nvSpPr>
        <p:spPr bwMode="auto">
          <a:xfrm>
            <a:off x="6578159" y="4983480"/>
            <a:ext cx="254916" cy="259115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sz="11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</a:p>
        </p:txBody>
      </p:sp>
      <p:pic>
        <p:nvPicPr>
          <p:cNvPr id="789767884" name="Рисунок 789767883"/>
          <p:cNvPicPr>
            <a:picLocks noChangeAspect="1"/>
          </p:cNvPicPr>
          <p:nvPr/>
        </p:nvPicPr>
        <p:blipFill>
          <a:blip r:embed="rId2" cstate="print"/>
          <a:stretch/>
        </p:blipFill>
        <p:spPr bwMode="auto">
          <a:xfrm>
            <a:off x="479376" y="1556792"/>
            <a:ext cx="5050199" cy="4095146"/>
          </a:xfrm>
          <a:prstGeom prst="rect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  <a:prstDash val="solid"/>
          </a:ln>
        </p:spPr>
      </p:pic>
      <p:sp>
        <p:nvSpPr>
          <p:cNvPr id="69260768" name="Shape 69260767"/>
          <p:cNvSpPr/>
          <p:nvPr/>
        </p:nvSpPr>
        <p:spPr bwMode="auto">
          <a:xfrm>
            <a:off x="12801636" y="4901600"/>
            <a:ext cx="254916" cy="259115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sz="11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</a:p>
        </p:txBody>
      </p:sp>
      <p:pic>
        <p:nvPicPr>
          <p:cNvPr id="987553974" name="Рисунок 987553973"/>
          <p:cNvPicPr>
            <a:picLocks noChangeAspect="1"/>
          </p:cNvPicPr>
          <p:nvPr/>
        </p:nvPicPr>
        <p:blipFill>
          <a:blip r:embed="rId3" cstate="print"/>
          <a:stretch/>
        </p:blipFill>
        <p:spPr bwMode="auto">
          <a:xfrm>
            <a:off x="7104112" y="1556792"/>
            <a:ext cx="4643843" cy="4125241"/>
          </a:xfrm>
          <a:prstGeom prst="rect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prstDash val="solid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22211675" name="Title 1"/>
          <p:cNvSpPr>
            <a:spLocks noGrp="1"/>
          </p:cNvSpPr>
          <p:nvPr>
            <p:ph type="title"/>
          </p:nvPr>
        </p:nvSpPr>
        <p:spPr bwMode="auto">
          <a:xfrm>
            <a:off x="983432" y="0"/>
            <a:ext cx="10515600" cy="1325562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/>
          </a:bodyPr>
          <a:lstStyle/>
          <a:p>
            <a:pPr algn="ctr">
              <a:defRPr/>
            </a:pPr>
            <a:r>
              <a:rPr lang="ru-RU" sz="2800" b="1" i="0" u="none" dirty="0" smtClean="0">
                <a:solidFill>
                  <a:srgbClr val="000000"/>
                </a:solidFill>
                <a:latin typeface="Trebuchet MS"/>
                <a:ea typeface="Trebuchet MS"/>
                <a:cs typeface="Trebuchet MS"/>
              </a:rPr>
              <a:t>​Практический этап</a:t>
            </a:r>
            <a:endParaRPr lang="ru-RU" sz="2800" b="1" i="0" u="none" dirty="0">
              <a:solidFill>
                <a:srgbClr val="000000"/>
              </a:solidFill>
              <a:latin typeface="Trebuchet MS"/>
              <a:ea typeface="Trebuchet MS"/>
              <a:cs typeface="Trebuchet MS"/>
            </a:endParaRPr>
          </a:p>
        </p:txBody>
      </p:sp>
      <p:sp>
        <p:nvSpPr>
          <p:cNvPr id="674490990" name="Shape 674490989"/>
          <p:cNvSpPr/>
          <p:nvPr/>
        </p:nvSpPr>
        <p:spPr bwMode="auto">
          <a:xfrm>
            <a:off x="5968559" y="3345179"/>
            <a:ext cx="254916" cy="259115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sz="11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</a:p>
        </p:txBody>
      </p:sp>
      <p:pic>
        <p:nvPicPr>
          <p:cNvPr id="9809479" name="Рисунок 9809478"/>
          <p:cNvPicPr>
            <a:picLocks noChangeAspect="1"/>
          </p:cNvPicPr>
          <p:nvPr/>
        </p:nvPicPr>
        <p:blipFill>
          <a:blip r:embed="rId2" cstate="print"/>
          <a:stretch/>
        </p:blipFill>
        <p:spPr bwMode="auto">
          <a:xfrm>
            <a:off x="1703512" y="3501008"/>
            <a:ext cx="3943350" cy="3040495"/>
          </a:xfrm>
          <a:prstGeom prst="rect">
            <a:avLst/>
          </a:prstGeom>
        </p:spPr>
      </p:pic>
      <p:sp>
        <p:nvSpPr>
          <p:cNvPr id="676280748" name="Shape 676280747"/>
          <p:cNvSpPr/>
          <p:nvPr/>
        </p:nvSpPr>
        <p:spPr bwMode="auto">
          <a:xfrm>
            <a:off x="9911909" y="3604295"/>
            <a:ext cx="254916" cy="259115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sz="11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</a:p>
        </p:txBody>
      </p:sp>
      <p:pic>
        <p:nvPicPr>
          <p:cNvPr id="1445679613" name="Рисунок 1445679612"/>
          <p:cNvPicPr>
            <a:picLocks noChangeAspect="1"/>
          </p:cNvPicPr>
          <p:nvPr/>
        </p:nvPicPr>
        <p:blipFill>
          <a:blip r:embed="rId3" cstate="print"/>
          <a:stretch/>
        </p:blipFill>
        <p:spPr bwMode="auto">
          <a:xfrm>
            <a:off x="7680176" y="188640"/>
            <a:ext cx="4320389" cy="3426975"/>
          </a:xfrm>
          <a:prstGeom prst="rect">
            <a:avLst/>
          </a:prstGeom>
        </p:spPr>
      </p:pic>
      <p:sp>
        <p:nvSpPr>
          <p:cNvPr id="1137256607" name="Shape 1137256606"/>
          <p:cNvSpPr/>
          <p:nvPr/>
        </p:nvSpPr>
        <p:spPr bwMode="auto">
          <a:xfrm>
            <a:off x="6223475" y="6183630"/>
            <a:ext cx="254916" cy="259115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sz="11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</a:p>
        </p:txBody>
      </p:sp>
      <p:pic>
        <p:nvPicPr>
          <p:cNvPr id="605658804" name="Рисунок 605658803"/>
          <p:cNvPicPr>
            <a:picLocks noChangeAspect="1"/>
          </p:cNvPicPr>
          <p:nvPr/>
        </p:nvPicPr>
        <p:blipFill>
          <a:blip r:embed="rId4" cstate="print"/>
          <a:stretch/>
        </p:blipFill>
        <p:spPr bwMode="auto">
          <a:xfrm>
            <a:off x="335360" y="188640"/>
            <a:ext cx="4269150" cy="3362776"/>
          </a:xfrm>
          <a:prstGeom prst="rect">
            <a:avLst/>
          </a:prstGeom>
        </p:spPr>
      </p:pic>
      <p:sp>
        <p:nvSpPr>
          <p:cNvPr id="2040927190" name="Shape 2040927189"/>
          <p:cNvSpPr/>
          <p:nvPr/>
        </p:nvSpPr>
        <p:spPr bwMode="auto">
          <a:xfrm>
            <a:off x="9656993" y="6442745"/>
            <a:ext cx="254916" cy="259115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sz="11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</a:p>
        </p:txBody>
      </p:sp>
      <p:pic>
        <p:nvPicPr>
          <p:cNvPr id="1361747053" name="Рисунок 1361747052"/>
          <p:cNvPicPr>
            <a:picLocks noChangeAspect="1"/>
          </p:cNvPicPr>
          <p:nvPr/>
        </p:nvPicPr>
        <p:blipFill>
          <a:blip r:embed="rId5" cstate="print"/>
          <a:stretch/>
        </p:blipFill>
        <p:spPr bwMode="auto">
          <a:xfrm>
            <a:off x="6600056" y="3501008"/>
            <a:ext cx="4053689" cy="31224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67364633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0" y="365125"/>
            <a:ext cx="10515600" cy="5140325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/>
          </a:bodyPr>
          <a:lstStyle/>
          <a:p>
            <a:pPr>
              <a:defRPr/>
            </a:pPr>
            <a:r>
              <a:rPr sz="1350" b="0" i="0" u="none">
                <a:solidFill>
                  <a:srgbClr val="000000"/>
                </a:solidFill>
                <a:latin typeface="Trebuchet MS"/>
                <a:ea typeface="Trebuchet MS"/>
                <a:cs typeface="Trebuchet MS"/>
              </a:rPr>
              <a:t>​</a:t>
            </a:r>
            <a:endParaRPr sz="1950" b="0" i="0" u="none">
              <a:solidFill>
                <a:srgbClr val="000000"/>
              </a:solidFill>
              <a:latin typeface="Trebuchet MS"/>
              <a:ea typeface="Trebuchet MS"/>
              <a:cs typeface="Trebuchet MS"/>
            </a:endParaRPr>
          </a:p>
        </p:txBody>
      </p:sp>
      <p:sp>
        <p:nvSpPr>
          <p:cNvPr id="737349379" name="Shape 737349378"/>
          <p:cNvSpPr/>
          <p:nvPr/>
        </p:nvSpPr>
        <p:spPr bwMode="auto">
          <a:xfrm>
            <a:off x="5968559" y="3345179"/>
            <a:ext cx="254916" cy="259115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sz="11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</a:p>
        </p:txBody>
      </p:sp>
      <p:pic>
        <p:nvPicPr>
          <p:cNvPr id="2031967418" name="Рисунок 2031967417"/>
          <p:cNvPicPr>
            <a:picLocks noChangeAspect="1"/>
          </p:cNvPicPr>
          <p:nvPr/>
        </p:nvPicPr>
        <p:blipFill>
          <a:blip r:embed="rId2" cstate="print"/>
          <a:stretch/>
        </p:blipFill>
        <p:spPr bwMode="auto">
          <a:xfrm>
            <a:off x="392966" y="908720"/>
            <a:ext cx="2986831" cy="2489025"/>
          </a:xfrm>
          <a:prstGeom prst="rect">
            <a:avLst/>
          </a:prstGeom>
        </p:spPr>
      </p:pic>
      <p:sp>
        <p:nvSpPr>
          <p:cNvPr id="1743749769" name="Shape 1743749768"/>
          <p:cNvSpPr/>
          <p:nvPr/>
        </p:nvSpPr>
        <p:spPr bwMode="auto">
          <a:xfrm>
            <a:off x="9178502" y="3474738"/>
            <a:ext cx="254916" cy="259115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sz="11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</a:p>
        </p:txBody>
      </p:sp>
      <p:pic>
        <p:nvPicPr>
          <p:cNvPr id="149842612" name="Рисунок 149842611"/>
          <p:cNvPicPr>
            <a:picLocks noChangeAspect="1"/>
          </p:cNvPicPr>
          <p:nvPr/>
        </p:nvPicPr>
        <p:blipFill>
          <a:blip r:embed="rId3" cstate="print"/>
          <a:stretch/>
        </p:blipFill>
        <p:spPr bwMode="auto">
          <a:xfrm>
            <a:off x="3719736" y="908720"/>
            <a:ext cx="4006511" cy="2512333"/>
          </a:xfrm>
          <a:prstGeom prst="rect">
            <a:avLst/>
          </a:prstGeom>
        </p:spPr>
      </p:pic>
      <p:sp>
        <p:nvSpPr>
          <p:cNvPr id="1634004440" name="Shape 1634004439"/>
          <p:cNvSpPr/>
          <p:nvPr/>
        </p:nvSpPr>
        <p:spPr bwMode="auto">
          <a:xfrm>
            <a:off x="13531410" y="3733853"/>
            <a:ext cx="254916" cy="259115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sz="11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</a:p>
        </p:txBody>
      </p:sp>
      <p:pic>
        <p:nvPicPr>
          <p:cNvPr id="1794123787" name="Рисунок 1794123786"/>
          <p:cNvPicPr>
            <a:picLocks noChangeAspect="1"/>
          </p:cNvPicPr>
          <p:nvPr/>
        </p:nvPicPr>
        <p:blipFill>
          <a:blip r:embed="rId4" cstate="print"/>
          <a:stretch/>
        </p:blipFill>
        <p:spPr bwMode="auto">
          <a:xfrm>
            <a:off x="7824192" y="908720"/>
            <a:ext cx="4023253" cy="2514533"/>
          </a:xfrm>
          <a:prstGeom prst="rect">
            <a:avLst/>
          </a:prstGeom>
        </p:spPr>
      </p:pic>
      <p:sp>
        <p:nvSpPr>
          <p:cNvPr id="1566018526" name="Shape 1566018525"/>
          <p:cNvSpPr/>
          <p:nvPr/>
        </p:nvSpPr>
        <p:spPr bwMode="auto">
          <a:xfrm>
            <a:off x="6223475" y="6640830"/>
            <a:ext cx="254916" cy="259115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sz="11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</a:p>
        </p:txBody>
      </p:sp>
      <p:pic>
        <p:nvPicPr>
          <p:cNvPr id="1396927409" name="Рисунок 1396927408"/>
          <p:cNvPicPr>
            <a:picLocks noChangeAspect="1"/>
          </p:cNvPicPr>
          <p:nvPr/>
        </p:nvPicPr>
        <p:blipFill>
          <a:blip r:embed="rId5" cstate="print"/>
          <a:stretch/>
        </p:blipFill>
        <p:spPr bwMode="auto">
          <a:xfrm>
            <a:off x="479376" y="3717032"/>
            <a:ext cx="2815785" cy="2606800"/>
          </a:xfrm>
          <a:prstGeom prst="rect">
            <a:avLst/>
          </a:prstGeom>
        </p:spPr>
      </p:pic>
      <p:sp>
        <p:nvSpPr>
          <p:cNvPr id="761543239" name="Shape 761543238"/>
          <p:cNvSpPr/>
          <p:nvPr/>
        </p:nvSpPr>
        <p:spPr bwMode="auto">
          <a:xfrm>
            <a:off x="9092759" y="6583680"/>
            <a:ext cx="254916" cy="259115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sz="11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</a:p>
        </p:txBody>
      </p:sp>
      <p:pic>
        <p:nvPicPr>
          <p:cNvPr id="1407743419" name="Рисунок 1407743418"/>
          <p:cNvPicPr>
            <a:picLocks noChangeAspect="1"/>
          </p:cNvPicPr>
          <p:nvPr/>
        </p:nvPicPr>
        <p:blipFill>
          <a:blip r:embed="rId6" cstate="print"/>
          <a:stretch/>
        </p:blipFill>
        <p:spPr bwMode="auto">
          <a:xfrm>
            <a:off x="3647728" y="3717032"/>
            <a:ext cx="4006511" cy="2606800"/>
          </a:xfrm>
          <a:prstGeom prst="rect">
            <a:avLst/>
          </a:prstGeom>
        </p:spPr>
      </p:pic>
      <p:sp>
        <p:nvSpPr>
          <p:cNvPr id="1803889506" name="Shape 1803889505"/>
          <p:cNvSpPr/>
          <p:nvPr/>
        </p:nvSpPr>
        <p:spPr bwMode="auto">
          <a:xfrm>
            <a:off x="12674160" y="6511271"/>
            <a:ext cx="254916" cy="259115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sz="11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</a:p>
        </p:txBody>
      </p:sp>
      <p:pic>
        <p:nvPicPr>
          <p:cNvPr id="2005010962" name="Рисунок 2005010961"/>
          <p:cNvPicPr>
            <a:picLocks noChangeAspect="1"/>
          </p:cNvPicPr>
          <p:nvPr/>
        </p:nvPicPr>
        <p:blipFill>
          <a:blip r:embed="rId7" cstate="print"/>
          <a:stretch/>
        </p:blipFill>
        <p:spPr bwMode="auto">
          <a:xfrm>
            <a:off x="7896200" y="3789040"/>
            <a:ext cx="3824643" cy="2558122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 bwMode="auto">
          <a:xfrm>
            <a:off x="1055440" y="-171400"/>
            <a:ext cx="10515600" cy="1325562"/>
          </a:xfrm>
          <a:prstGeom prst="rect">
            <a:avLst/>
          </a:prstGeo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</a:rPr>
              <a:t>​Конкурс видеороликов о профессиях</a:t>
            </a: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</a:rPr>
              <a:t> «Есть такая профессия…»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Trebuchet MS"/>
              <a:cs typeface="Trebuchet M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1424" y="328498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кинолог</a:t>
            </a:r>
            <a:endParaRPr lang="ru-RU" b="1" dirty="0"/>
          </a:p>
        </p:txBody>
      </p:sp>
      <p:sp>
        <p:nvSpPr>
          <p:cNvPr id="17" name="TextBox 16"/>
          <p:cNvSpPr txBox="1"/>
          <p:nvPr/>
        </p:nvSpPr>
        <p:spPr bwMode="auto">
          <a:xfrm>
            <a:off x="4727848" y="335699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стоматолог</a:t>
            </a:r>
            <a:endParaRPr lang="ru-RU" b="1" dirty="0"/>
          </a:p>
        </p:txBody>
      </p:sp>
      <p:sp>
        <p:nvSpPr>
          <p:cNvPr id="18" name="TextBox 17"/>
          <p:cNvSpPr txBox="1"/>
          <p:nvPr/>
        </p:nvSpPr>
        <p:spPr bwMode="auto">
          <a:xfrm>
            <a:off x="8976320" y="342900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военный</a:t>
            </a:r>
            <a:endParaRPr lang="ru-RU" b="1" dirty="0"/>
          </a:p>
        </p:txBody>
      </p:sp>
      <p:sp>
        <p:nvSpPr>
          <p:cNvPr id="19" name="TextBox 18"/>
          <p:cNvSpPr txBox="1"/>
          <p:nvPr/>
        </p:nvSpPr>
        <p:spPr bwMode="auto">
          <a:xfrm>
            <a:off x="839416" y="630932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ювелир</a:t>
            </a:r>
            <a:endParaRPr lang="ru-RU" b="1" dirty="0"/>
          </a:p>
        </p:txBody>
      </p:sp>
      <p:sp>
        <p:nvSpPr>
          <p:cNvPr id="20" name="TextBox 19"/>
          <p:cNvSpPr txBox="1"/>
          <p:nvPr/>
        </p:nvSpPr>
        <p:spPr bwMode="auto">
          <a:xfrm>
            <a:off x="4583832" y="630932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полицейский</a:t>
            </a:r>
            <a:endParaRPr lang="ru-RU" b="1" dirty="0"/>
          </a:p>
        </p:txBody>
      </p:sp>
      <p:sp>
        <p:nvSpPr>
          <p:cNvPr id="21" name="TextBox 20"/>
          <p:cNvSpPr txBox="1"/>
          <p:nvPr/>
        </p:nvSpPr>
        <p:spPr bwMode="auto">
          <a:xfrm>
            <a:off x="9048328" y="630932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воспитатель</a:t>
            </a:r>
            <a:endParaRPr lang="ru-RU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5087888" y="1700808"/>
            <a:ext cx="6888088" cy="2592288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 fontScale="90000"/>
          </a:bodyPr>
          <a:lstStyle/>
          <a:p>
            <a:pPr algn="r">
              <a:defRPr/>
            </a:pPr>
            <a:r>
              <a:rPr sz="2800" dirty="0">
                <a:latin typeface="Tibetan Machine Uni"/>
                <a:cs typeface="Tibetan Machine Uni"/>
              </a:rPr>
              <a:t/>
            </a:r>
            <a:br>
              <a:rPr sz="2800" dirty="0">
                <a:latin typeface="Tibetan Machine Uni"/>
                <a:cs typeface="Tibetan Machine Uni"/>
              </a:rPr>
            </a:br>
            <a:r>
              <a:rPr sz="2200" dirty="0">
                <a:latin typeface="Tibetan Machine Uni"/>
                <a:cs typeface="Tibetan Machine Uni"/>
              </a:rPr>
              <a:t/>
            </a:r>
            <a:br>
              <a:rPr sz="2200" dirty="0">
                <a:latin typeface="Tibetan Machine Uni"/>
                <a:cs typeface="Tibetan Machine Uni"/>
              </a:rPr>
            </a:br>
            <a:r>
              <a:rPr lang="ru-RU" sz="3100" dirty="0" smtClean="0">
                <a:latin typeface="Tibetan Machine Uni"/>
                <a:cs typeface="Tibetan Machine Uni"/>
              </a:rPr>
              <a:t>Образовательный проект </a:t>
            </a:r>
            <a:r>
              <a:rPr sz="3100" b="0" i="0" u="none" dirty="0">
                <a:solidFill>
                  <a:srgbClr val="000000"/>
                </a:solidFill>
                <a:latin typeface="Tibetan Machine Uni"/>
                <a:ea typeface="Trebuchet MS"/>
                <a:cs typeface="Tibetan Machine Uni"/>
              </a:rPr>
              <a:t/>
            </a:r>
            <a:br>
              <a:rPr sz="3100" b="0" i="0" u="none" dirty="0">
                <a:solidFill>
                  <a:srgbClr val="000000"/>
                </a:solidFill>
                <a:latin typeface="Tibetan Machine Uni"/>
                <a:ea typeface="Trebuchet MS"/>
                <a:cs typeface="Tibetan Machine Uni"/>
              </a:rPr>
            </a:br>
            <a:r>
              <a:rPr sz="3100" b="0" i="0" u="none" dirty="0">
                <a:solidFill>
                  <a:srgbClr val="000000"/>
                </a:solidFill>
                <a:latin typeface="Tibetan Machine Uni"/>
                <a:ea typeface="Trebuchet MS"/>
                <a:cs typeface="Tibetan Machine Uni"/>
              </a:rPr>
              <a:t>​</a:t>
            </a:r>
            <a:br>
              <a:rPr sz="3100" b="0" i="0" u="none" dirty="0">
                <a:solidFill>
                  <a:srgbClr val="000000"/>
                </a:solidFill>
                <a:latin typeface="Tibetan Machine Uni"/>
                <a:ea typeface="Trebuchet MS"/>
                <a:cs typeface="Tibetan Machine Uni"/>
              </a:rPr>
            </a:br>
            <a:r>
              <a:rPr sz="3600" b="0" i="0" u="none" dirty="0">
                <a:solidFill>
                  <a:srgbClr val="000000"/>
                </a:solidFill>
                <a:latin typeface="Tibetan Machine Uni"/>
                <a:ea typeface="Trebuchet MS"/>
                <a:cs typeface="Tibetan Machine Uni"/>
              </a:rPr>
              <a:t>«</a:t>
            </a:r>
            <a:r>
              <a:rPr sz="3600" b="0" i="0" u="none" dirty="0" err="1">
                <a:solidFill>
                  <a:srgbClr val="000000"/>
                </a:solidFill>
                <a:latin typeface="Tibetan Machine Uni"/>
                <a:ea typeface="Trebuchet MS"/>
                <a:cs typeface="Tibetan Machine Uni"/>
              </a:rPr>
              <a:t>Профессии</a:t>
            </a:r>
            <a:r>
              <a:rPr sz="3600" b="0" i="0" u="none" dirty="0">
                <a:solidFill>
                  <a:srgbClr val="000000"/>
                </a:solidFill>
                <a:latin typeface="Tibetan Machine Uni"/>
                <a:ea typeface="Trebuchet MS"/>
                <a:cs typeface="Tibetan Machine Uni"/>
              </a:rPr>
              <a:t>,​</a:t>
            </a:r>
            <a:endParaRPr sz="3600" b="0" i="0" u="none" dirty="0">
              <a:solidFill>
                <a:srgbClr val="000000"/>
              </a:solidFill>
              <a:latin typeface="Tibetan Machine Uni"/>
              <a:cs typeface="Tibetan Machine Uni"/>
            </a:endParaRPr>
          </a:p>
          <a:p>
            <a:pPr algn="r">
              <a:defRPr/>
            </a:pPr>
            <a:r>
              <a:rPr sz="3600" b="0" i="0" u="none" dirty="0" err="1">
                <a:solidFill>
                  <a:srgbClr val="000000"/>
                </a:solidFill>
                <a:latin typeface="Tibetan Machine Uni"/>
                <a:ea typeface="Trebuchet MS"/>
                <a:cs typeface="Tibetan Machine Uni"/>
              </a:rPr>
              <a:t>востребованные</a:t>
            </a:r>
            <a:r>
              <a:rPr sz="3600" b="0" i="0" u="none" dirty="0">
                <a:solidFill>
                  <a:srgbClr val="000000"/>
                </a:solidFill>
                <a:latin typeface="Tibetan Machine Uni"/>
                <a:ea typeface="Trebuchet MS"/>
                <a:cs typeface="Tibetan Machine Uni"/>
              </a:rPr>
              <a:t> в </a:t>
            </a:r>
            <a:r>
              <a:rPr sz="3600" b="0" i="0" u="none" dirty="0" err="1">
                <a:solidFill>
                  <a:srgbClr val="000000"/>
                </a:solidFill>
                <a:latin typeface="Tibetan Machine Uni"/>
                <a:ea typeface="Trebuchet MS"/>
                <a:cs typeface="Tibetan Machine Uni"/>
              </a:rPr>
              <a:t>Озерске</a:t>
            </a:r>
            <a:r>
              <a:rPr sz="3600" b="0" i="0" u="none" dirty="0">
                <a:solidFill>
                  <a:srgbClr val="000000"/>
                </a:solidFill>
                <a:latin typeface="Tibetan Machine Uni"/>
                <a:ea typeface="Trebuchet MS"/>
                <a:cs typeface="Tibetan Machine Uni"/>
              </a:rPr>
              <a:t>» ​</a:t>
            </a:r>
            <a:br>
              <a:rPr sz="3600" b="0" i="0" u="none" dirty="0">
                <a:solidFill>
                  <a:srgbClr val="000000"/>
                </a:solidFill>
                <a:latin typeface="Tibetan Machine Uni"/>
                <a:ea typeface="Trebuchet MS"/>
                <a:cs typeface="Tibetan Machine Uni"/>
              </a:rPr>
            </a:br>
            <a:r>
              <a:rPr sz="3100" b="0" i="0" u="none" dirty="0">
                <a:solidFill>
                  <a:srgbClr val="000000"/>
                </a:solidFill>
                <a:latin typeface="Tibetan Machine Uni"/>
                <a:ea typeface="Trebuchet MS"/>
                <a:cs typeface="Tibetan Machine Uni"/>
              </a:rPr>
              <a:t>​</a:t>
            </a:r>
            <a:endParaRPr sz="2200" b="0" i="0" u="none" dirty="0">
              <a:solidFill>
                <a:srgbClr val="000000"/>
              </a:solidFill>
              <a:latin typeface="Tibetan Machine Uni"/>
              <a:cs typeface="Tibetan Machine Uni"/>
            </a:endParaRPr>
          </a:p>
          <a:p>
            <a:pPr algn="ctr">
              <a:defRPr/>
            </a:pPr>
            <a:r>
              <a:rPr lang="ru-RU" sz="2200" dirty="0">
                <a:latin typeface="Tibetan Machine Uni"/>
                <a:cs typeface="Tibetan Machine Uni"/>
              </a:rPr>
              <a:t/>
            </a:r>
            <a:br>
              <a:rPr lang="ru-RU" sz="2200" dirty="0">
                <a:latin typeface="Tibetan Machine Uni"/>
                <a:cs typeface="Tibetan Machine Uni"/>
              </a:rPr>
            </a:br>
            <a:r>
              <a:rPr lang="ru-RU" sz="2000" dirty="0">
                <a:latin typeface="Tibetan Machine Uni"/>
                <a:cs typeface="Tibetan Machine Uni"/>
              </a:rPr>
              <a:t/>
            </a:r>
            <a:br>
              <a:rPr lang="ru-RU" sz="2000" dirty="0">
                <a:latin typeface="Tibetan Machine Uni"/>
                <a:cs typeface="Tibetan Machine Uni"/>
              </a:rPr>
            </a:br>
            <a:endParaRPr sz="2000" dirty="0">
              <a:latin typeface="Tibetan Machine Uni"/>
              <a:cs typeface="Tibetan Machine Uni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51784" y="4797152"/>
            <a:ext cx="7776864" cy="1503834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в</a:t>
            </a:r>
            <a:r>
              <a:rPr lang="ru-RU" dirty="0" smtClean="0">
                <a:solidFill>
                  <a:schemeClr val="tx1"/>
                </a:solidFill>
              </a:rPr>
              <a:t>оспитатель МБДОУ ДС №27 </a:t>
            </a:r>
            <a:r>
              <a:rPr lang="ru-RU" dirty="0" err="1" smtClean="0">
                <a:solidFill>
                  <a:schemeClr val="tx1"/>
                </a:solidFill>
              </a:rPr>
              <a:t>Самоделкина</a:t>
            </a:r>
            <a:r>
              <a:rPr lang="ru-RU" dirty="0" smtClean="0">
                <a:solidFill>
                  <a:schemeClr val="tx1"/>
                </a:solidFill>
              </a:rPr>
              <a:t> Ю.А.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2" descr="https://www.atomic-energy.ru/files/images/2014/05/ozersk.jpg"/>
          <p:cNvPicPr>
            <a:picLocks noChangeAspect="1" noChangeArrowheads="1"/>
          </p:cNvPicPr>
          <p:nvPr/>
        </p:nvPicPr>
        <p:blipFill>
          <a:blip r:embed="rId2" cstate="print"/>
          <a:srcRect l="9734" r="10776"/>
          <a:stretch>
            <a:fillRect/>
          </a:stretch>
        </p:blipFill>
        <p:spPr bwMode="auto">
          <a:xfrm>
            <a:off x="335360" y="332656"/>
            <a:ext cx="3226883" cy="61653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</TotalTime>
  <Words>246</Words>
  <Application>Microsoft Office PowerPoint</Application>
  <DocSecurity>0</DocSecurity>
  <PresentationFormat>Произвольный</PresentationFormat>
  <Paragraphs>67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  Образовательный проект  ​ «Профессии,​ востребованные в Озерске» ​ ​   </vt:lpstr>
      <vt:lpstr>​ Задачи проекта:​    </vt:lpstr>
      <vt:lpstr>​Паспорт проекта</vt:lpstr>
      <vt:lpstr>​​  Планируемый результат  </vt:lpstr>
      <vt:lpstr>Слайд 5</vt:lpstr>
      <vt:lpstr>​</vt:lpstr>
      <vt:lpstr>​Практический этап</vt:lpstr>
      <vt:lpstr>​</vt:lpstr>
      <vt:lpstr>  Образовательный проект  ​ «Профессии,​ востребованные в Озерске» ​ ​   </vt:lpstr>
    </vt:vector>
  </TitlesOfParts>
  <Manager/>
  <Company/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Образовательный проект  ​ «Профессии,​ востребованные в Озерске» ​ ​   </dc:title>
  <dc:subject/>
  <dc:creator/>
  <cp:keywords/>
  <dc:description/>
  <cp:lastModifiedBy>ТатьянаМ</cp:lastModifiedBy>
  <cp:revision>10</cp:revision>
  <dcterms:created xsi:type="dcterms:W3CDTF">2012-12-03T06:56:55Z</dcterms:created>
  <dcterms:modified xsi:type="dcterms:W3CDTF">2023-02-20T10:45:29Z</dcterms:modified>
  <cp:category/>
  <dc:identifier/>
  <cp:contentStatus/>
  <dc:language/>
  <cp:version/>
</cp:coreProperties>
</file>