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71" r:id="rId2"/>
    <p:sldId id="272" r:id="rId3"/>
    <p:sldId id="268" r:id="rId4"/>
    <p:sldId id="264" r:id="rId5"/>
    <p:sldId id="263" r:id="rId6"/>
    <p:sldId id="262" r:id="rId7"/>
    <p:sldId id="257" r:id="rId8"/>
    <p:sldId id="256" r:id="rId9"/>
    <p:sldId id="258" r:id="rId10"/>
    <p:sldId id="259" r:id="rId11"/>
    <p:sldId id="260" r:id="rId12"/>
    <p:sldId id="261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90707"/>
    <a:srgbClr val="2DF336"/>
    <a:srgbClr val="2D82FF"/>
    <a:srgbClr val="009900"/>
    <a:srgbClr val="A0A0E0"/>
    <a:srgbClr val="F17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4660"/>
  </p:normalViewPr>
  <p:slideViewPr>
    <p:cSldViewPr>
      <p:cViewPr>
        <p:scale>
          <a:sx n="75" d="100"/>
          <a:sy n="75" d="100"/>
        </p:scale>
        <p:origin x="-2064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8EA9FD-0214-4711-B76C-10B90313A73F}" type="datetimeFigureOut">
              <a:rPr lang="ru-RU" smtClean="0"/>
              <a:pPr>
                <a:defRPr/>
              </a:pPr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F2F12-9F02-4B56-AC19-7CE8B115FE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484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795836-7BBF-4AAC-ACDC-5E0ED34A21FE}" type="datetimeFigureOut">
              <a:rPr lang="ru-RU" smtClean="0"/>
              <a:pPr>
                <a:defRPr/>
              </a:pPr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7EE54-F8C8-443F-9A91-4C89CD7693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87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0D2FA-902F-4E4B-B7DC-EECD633104A1}" type="datetimeFigureOut">
              <a:rPr lang="ru-RU" smtClean="0"/>
              <a:pPr>
                <a:defRPr/>
              </a:pPr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B4897-4C56-439A-8D05-A0C57241FE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32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53746-4B8E-49DF-9FF5-4C795987D6AC}" type="datetimeFigureOut">
              <a:rPr lang="ru-RU" smtClean="0"/>
              <a:pPr>
                <a:defRPr/>
              </a:pPr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6DDA9-41A0-480B-8381-EE95F1AFC3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58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0A1D47-5116-4AD6-9E59-CA5C66202914}" type="datetimeFigureOut">
              <a:rPr lang="ru-RU" smtClean="0"/>
              <a:pPr>
                <a:defRPr/>
              </a:pPr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DCA3-99BE-45BF-8BCE-74BA6AE9EF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954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95D44C-ED39-414D-AEB7-18180EBFD770}" type="datetimeFigureOut">
              <a:rPr lang="ru-RU" smtClean="0"/>
              <a:pPr>
                <a:defRPr/>
              </a:pPr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2295B-0731-4321-A5CC-334E9DC707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335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8E1A7F-0C1F-47D4-8336-822CE027399E}" type="datetimeFigureOut">
              <a:rPr lang="ru-RU" smtClean="0"/>
              <a:pPr>
                <a:defRPr/>
              </a:pPr>
              <a:t>24.10.2020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C5D24-21C0-43C2-AB93-EAAF64734A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97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61362F-CBD4-40B7-B478-8FE638A1ECA1}" type="datetimeFigureOut">
              <a:rPr lang="ru-RU" smtClean="0"/>
              <a:pPr>
                <a:defRPr/>
              </a:pPr>
              <a:t>24.10.2020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12911-3A7F-465D-A678-D500A55E62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64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DB0C2B-DDEC-42E0-B08B-CB33DD153B03}" type="datetimeFigureOut">
              <a:rPr lang="ru-RU" smtClean="0"/>
              <a:pPr>
                <a:defRPr/>
              </a:pPr>
              <a:t>24.10.2020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65B31-6261-4703-AE62-A4D5F8D6CC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869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0CE36-BFA1-42E0-A96D-81710826B888}" type="datetimeFigureOut">
              <a:rPr lang="ru-RU" smtClean="0"/>
              <a:pPr>
                <a:defRPr/>
              </a:pPr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D580F-191E-4296-A4EB-171A27B020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785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C56F2E-2723-46E8-BD1C-9057B09E3EAB}" type="datetimeFigureOut">
              <a:rPr lang="ru-RU" smtClean="0"/>
              <a:pPr>
                <a:defRPr/>
              </a:pPr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7317B-F0DD-4F51-822D-7F57D3A02F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008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7E23C9-BD03-4E91-B6DD-C106DE55A4AC}" type="datetimeFigureOut">
              <a:rPr lang="ru-RU" smtClean="0"/>
              <a:pPr>
                <a:defRPr/>
              </a:pPr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71A743-64A4-4DF0-82E8-C5A394338E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83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355976" y="3356992"/>
            <a:ext cx="4417623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ИНТЕРАКТИВНАЯ 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ИГРА по ПДД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ДЛЯ ДЕТЕЙ 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4-7 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«Мышонок ГОРОДЕ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»</a:t>
            </a:r>
          </a:p>
        </p:txBody>
      </p:sp>
      <p:pic>
        <p:nvPicPr>
          <p:cNvPr id="1026" name="Picture 2" descr="E:\не удалять!\КОНКУРСЫ\РАБОТЫ НА КОНКУРС\МАО СМАРТ\Зеленый свет МИККИ\микки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3452198"/>
            <a:ext cx="2592288" cy="323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5739" y="507052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Подготовили: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воспитатели Логвиненко С.А.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Кливер К.П.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76225"/>
            <a:ext cx="16332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150" y="4830365"/>
            <a:ext cx="1438969" cy="191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79" name="Группа 8"/>
          <p:cNvGrpSpPr>
            <a:grpSpLocks/>
          </p:cNvGrpSpPr>
          <p:nvPr/>
        </p:nvGrpSpPr>
        <p:grpSpPr bwMode="auto">
          <a:xfrm>
            <a:off x="4356100" y="115888"/>
            <a:ext cx="52388" cy="6553200"/>
            <a:chOff x="4355974" y="116632"/>
            <a:chExt cx="51871" cy="6552728"/>
          </a:xfrm>
        </p:grpSpPr>
        <p:sp>
          <p:nvSpPr>
            <p:cNvPr id="10" name="Блок-схема: процесс 9"/>
            <p:cNvSpPr/>
            <p:nvPr/>
          </p:nvSpPr>
          <p:spPr>
            <a:xfrm flipH="1">
              <a:off x="4355974" y="11663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 flipH="1">
              <a:off x="4355974" y="900801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 flipH="1">
              <a:off x="4355974" y="164687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 flipH="1">
              <a:off x="4355974" y="2421516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 flipH="1">
              <a:off x="4357546" y="3140601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 flipH="1">
              <a:off x="4360690" y="3861274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 flipH="1">
              <a:off x="4360690" y="4653380"/>
              <a:ext cx="45583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 flipH="1">
              <a:off x="4357546" y="5372465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 flipH="1">
              <a:off x="4362261" y="6093139"/>
              <a:ext cx="45584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124075" y="0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88125" y="-3175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097463"/>
            <a:ext cx="1512887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3" name="Группа 23"/>
          <p:cNvGrpSpPr>
            <a:grpSpLocks/>
          </p:cNvGrpSpPr>
          <p:nvPr/>
        </p:nvGrpSpPr>
        <p:grpSpPr bwMode="auto">
          <a:xfrm rot="10800000">
            <a:off x="7054850" y="522288"/>
            <a:ext cx="1447800" cy="1333500"/>
            <a:chOff x="1143000" y="5105400"/>
            <a:chExt cx="1600200" cy="1752600"/>
          </a:xfrm>
        </p:grpSpPr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1143000" y="5105400"/>
              <a:ext cx="1600200" cy="17526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" name="AutoShape 43"/>
            <p:cNvSpPr>
              <a:spLocks noChangeArrowheads="1"/>
            </p:cNvSpPr>
            <p:nvPr/>
          </p:nvSpPr>
          <p:spPr bwMode="auto">
            <a:xfrm>
              <a:off x="1143000" y="5105400"/>
              <a:ext cx="1600200" cy="838744"/>
            </a:xfrm>
            <a:custGeom>
              <a:avLst/>
              <a:gdLst>
                <a:gd name="T0" fmla="*/ 1400175 w 21600"/>
                <a:gd name="T1" fmla="*/ 419100 h 21600"/>
                <a:gd name="T2" fmla="*/ 800100 w 21600"/>
                <a:gd name="T3" fmla="*/ 838200 h 21600"/>
                <a:gd name="T4" fmla="*/ 200025 w 21600"/>
                <a:gd name="T5" fmla="*/ 419100 h 21600"/>
                <a:gd name="T6" fmla="*/ 80010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" name="Line 44"/>
            <p:cNvSpPr>
              <a:spLocks noChangeShapeType="1"/>
            </p:cNvSpPr>
            <p:nvPr/>
          </p:nvSpPr>
          <p:spPr bwMode="auto">
            <a:xfrm>
              <a:off x="1144754" y="5257710"/>
              <a:ext cx="15247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8" name="Line 45"/>
            <p:cNvSpPr>
              <a:spLocks noChangeShapeType="1"/>
            </p:cNvSpPr>
            <p:nvPr/>
          </p:nvSpPr>
          <p:spPr bwMode="auto">
            <a:xfrm>
              <a:off x="1295650" y="5410019"/>
              <a:ext cx="12948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9" name="Line 46"/>
            <p:cNvSpPr>
              <a:spLocks noChangeShapeType="1"/>
            </p:cNvSpPr>
            <p:nvPr/>
          </p:nvSpPr>
          <p:spPr bwMode="auto">
            <a:xfrm>
              <a:off x="1371099" y="5562329"/>
              <a:ext cx="11440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0" name="Line 47"/>
            <p:cNvSpPr>
              <a:spLocks noChangeShapeType="1"/>
            </p:cNvSpPr>
            <p:nvPr/>
          </p:nvSpPr>
          <p:spPr bwMode="auto">
            <a:xfrm>
              <a:off x="1448301" y="5714637"/>
              <a:ext cx="9895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1" name="Line 57"/>
            <p:cNvSpPr>
              <a:spLocks noChangeShapeType="1"/>
            </p:cNvSpPr>
            <p:nvPr/>
          </p:nvSpPr>
          <p:spPr bwMode="auto">
            <a:xfrm flipV="1">
              <a:off x="1144754" y="5944144"/>
              <a:ext cx="380750" cy="9138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2" name="Line 58"/>
            <p:cNvSpPr>
              <a:spLocks noChangeShapeType="1"/>
            </p:cNvSpPr>
            <p:nvPr/>
          </p:nvSpPr>
          <p:spPr bwMode="auto">
            <a:xfrm>
              <a:off x="2364205" y="5944144"/>
              <a:ext cx="380749" cy="9138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470150" y="2593975"/>
            <a:ext cx="4572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Вот подземный переход,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Он нас к цели доведет,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По ступенькам ты спускайся,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И нисколько не пугайся.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9236" y="134878"/>
            <a:ext cx="158464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</a:rPr>
              <a:t>Что поможет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</a:rPr>
              <a:t>Мышонку перейти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</a:rPr>
              <a:t>дорогу?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</a:rPr>
              <a:t>(Нажми на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Мышонка,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</a:rPr>
              <a:t>и ты увидишь правильный ответ)</a:t>
            </a:r>
          </a:p>
        </p:txBody>
      </p:sp>
      <p:pic>
        <p:nvPicPr>
          <p:cNvPr id="7170" name="Picture 2" descr="E:\не удалять!\КОНКУРСЫ\РАБОТЫ НА КОНКУРС\МАО СМАРТ\Зеленый свет МИККИ\микки маус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57" y="3219823"/>
            <a:ext cx="1150283" cy="164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не удалять!\КОНКУРСЫ\РАБОТЫ НА КОНКУРС\МАО СМАРТ\Зеленый свет МИККИ\микки маус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362" y="869950"/>
            <a:ext cx="1440160" cy="206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0578 L 0.0125 0.151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10277 L 0.00833 0.147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139700"/>
            <a:ext cx="73025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4075" y="0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88125" y="-3175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8575" y="2924175"/>
            <a:ext cx="43338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1958975" y="2000250"/>
            <a:ext cx="5153025" cy="4905375"/>
            <a:chOff x="1959292" y="1476772"/>
            <a:chExt cx="5152391" cy="4904555"/>
          </a:xfrm>
        </p:grpSpPr>
        <p:sp>
          <p:nvSpPr>
            <p:cNvPr id="2" name="Прямоугольник 1"/>
            <p:cNvSpPr/>
            <p:nvPr/>
          </p:nvSpPr>
          <p:spPr>
            <a:xfrm rot="2625364">
              <a:off x="1959292" y="3741756"/>
              <a:ext cx="5152391" cy="793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08513" y="1476772"/>
              <a:ext cx="71094" cy="4904555"/>
            </a:xfrm>
            <a:prstGeom prst="rect">
              <a:avLst/>
            </a:prstGeom>
            <a:solidFill>
              <a:srgbClr val="FF0000"/>
            </a:solidFill>
            <a:scene3d>
              <a:camera prst="orthographicFront">
                <a:rot lat="0" lon="0" rev="8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008652" y="-39591"/>
            <a:ext cx="86409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647950" y="18415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Вы запомните, друзья.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На дороге нам нельзя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Бегать, прыгать и скакать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И с мячом в футбол играть.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И не думайте напрасно.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Что здесь вовсе не опасно</a:t>
            </a:r>
            <a:r>
              <a:rPr lang="ru-RU">
                <a:latin typeface="Times New Roman" pitchFamily="18" charset="0"/>
              </a:rPr>
              <a:t>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145340"/>
            <a:ext cx="215979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</a:rPr>
              <a:t>Дети играют на проезжей части, правильно ли это?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194" name="Picture 2" descr="E:\не удалять!\КОНКУРСЫ\РАБОТЫ НА КОНКУРС\МАО СМАРТ\Зеленый свет МИККИ\микки пик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6" y="1160738"/>
            <a:ext cx="1752153" cy="266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139700"/>
            <a:ext cx="73025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85991" y="4068"/>
            <a:ext cx="3958217" cy="6853932"/>
          </a:xfrm>
          <a:prstGeom prst="rect">
            <a:avLst/>
          </a:prstGeom>
          <a:gradFill>
            <a:gsLst>
              <a:gs pos="3000">
                <a:schemeClr val="tx1">
                  <a:lumMod val="57000"/>
                  <a:alpha val="72000"/>
                </a:schemeClr>
              </a:gs>
              <a:gs pos="70000">
                <a:schemeClr val="tx1">
                  <a:lumMod val="75000"/>
                  <a:alpha val="49000"/>
                </a:schemeClr>
              </a:gs>
              <a:gs pos="40000">
                <a:schemeClr val="tx1">
                  <a:lumMod val="75000"/>
                  <a:alpha val="46000"/>
                </a:schemeClr>
              </a:gs>
              <a:gs pos="96000">
                <a:schemeClr val="tx1">
                  <a:lumMod val="50000"/>
                  <a:alpha val="59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Для машины, знают все,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Есть дороги, есть шоссе.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Помнит также мал и стар,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Пешеходам – …?... </a:t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9188" y="4763"/>
            <a:ext cx="968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0"/>
            <a:ext cx="96837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540500" y="-17463"/>
            <a:ext cx="2603500" cy="6858001"/>
          </a:xfrm>
          <a:prstGeom prst="rect">
            <a:avLst/>
          </a:prstGeom>
          <a:gradFill>
            <a:gsLst>
              <a:gs pos="0">
                <a:srgbClr val="92D050">
                  <a:lumMod val="94000"/>
                </a:srgbClr>
              </a:gs>
              <a:gs pos="50000">
                <a:schemeClr val="tx2">
                  <a:lumMod val="67000"/>
                </a:schemeClr>
              </a:gs>
              <a:gs pos="100000">
                <a:schemeClr val="bg2">
                  <a:lumMod val="62000"/>
                  <a:lumOff val="38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276225"/>
            <a:ext cx="8620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4463" y="5613400"/>
            <a:ext cx="9334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486025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lumMod val="94000"/>
                </a:srgbClr>
              </a:gs>
              <a:gs pos="50000">
                <a:schemeClr val="tx2">
                  <a:lumMod val="67000"/>
                </a:schemeClr>
              </a:gs>
              <a:gs pos="100000">
                <a:schemeClr val="bg2">
                  <a:lumMod val="62000"/>
                  <a:lumOff val="38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Tree"/>
          <p:cNvSpPr>
            <a:spLocks noEditPoints="1" noChangeArrowheads="1"/>
          </p:cNvSpPr>
          <p:nvPr/>
        </p:nvSpPr>
        <p:spPr bwMode="auto">
          <a:xfrm>
            <a:off x="-200025" y="5970588"/>
            <a:ext cx="706438" cy="887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4" name="Tree"/>
          <p:cNvSpPr>
            <a:spLocks noEditPoints="1" noChangeArrowheads="1"/>
          </p:cNvSpPr>
          <p:nvPr/>
        </p:nvSpPr>
        <p:spPr bwMode="auto">
          <a:xfrm>
            <a:off x="-138113" y="38100"/>
            <a:ext cx="706438" cy="8874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2" name="Tree"/>
          <p:cNvSpPr>
            <a:spLocks noEditPoints="1" noChangeArrowheads="1"/>
          </p:cNvSpPr>
          <p:nvPr/>
        </p:nvSpPr>
        <p:spPr bwMode="auto">
          <a:xfrm>
            <a:off x="-138113" y="1773238"/>
            <a:ext cx="706438" cy="887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4" name="Tree"/>
          <p:cNvSpPr>
            <a:spLocks noEditPoints="1" noChangeArrowheads="1"/>
          </p:cNvSpPr>
          <p:nvPr/>
        </p:nvSpPr>
        <p:spPr bwMode="auto">
          <a:xfrm>
            <a:off x="-171450" y="3822700"/>
            <a:ext cx="706438" cy="8890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2" name="Tree"/>
          <p:cNvSpPr>
            <a:spLocks noEditPoints="1" noChangeArrowheads="1"/>
          </p:cNvSpPr>
          <p:nvPr/>
        </p:nvSpPr>
        <p:spPr bwMode="auto">
          <a:xfrm>
            <a:off x="8532813" y="139700"/>
            <a:ext cx="706437" cy="8874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3" name="Tree"/>
          <p:cNvSpPr>
            <a:spLocks noEditPoints="1" noChangeArrowheads="1"/>
          </p:cNvSpPr>
          <p:nvPr/>
        </p:nvSpPr>
        <p:spPr bwMode="auto">
          <a:xfrm>
            <a:off x="8451850" y="2333625"/>
            <a:ext cx="706438" cy="8874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4" name="Tree"/>
          <p:cNvSpPr>
            <a:spLocks noEditPoints="1" noChangeArrowheads="1"/>
          </p:cNvSpPr>
          <p:nvPr/>
        </p:nvSpPr>
        <p:spPr bwMode="auto">
          <a:xfrm>
            <a:off x="8437563" y="4725988"/>
            <a:ext cx="706437" cy="887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26645" name="Рисунок 1"/>
          <p:cNvPicPr>
            <a:picLocks noChangeAspect="1"/>
          </p:cNvPicPr>
          <p:nvPr/>
        </p:nvPicPr>
        <p:blipFill>
          <a:blip r:embed="rId6" cstate="print"/>
          <a:srcRect l="17883" t="1558" r="22263" b="-2"/>
          <a:stretch>
            <a:fillRect/>
          </a:stretch>
        </p:blipFill>
        <p:spPr bwMode="auto">
          <a:xfrm>
            <a:off x="7938" y="1160463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6" name="Рисунок 26"/>
          <p:cNvPicPr>
            <a:picLocks noChangeAspect="1"/>
          </p:cNvPicPr>
          <p:nvPr/>
        </p:nvPicPr>
        <p:blipFill>
          <a:blip r:embed="rId6" cstate="print"/>
          <a:srcRect l="17883" t="1558" r="22263" b="-2"/>
          <a:stretch>
            <a:fillRect/>
          </a:stretch>
        </p:blipFill>
        <p:spPr bwMode="auto">
          <a:xfrm>
            <a:off x="238125" y="1336675"/>
            <a:ext cx="3302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7" name="Рисунок 30"/>
          <p:cNvPicPr>
            <a:picLocks noChangeAspect="1"/>
          </p:cNvPicPr>
          <p:nvPr/>
        </p:nvPicPr>
        <p:blipFill>
          <a:blip r:embed="rId6" cstate="print"/>
          <a:srcRect l="17883" t="1558" r="22263" b="-2"/>
          <a:stretch>
            <a:fillRect/>
          </a:stretch>
        </p:blipFill>
        <p:spPr bwMode="auto">
          <a:xfrm>
            <a:off x="-11113" y="1423988"/>
            <a:ext cx="330201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8" name="Рисунок 31"/>
          <p:cNvPicPr>
            <a:picLocks noChangeAspect="1"/>
          </p:cNvPicPr>
          <p:nvPr/>
        </p:nvPicPr>
        <p:blipFill>
          <a:blip r:embed="rId6" cstate="print"/>
          <a:srcRect l="17883" t="1558" r="22263" b="-2"/>
          <a:stretch>
            <a:fillRect/>
          </a:stretch>
        </p:blipFill>
        <p:spPr bwMode="auto">
          <a:xfrm>
            <a:off x="74613" y="3219450"/>
            <a:ext cx="32861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9" name="Рисунок 32"/>
          <p:cNvPicPr>
            <a:picLocks noChangeAspect="1"/>
          </p:cNvPicPr>
          <p:nvPr/>
        </p:nvPicPr>
        <p:blipFill>
          <a:blip r:embed="rId6" cstate="print"/>
          <a:srcRect l="17883" t="1558" r="22263" b="-2"/>
          <a:stretch>
            <a:fillRect/>
          </a:stretch>
        </p:blipFill>
        <p:spPr bwMode="auto">
          <a:xfrm>
            <a:off x="-68263" y="2995613"/>
            <a:ext cx="330201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0" name="Рисунок 33"/>
          <p:cNvPicPr>
            <a:picLocks noChangeAspect="1"/>
          </p:cNvPicPr>
          <p:nvPr/>
        </p:nvPicPr>
        <p:blipFill>
          <a:blip r:embed="rId6" cstate="print"/>
          <a:srcRect l="17883" t="1558" r="22263" b="-2"/>
          <a:stretch>
            <a:fillRect/>
          </a:stretch>
        </p:blipFill>
        <p:spPr bwMode="auto">
          <a:xfrm>
            <a:off x="204788" y="2995613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1" name="Рисунок 34"/>
          <p:cNvPicPr>
            <a:picLocks noChangeAspect="1"/>
          </p:cNvPicPr>
          <p:nvPr/>
        </p:nvPicPr>
        <p:blipFill>
          <a:blip r:embed="rId6" cstate="print"/>
          <a:srcRect l="17883" t="1558" r="22263" b="-2"/>
          <a:stretch>
            <a:fillRect/>
          </a:stretch>
        </p:blipFill>
        <p:spPr bwMode="auto">
          <a:xfrm>
            <a:off x="238125" y="5426075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Рисунок 35"/>
          <p:cNvPicPr>
            <a:picLocks noChangeAspect="1"/>
          </p:cNvPicPr>
          <p:nvPr/>
        </p:nvPicPr>
        <p:blipFill>
          <a:blip r:embed="rId6" cstate="print"/>
          <a:srcRect l="17883" t="1558" r="22263" b="-2"/>
          <a:stretch>
            <a:fillRect/>
          </a:stretch>
        </p:blipFill>
        <p:spPr bwMode="auto">
          <a:xfrm>
            <a:off x="214313" y="5065713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3" name="Рисунок 36"/>
          <p:cNvPicPr>
            <a:picLocks noChangeAspect="1"/>
          </p:cNvPicPr>
          <p:nvPr/>
        </p:nvPicPr>
        <p:blipFill>
          <a:blip r:embed="rId6" cstate="print"/>
          <a:srcRect l="17883" t="1558" r="22263" b="-2"/>
          <a:stretch>
            <a:fillRect/>
          </a:stretch>
        </p:blipFill>
        <p:spPr bwMode="auto">
          <a:xfrm>
            <a:off x="7938" y="5240338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Рисунок 37"/>
          <p:cNvPicPr>
            <a:picLocks noChangeAspect="1"/>
          </p:cNvPicPr>
          <p:nvPr/>
        </p:nvPicPr>
        <p:blipFill>
          <a:blip r:embed="rId6" cstate="print"/>
          <a:srcRect l="17883" t="1558" r="22263" b="-2"/>
          <a:stretch>
            <a:fillRect/>
          </a:stretch>
        </p:blipFill>
        <p:spPr bwMode="auto">
          <a:xfrm>
            <a:off x="8669338" y="3956050"/>
            <a:ext cx="32861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5" name="Рисунок 38"/>
          <p:cNvPicPr>
            <a:picLocks noChangeAspect="1"/>
          </p:cNvPicPr>
          <p:nvPr/>
        </p:nvPicPr>
        <p:blipFill>
          <a:blip r:embed="rId6" cstate="print"/>
          <a:srcRect l="17883" t="1558" r="22263" b="-2"/>
          <a:stretch>
            <a:fillRect/>
          </a:stretch>
        </p:blipFill>
        <p:spPr bwMode="auto">
          <a:xfrm>
            <a:off x="8574088" y="3705225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6" name="Рисунок 39"/>
          <p:cNvPicPr>
            <a:picLocks noChangeAspect="1"/>
          </p:cNvPicPr>
          <p:nvPr/>
        </p:nvPicPr>
        <p:blipFill>
          <a:blip r:embed="rId6" cstate="print"/>
          <a:srcRect l="17883" t="1558" r="22263" b="-2"/>
          <a:stretch>
            <a:fillRect/>
          </a:stretch>
        </p:blipFill>
        <p:spPr bwMode="auto">
          <a:xfrm>
            <a:off x="8367713" y="3930650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7" name="Рисунок 40"/>
          <p:cNvPicPr>
            <a:picLocks noChangeAspect="1"/>
          </p:cNvPicPr>
          <p:nvPr/>
        </p:nvPicPr>
        <p:blipFill>
          <a:blip r:embed="rId6" cstate="print"/>
          <a:srcRect l="17883" t="1558" r="22263" b="-2"/>
          <a:stretch>
            <a:fillRect/>
          </a:stretch>
        </p:blipFill>
        <p:spPr bwMode="auto">
          <a:xfrm>
            <a:off x="8532813" y="1617663"/>
            <a:ext cx="3286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8" name="Рисунок 48"/>
          <p:cNvPicPr>
            <a:picLocks noChangeAspect="1"/>
          </p:cNvPicPr>
          <p:nvPr/>
        </p:nvPicPr>
        <p:blipFill>
          <a:blip r:embed="rId6" cstate="print"/>
          <a:srcRect l="17883" t="1558" r="22263" b="-2"/>
          <a:stretch>
            <a:fillRect/>
          </a:stretch>
        </p:blipFill>
        <p:spPr bwMode="auto">
          <a:xfrm>
            <a:off x="8640763" y="1350963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9" name="Рисунок 49"/>
          <p:cNvPicPr>
            <a:picLocks noChangeAspect="1"/>
          </p:cNvPicPr>
          <p:nvPr/>
        </p:nvPicPr>
        <p:blipFill>
          <a:blip r:embed="rId6" cstate="print"/>
          <a:srcRect l="17883" t="1558" r="22263" b="-2"/>
          <a:stretch>
            <a:fillRect/>
          </a:stretch>
        </p:blipFill>
        <p:spPr bwMode="auto">
          <a:xfrm>
            <a:off x="8412163" y="1350963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E:\не удалять!\КОНКУРСЫ\РАБОТЫ НА КОНКУРС\МАО СМАРТ\Зеленый свет МИККИ\микки м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856" y="125413"/>
            <a:ext cx="1249536" cy="206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не удалять!\КОНКУРСЫ\РАБОТЫ НА КОНКУРС\МАО СМАРТ\Зеленый свет МИККИ\ва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67" y="180240"/>
            <a:ext cx="1841003" cy="181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8 -0.11134 L 0.00834 0.9909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55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34 0.12639 L -0.00434 -0.9969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1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00139 0.7196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59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77556E-17 L 0.0132 0.6988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3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13"/>
          <p:cNvSpPr>
            <a:spLocks noChangeArrowheads="1"/>
          </p:cNvSpPr>
          <p:nvPr/>
        </p:nvSpPr>
        <p:spPr bwMode="auto">
          <a:xfrm>
            <a:off x="0" y="0"/>
            <a:ext cx="8839200" cy="6858000"/>
          </a:xfrm>
          <a:prstGeom prst="rtTriangl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0" y="0"/>
            <a:ext cx="8839200" cy="6858000"/>
          </a:xfrm>
          <a:prstGeom prst="rtTriangl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0" y="304800"/>
            <a:ext cx="8382000" cy="6553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0" y="4114800"/>
            <a:ext cx="3276600" cy="2743200"/>
          </a:xfrm>
          <a:prstGeom prst="line">
            <a:avLst/>
          </a:prstGeom>
          <a:noFill/>
          <a:ln w="19050">
            <a:solidFill>
              <a:srgbClr val="FFFFFF"/>
            </a:solidFill>
            <a:prstDash val="lgDash"/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299" y="2432503"/>
            <a:ext cx="2443162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179336" y="2348880"/>
            <a:ext cx="279994" cy="1350569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899342" y="109768"/>
            <a:ext cx="839983" cy="232273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57150" cmpd="thickThin">
            <a:solidFill>
              <a:schemeClr val="bg2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4081982" y="270545"/>
            <a:ext cx="474703" cy="488619"/>
          </a:xfrm>
          <a:prstGeom prst="ellipse">
            <a:avLst/>
          </a:prstGeom>
          <a:solidFill>
            <a:srgbClr val="FF33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2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4081982" y="922635"/>
            <a:ext cx="474703" cy="488619"/>
          </a:xfrm>
          <a:prstGeom prst="ellipse">
            <a:avLst/>
          </a:prstGeom>
          <a:solidFill>
            <a:srgbClr val="FFFF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4081982" y="1615144"/>
            <a:ext cx="474703" cy="488619"/>
          </a:xfrm>
          <a:prstGeom prst="ellipse">
            <a:avLst/>
          </a:prstGeom>
          <a:solidFill>
            <a:srgbClr val="0099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H="1">
            <a:off x="3975100" y="3565524"/>
            <a:ext cx="647560" cy="1555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27674" name="Группа 27"/>
          <p:cNvGrpSpPr>
            <a:grpSpLocks/>
          </p:cNvGrpSpPr>
          <p:nvPr/>
        </p:nvGrpSpPr>
        <p:grpSpPr bwMode="auto">
          <a:xfrm rot="2365867">
            <a:off x="348341" y="2174874"/>
            <a:ext cx="2954337" cy="2813050"/>
            <a:chOff x="2813515" y="1772816"/>
            <a:chExt cx="3509126" cy="4555811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810432" y="4729338"/>
              <a:ext cx="3509127" cy="583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811268" y="5732213"/>
              <a:ext cx="3509127" cy="5964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811231" y="1773515"/>
              <a:ext cx="3501584" cy="583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811467" y="2781827"/>
              <a:ext cx="3501585" cy="583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10714" y="3713789"/>
              <a:ext cx="3509126" cy="583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32897" y="109768"/>
            <a:ext cx="49911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На дороге не возникнет спор,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Если вдруг сломался светофор,</a:t>
            </a:r>
            <a:b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Кто исправит это положение?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Кто отрегулирует движение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</a:rPr>
              <a:t>?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242" name="Picture 2" descr="E:\не удалять!\КОНКУРСЫ\РАБОТЫ НА КОНКУРС\МАО СМАРТ\Зеленый свет МИККИ\м и 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14168"/>
            <a:ext cx="3333750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75" y="360363"/>
            <a:ext cx="263683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2488" y="360363"/>
            <a:ext cx="313690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346075"/>
            <a:ext cx="2857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Остановки общественного транспорта. Автобус, троллейбус, трамвай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388" y="4441825"/>
            <a:ext cx="990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TS6b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4413250"/>
            <a:ext cx="1343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1303386316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6963" y="4441825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TS7b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03850" y="4448175"/>
            <a:ext cx="1057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27784" y="2692400"/>
            <a:ext cx="54002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Рассмотри картинки. Какой дорожный знак должен применяться в каждой из них?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( Для проверки правильности нажми на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Мышонка)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1026" idx="0"/>
          </p:cNvCxnSpPr>
          <p:nvPr/>
        </p:nvCxnSpPr>
        <p:spPr>
          <a:xfrm flipV="1">
            <a:off x="1055688" y="2474913"/>
            <a:ext cx="6445250" cy="1966912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965450" y="2436614"/>
            <a:ext cx="1408112" cy="196691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27" idx="0"/>
            <a:endCxn id="10" idx="2"/>
          </p:cNvCxnSpPr>
          <p:nvPr/>
        </p:nvCxnSpPr>
        <p:spPr>
          <a:xfrm flipH="1" flipV="1">
            <a:off x="1536700" y="2460625"/>
            <a:ext cx="6370638" cy="1952625"/>
          </a:xfrm>
          <a:prstGeom prst="straightConnector1">
            <a:avLst/>
          </a:prstGeom>
          <a:ln w="34925">
            <a:solidFill>
              <a:srgbClr val="2DF3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E:\не удалять!\КОНКУРСЫ\РАБОТЫ НА КОНКУРС\МАО СМАРТ\Зеленый свет МИККИ\мышонок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730" y="4767841"/>
            <a:ext cx="1676400" cy="205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040" y="260648"/>
            <a:ext cx="748993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Будьте внимательны!</a:t>
            </a:r>
            <a:b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</a:b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До встречи, друзья!</a:t>
            </a:r>
          </a:p>
        </p:txBody>
      </p:sp>
      <p:pic>
        <p:nvPicPr>
          <p:cNvPr id="12290" name="Picture 2" descr="E:\не удалять!\КОНКУРСЫ\РАБОТЫ НА КОНКУРС\МАО СМАРТ\Зеленый свет МИККИ\ми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94207"/>
            <a:ext cx="3971023" cy="453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775" y="476672"/>
            <a:ext cx="84963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Пояснительная записка: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охранение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укрепление здоровья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 для современного общества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является самой главной задачей.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Ведь для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создания целостной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системы здоровье-безопасность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мало важным является формирование у воспитанников навыков безопасного поведения на улице,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именно соблюдения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 дорожного движения.</a:t>
            </a:r>
          </a:p>
          <a:p>
            <a:pPr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 мы знаем, что главная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ценность человека – это его жизнь.   Предупреждение детского травматизма  и даже смерти– одна из самых актуальных проблем современности. </a:t>
            </a:r>
          </a:p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навыков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безопасного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поведения на дорогах с дошкольного возраста –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этой задачи. В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этом нам поможет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интерактивная игра.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Ведь через игру ребенок может примерить на  себя все роли, оказаться в различных обстоятельствах и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ситуациях.</a:t>
            </a:r>
          </a:p>
          <a:p>
            <a:pPr>
              <a:spcBef>
                <a:spcPct val="50000"/>
              </a:spcBef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9750" y="188913"/>
            <a:ext cx="806608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 игры: 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у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дошкольников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устойчивых навыков соблюдения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выполнения правил дорожного движения.</a:t>
            </a:r>
          </a:p>
          <a:p>
            <a:pPr>
              <a:spcBef>
                <a:spcPct val="50000"/>
              </a:spcBef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 игры: 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Закреплять знания детей о правилах дорожного движения и поведения на улице;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Расширять знания о светофоре, который регулирует движения на дороге;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Продолжать знакомить детей с дорожными знаками: «Пешеходный переход», «Остановка общественного транспорта», «Подземный пешеходный переход». «Пункт медицинской помощи»</a:t>
            </a:r>
          </a:p>
          <a:p>
            <a:pPr>
              <a:spcBef>
                <a:spcPct val="50000"/>
              </a:spcBef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ноутбук, проектор,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мультимедийная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доска.</a:t>
            </a:r>
          </a:p>
          <a:p>
            <a:pPr>
              <a:spcBef>
                <a:spcPct val="50000"/>
              </a:spcBef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Форма проведения игры:</a:t>
            </a:r>
            <a:r>
              <a:rPr lang="ru-RU" b="1" dirty="0">
                <a:solidFill>
                  <a:srgbClr val="F907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групповая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Правила игры: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решать проблемные ситуации, которые возникают в ходе игры, щелкать мышкой по указанию в комментариях. </a:t>
            </a:r>
          </a:p>
          <a:p>
            <a:pPr>
              <a:spcBef>
                <a:spcPct val="50000"/>
              </a:spcBef>
              <a:defRPr/>
            </a:pPr>
            <a:endParaRPr lang="ru-RU" b="1" i="1" dirty="0">
              <a:solidFill>
                <a:prstClr val="black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ChangeArrowheads="1"/>
          </p:cNvSpPr>
          <p:nvPr/>
        </p:nvSpPr>
        <p:spPr bwMode="auto">
          <a:xfrm>
            <a:off x="6819900" y="4283496"/>
            <a:ext cx="457200" cy="18288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62700" y="938213"/>
            <a:ext cx="1371600" cy="33528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57150" cmpd="thickThin">
            <a:solidFill>
              <a:schemeClr val="bg2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661150" y="1171575"/>
            <a:ext cx="774700" cy="70485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3300"/>
              </a:solidFill>
              <a:latin typeface="+mn-lt"/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661150" y="2112963"/>
            <a:ext cx="774700" cy="70485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661150" y="3111500"/>
            <a:ext cx="774700" cy="706438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 flipH="1">
            <a:off x="6515100" y="6119813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Прямоугольник 9"/>
          <p:cNvSpPr>
            <a:spLocks noChangeArrowheads="1"/>
          </p:cNvSpPr>
          <p:nvPr/>
        </p:nvSpPr>
        <p:spPr bwMode="auto">
          <a:xfrm>
            <a:off x="251520" y="1091119"/>
            <a:ext cx="3600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90707"/>
                </a:solidFill>
                <a:latin typeface="Times New Roman" pitchFamily="18" charset="0"/>
              </a:rPr>
              <a:t>Этот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свет — твой первый друг —</a:t>
            </a:r>
            <a:b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</a:b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Деловито строгий.</a:t>
            </a:r>
            <a:b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</a:b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Если он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зажёгся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вдруг —</a:t>
            </a:r>
            <a:b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</a:b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Нет пути дороги.</a:t>
            </a:r>
          </a:p>
        </p:txBody>
      </p:sp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539552" y="5888832"/>
            <a:ext cx="4608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(Какой свет? Нажми на него)</a:t>
            </a:r>
          </a:p>
        </p:txBody>
      </p:sp>
      <p:pic>
        <p:nvPicPr>
          <p:cNvPr id="2050" name="Picture 2" descr="E:\не удалять!\КОНКУРСЫ\РАБОТЫ НА КОНКУРС\МАО СМАРТ\Зеленый свет МИККИ\klipartz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34" y="938213"/>
            <a:ext cx="2715766" cy="31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491288" y="4405313"/>
            <a:ext cx="457200" cy="18288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34088" y="1052513"/>
            <a:ext cx="1371600" cy="33528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57150" cmpd="thickThin">
            <a:solidFill>
              <a:schemeClr val="bg2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332538" y="1284288"/>
            <a:ext cx="774700" cy="706437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3300"/>
              </a:solidFill>
              <a:latin typeface="+mn-lt"/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332538" y="2225675"/>
            <a:ext cx="774700" cy="7064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332538" y="3225800"/>
            <a:ext cx="774700" cy="70485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 flipH="1">
            <a:off x="6224588" y="6234113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274638" y="2752725"/>
            <a:ext cx="422535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</a:rPr>
              <a:t>Этот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свет — твой друг второй</a:t>
            </a:r>
            <a:b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</a:b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Даёт совет толковый:</a:t>
            </a:r>
            <a:b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</a:b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Стой! Внимание утрой!</a:t>
            </a:r>
            <a:b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</a:b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Жди сигналов новых!</a:t>
            </a:r>
          </a:p>
        </p:txBody>
      </p:sp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395536" y="6234113"/>
            <a:ext cx="460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90707"/>
                </a:solidFill>
                <a:latin typeface="Times New Roman" pitchFamily="18" charset="0"/>
              </a:rPr>
              <a:t>(Какой свет? Нажми на него)</a:t>
            </a:r>
          </a:p>
        </p:txBody>
      </p:sp>
      <p:pic>
        <p:nvPicPr>
          <p:cNvPr id="11" name="Picture 2" descr="E:\не удалять!\КОНКУРСЫ\РАБОТЫ НА КОНКУРС\МАО СМАРТ\Зеленый свет МИККИ\klipartz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574" y="188640"/>
            <a:ext cx="2306836" cy="31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9"/>
          <p:cNvSpPr>
            <a:spLocks noChangeArrowheads="1"/>
          </p:cNvSpPr>
          <p:nvPr/>
        </p:nvSpPr>
        <p:spPr bwMode="auto">
          <a:xfrm>
            <a:off x="254793" y="947737"/>
            <a:ext cx="51784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itchFamily="18" charset="0"/>
              </a:rPr>
              <a:t>Третий друг тебе мигнул</a:t>
            </a:r>
            <a:br>
              <a:rPr lang="ru-RU" sz="3200" b="1" dirty="0">
                <a:latin typeface="Times New Roman" pitchFamily="18" charset="0"/>
              </a:rPr>
            </a:br>
            <a:r>
              <a:rPr lang="ru-RU" sz="3200" b="1" dirty="0">
                <a:latin typeface="Times New Roman" pitchFamily="18" charset="0"/>
              </a:rPr>
              <a:t>Своим надежным светом:</a:t>
            </a:r>
            <a:br>
              <a:rPr lang="ru-RU" sz="3200" b="1" dirty="0">
                <a:latin typeface="Times New Roman" pitchFamily="18" charset="0"/>
              </a:rPr>
            </a:br>
            <a:r>
              <a:rPr lang="ru-RU" sz="3200" b="1" dirty="0">
                <a:latin typeface="Times New Roman" pitchFamily="18" charset="0"/>
              </a:rPr>
              <a:t>Проходи! Угрозы нет!</a:t>
            </a:r>
            <a:br>
              <a:rPr lang="ru-RU" sz="3200" b="1" dirty="0">
                <a:latin typeface="Times New Roman" pitchFamily="18" charset="0"/>
              </a:rPr>
            </a:br>
            <a:r>
              <a:rPr lang="ru-RU" sz="3200" b="1" dirty="0">
                <a:latin typeface="Times New Roman" pitchFamily="18" charset="0"/>
              </a:rPr>
              <a:t>Я уверен в этом!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199188" y="3964657"/>
            <a:ext cx="457200" cy="18288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41988" y="577850"/>
            <a:ext cx="1371600" cy="33528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57150" cmpd="thickThin">
            <a:solidFill>
              <a:schemeClr val="bg2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6016626" y="961803"/>
            <a:ext cx="776288" cy="70485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6039644" y="1978818"/>
            <a:ext cx="776288" cy="70485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39644" y="3009900"/>
            <a:ext cx="776288" cy="706437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 flipH="1">
            <a:off x="5984082" y="5822032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539750" y="4857750"/>
            <a:ext cx="4608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90707"/>
                </a:solidFill>
                <a:latin typeface="Times New Roman" pitchFamily="18" charset="0"/>
              </a:rPr>
              <a:t>(Какой свет? Нажми на него)</a:t>
            </a:r>
          </a:p>
        </p:txBody>
      </p:sp>
      <p:pic>
        <p:nvPicPr>
          <p:cNvPr id="3074" name="Picture 2" descr="E:\не удалять!\КОНКУРСЫ\РАБОТЫ НА КОНКУРС\МАО СМАРТ\Зеленый свет МИККИ\микки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96" y="3363118"/>
            <a:ext cx="2572276" cy="321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3"/>
          <p:cNvGrpSpPr>
            <a:grpSpLocks/>
          </p:cNvGrpSpPr>
          <p:nvPr/>
        </p:nvGrpSpPr>
        <p:grpSpPr bwMode="auto">
          <a:xfrm>
            <a:off x="4859338" y="2636838"/>
            <a:ext cx="3738562" cy="3935412"/>
            <a:chOff x="2813515" y="1772816"/>
            <a:chExt cx="3509126" cy="45558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15005" y="4729774"/>
              <a:ext cx="350763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15005" y="5733192"/>
              <a:ext cx="3507636" cy="595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815005" y="1772816"/>
              <a:ext cx="350018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13515" y="2781747"/>
              <a:ext cx="350167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815005" y="3713492"/>
              <a:ext cx="350763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25" y="115888"/>
            <a:ext cx="2052638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-2781798" y="3645024"/>
            <a:ext cx="2781798" cy="1746614"/>
          </a:xfrm>
          <a:prstGeom prst="rect">
            <a:avLst/>
          </a:prstGeom>
          <a:noFill/>
          <a:effectLst>
            <a:reflection endPos="65000" dist="50800" dir="5400000" sy="-100000" algn="bl" rotWithShape="0"/>
          </a:effectLst>
          <a:scene3d>
            <a:camera prst="orthographicFront">
              <a:rot lat="0" lon="10799999" rev="0"/>
            </a:camera>
            <a:lightRig rig="threePt" dir="t"/>
          </a:scene3d>
          <a:extLst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1627" y="666751"/>
            <a:ext cx="43910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Подскажи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</a:rPr>
              <a:t>Мышонку,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что ему нужно сделать в этой ситуации?(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Нажми на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Мышонка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и узнай правильный ответ)</a:t>
            </a:r>
          </a:p>
        </p:txBody>
      </p:sp>
      <p:pic>
        <p:nvPicPr>
          <p:cNvPr id="4098" name="Picture 2" descr="E:\не удалять!\КОНКУРСЫ\РАБОТЫ НА КОНКУРС\МАО СМАРТ\Зеленый свет МИККИ\микки мау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17745"/>
            <a:ext cx="1839373" cy="26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0.00191 -0.168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84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13 -0.00139 L 1.36875 0.00926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344" y="53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5"/>
          <p:cNvGrpSpPr>
            <a:grpSpLocks/>
          </p:cNvGrpSpPr>
          <p:nvPr/>
        </p:nvGrpSpPr>
        <p:grpSpPr bwMode="auto">
          <a:xfrm>
            <a:off x="539750" y="2400300"/>
            <a:ext cx="3508375" cy="3889375"/>
            <a:chOff x="2813515" y="1772816"/>
            <a:chExt cx="3509126" cy="45558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15103" y="4729444"/>
              <a:ext cx="3507538" cy="583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15103" y="5733582"/>
              <a:ext cx="3507538" cy="5950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815103" y="1772816"/>
              <a:ext cx="3501186" cy="583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813515" y="2780673"/>
              <a:ext cx="3502775" cy="583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15103" y="3712290"/>
              <a:ext cx="3507538" cy="5857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100" y="333375"/>
            <a:ext cx="18510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1950" y="2794000"/>
            <a:ext cx="24066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427538" y="660400"/>
            <a:ext cx="4572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Вот, зелёный замигал,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Путь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– «свободен»,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указал.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Человечек в том глазке,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Переход открыл он мне.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284663" y="3089275"/>
            <a:ext cx="457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Подскажи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</a:rPr>
              <a:t>Мышонку, что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ему нужно сделать в этой ситуации?(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Нажми на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Мышонка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и узнай правильный ответ)</a:t>
            </a:r>
          </a:p>
        </p:txBody>
      </p:sp>
      <p:pic>
        <p:nvPicPr>
          <p:cNvPr id="5122" name="Picture 2" descr="E:\не удалять!\КОНКУРСЫ\РАБОТЫ НА КОНКУРС\МАО СМАРТ\Зеленый свет МИККИ\микки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6" y="660399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0781 0.6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318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41736 3.333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12"/>
          <p:cNvGrpSpPr>
            <a:grpSpLocks/>
          </p:cNvGrpSpPr>
          <p:nvPr/>
        </p:nvGrpSpPr>
        <p:grpSpPr bwMode="auto">
          <a:xfrm>
            <a:off x="4356100" y="115888"/>
            <a:ext cx="52388" cy="6553200"/>
            <a:chOff x="4355974" y="116632"/>
            <a:chExt cx="51871" cy="6552728"/>
          </a:xfrm>
        </p:grpSpPr>
        <p:sp>
          <p:nvSpPr>
            <p:cNvPr id="4" name="Блок-схема: процесс 3"/>
            <p:cNvSpPr/>
            <p:nvPr/>
          </p:nvSpPr>
          <p:spPr>
            <a:xfrm flipH="1">
              <a:off x="4355974" y="11663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Блок-схема: процесс 4"/>
            <p:cNvSpPr/>
            <p:nvPr/>
          </p:nvSpPr>
          <p:spPr>
            <a:xfrm flipH="1">
              <a:off x="4355974" y="900801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Блок-схема: процесс 5"/>
            <p:cNvSpPr/>
            <p:nvPr/>
          </p:nvSpPr>
          <p:spPr>
            <a:xfrm flipH="1">
              <a:off x="4355974" y="164687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Блок-схема: процесс 6"/>
            <p:cNvSpPr/>
            <p:nvPr/>
          </p:nvSpPr>
          <p:spPr>
            <a:xfrm flipH="1">
              <a:off x="4355974" y="2421516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Блок-схема: процесс 7"/>
            <p:cNvSpPr/>
            <p:nvPr/>
          </p:nvSpPr>
          <p:spPr>
            <a:xfrm flipH="1">
              <a:off x="4357546" y="3140601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Блок-схема: процесс 8"/>
            <p:cNvSpPr/>
            <p:nvPr/>
          </p:nvSpPr>
          <p:spPr>
            <a:xfrm flipH="1">
              <a:off x="4360690" y="3861274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 flipH="1">
              <a:off x="4360690" y="4653380"/>
              <a:ext cx="45583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 flipH="1">
              <a:off x="4357546" y="5372465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 flipH="1">
              <a:off x="4362261" y="6093139"/>
              <a:ext cx="45584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54" name="Группа 13"/>
          <p:cNvGrpSpPr>
            <a:grpSpLocks/>
          </p:cNvGrpSpPr>
          <p:nvPr/>
        </p:nvGrpSpPr>
        <p:grpSpPr bwMode="auto">
          <a:xfrm rot="5400000">
            <a:off x="350837" y="1527176"/>
            <a:ext cx="3736975" cy="3937000"/>
            <a:chOff x="2813515" y="1772816"/>
            <a:chExt cx="3509126" cy="455581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815005" y="4730419"/>
              <a:ext cx="3507636" cy="5860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815005" y="5733432"/>
              <a:ext cx="3507636" cy="5951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815004" y="1772815"/>
              <a:ext cx="3500182" cy="58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813515" y="2781339"/>
              <a:ext cx="3501672" cy="58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15004" y="3712709"/>
              <a:ext cx="3507636" cy="58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55" name="Группа 19"/>
          <p:cNvGrpSpPr>
            <a:grpSpLocks/>
          </p:cNvGrpSpPr>
          <p:nvPr/>
        </p:nvGrpSpPr>
        <p:grpSpPr bwMode="auto">
          <a:xfrm rot="5400000">
            <a:off x="4710112" y="1536701"/>
            <a:ext cx="3738563" cy="3935412"/>
            <a:chOff x="2813515" y="1772816"/>
            <a:chExt cx="3509126" cy="455581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815005" y="4727936"/>
              <a:ext cx="350763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815006" y="5731355"/>
              <a:ext cx="3507635" cy="595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815005" y="1770977"/>
              <a:ext cx="350018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813515" y="2779909"/>
              <a:ext cx="350167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815005" y="3711654"/>
              <a:ext cx="350763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7" name="Стрелка вверх 26"/>
          <p:cNvSpPr/>
          <p:nvPr/>
        </p:nvSpPr>
        <p:spPr>
          <a:xfrm>
            <a:off x="2072389" y="268355"/>
            <a:ext cx="373280" cy="1033264"/>
          </a:xfrm>
          <a:prstGeom prst="upArrow">
            <a:avLst/>
          </a:prstGeom>
          <a:solidFill>
            <a:srgbClr val="FF0000"/>
          </a:solidFill>
          <a:scene3d>
            <a:camera prst="orthographicFront"/>
            <a:lightRig rig="chilly" dir="t"/>
          </a:scene3d>
          <a:sp3d contourW="6350" prstMaterial="plastic">
            <a:bevelT w="0" h="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8" name="Стрелка вверх 27"/>
          <p:cNvSpPr/>
          <p:nvPr/>
        </p:nvSpPr>
        <p:spPr>
          <a:xfrm rot="10800000">
            <a:off x="6392869" y="5576664"/>
            <a:ext cx="373280" cy="1033264"/>
          </a:xfrm>
          <a:prstGeom prst="upArrow">
            <a:avLst/>
          </a:prstGeom>
          <a:solidFill>
            <a:srgbClr val="FF0000"/>
          </a:solidFill>
          <a:scene3d>
            <a:camera prst="orthographicFront"/>
            <a:lightRig rig="chilly" dir="t"/>
          </a:scene3d>
          <a:sp3d contourW="6350" prstMaterial="plastic">
            <a:bevelT w="0" h="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08000" y="5493131"/>
            <a:ext cx="43624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Убедись, что слева- справа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нету мчащихся машин,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И тогда иди спокойно.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Все поймут: ты стал большим.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411664" y="138371"/>
            <a:ext cx="44808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</a:rPr>
              <a:t>Что необходимо сделать, когда будешь переходить проезжую часть по зебре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</a:rPr>
              <a:t>?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(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</a:rPr>
              <a:t>Нажми на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Мышонка,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</a:rPr>
              <a:t>чтобы проверить свой ответ)</a:t>
            </a:r>
          </a:p>
        </p:txBody>
      </p:sp>
      <p:pic>
        <p:nvPicPr>
          <p:cNvPr id="6146" name="Picture 2" descr="E:\не удалять!\КОНКУРСЫ\РАБОТЫ НА КОНКУРС\МАО СМАРТ\Зеленый свет МИККИ\микки мау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231" y="2060773"/>
            <a:ext cx="1455887" cy="208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0.3849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49 0.00555 L 0.84948 0.015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1872</TotalTime>
  <Words>421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Пользователь</cp:lastModifiedBy>
  <cp:revision>106</cp:revision>
  <dcterms:created xsi:type="dcterms:W3CDTF">2013-01-27T13:42:04Z</dcterms:created>
  <dcterms:modified xsi:type="dcterms:W3CDTF">2020-10-24T08:14:43Z</dcterms:modified>
</cp:coreProperties>
</file>