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 autoCompressPictures="0">
  <p:sldMasterIdLst>
    <p:sldMasterId id="2147483649" r:id="rId1"/>
  </p:sldMasterIdLst>
  <p:notesMasterIdLst>
    <p:notesMasterId r:id="rId11"/>
  </p:notesMasterIdLst>
  <p:sldIdLst>
    <p:sldId id="256" r:id="rId2"/>
    <p:sldId id="315" r:id="rId3"/>
    <p:sldId id="316" r:id="rId4"/>
    <p:sldId id="318" r:id="rId5"/>
    <p:sldId id="317" r:id="rId6"/>
    <p:sldId id="320" r:id="rId7"/>
    <p:sldId id="319" r:id="rId8"/>
    <p:sldId id="307" r:id="rId9"/>
    <p:sldId id="309" r:id="rId10"/>
  </p:sldIdLst>
  <p:sldSz cx="9144000" cy="5143500" type="screen16x9"/>
  <p:notesSz cx="6858000" cy="9144000"/>
  <p:defaultTextStyle>
    <a:defPPr>
      <a:defRPr lang="de-DE"/>
    </a:defPPr>
    <a:lvl1pPr algn="l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sz="2400"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sz="2400"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sz="2400"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sz="2400" kern="1200">
        <a:solidFill>
          <a:schemeClr val="tx1"/>
        </a:solidFill>
        <a:latin typeface="Arial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758">
          <p15:clr>
            <a:srgbClr val="A4A3A4"/>
          </p15:clr>
        </p15:guide>
        <p15:guide id="2" orient="horz" pos="3151">
          <p15:clr>
            <a:srgbClr val="A4A3A4"/>
          </p15:clr>
        </p15:guide>
        <p15:guide id="3" orient="horz" pos="849">
          <p15:clr>
            <a:srgbClr val="A4A3A4"/>
          </p15:clr>
        </p15:guide>
        <p15:guide id="4" orient="horz" pos="3110">
          <p15:clr>
            <a:srgbClr val="A4A3A4"/>
          </p15:clr>
        </p15:guide>
        <p15:guide id="5" pos="90">
          <p15:clr>
            <a:srgbClr val="A4A3A4"/>
          </p15:clr>
        </p15:guide>
        <p15:guide id="6" pos="5670">
          <p15:clr>
            <a:srgbClr val="A4A3A4"/>
          </p15:clr>
        </p15:guide>
        <p15:guide id="7" pos="226">
          <p15:clr>
            <a:srgbClr val="A4A3A4"/>
          </p15:clr>
        </p15:guide>
        <p15:guide id="8" pos="5534">
          <p15:clr>
            <a:srgbClr val="A4A3A4"/>
          </p15:clr>
        </p15:guide>
        <p15:guide id="9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prnPr hiddenSlides="1" scaleToFitPaper="1"/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A8BF33"/>
    <a:srgbClr val="62AF43"/>
    <a:srgbClr val="66B94F"/>
    <a:srgbClr val="009900"/>
    <a:srgbClr val="54963A"/>
    <a:srgbClr val="6D9A36"/>
    <a:srgbClr val="4E953B"/>
    <a:srgbClr val="5DB046"/>
    <a:srgbClr val="C6E4BA"/>
    <a:srgbClr val="6CB46F"/>
  </p:clrMru>
  <p:extLst>
    <p:ext uri="{E76CE94A-603C-4142-B9EB-6D1370010A27}">
      <p14:discardImageEditData xmlns:p14="http://schemas.microsoft.com/office/powerpoint/2010/main" val="1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2" autoAdjust="0"/>
    <p:restoredTop sz="94632" autoAdjust="0"/>
  </p:normalViewPr>
  <p:slideViewPr>
    <p:cSldViewPr showGuides="1">
      <p:cViewPr varScale="1">
        <p:scale>
          <a:sx n="115" d="100"/>
          <a:sy n="115" d="100"/>
        </p:scale>
        <p:origin x="282" y="102"/>
      </p:cViewPr>
      <p:guideLst>
        <p:guide orient="horz" pos="758"/>
        <p:guide orient="horz" pos="3151"/>
        <p:guide orient="horz" pos="849"/>
        <p:guide orient="horz" pos="3110"/>
        <p:guide pos="90"/>
        <p:guide pos="5670"/>
        <p:guide pos="226"/>
        <p:guide pos="5534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36004" cy="36004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3234501-D732-425E-8AB6-34B65933FB7F}" type="datetimeFigureOut">
              <a:rPr lang="ru-RU" smtClean="0"/>
              <a:t>13.03.2019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BD9B005-2956-4216-912D-042D5353D6A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3201060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BD9B005-2956-4216-912D-042D5353D6AE}" type="slidenum">
              <a:rPr lang="ru-RU" smtClean="0"/>
              <a:t>3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2955017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BD9B005-2956-4216-912D-042D5353D6AE}" type="slidenum">
              <a:rPr lang="ru-RU" smtClean="0"/>
              <a:t>9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943006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elfol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3"/>
          <p:cNvSpPr>
            <a:spLocks noChangeArrowheads="1"/>
          </p:cNvSpPr>
          <p:nvPr userDrawn="1"/>
        </p:nvSpPr>
        <p:spPr bwMode="auto">
          <a:xfrm>
            <a:off x="142875" y="1210152"/>
            <a:ext cx="8843964" cy="3933347"/>
          </a:xfrm>
          <a:prstGeom prst="rect">
            <a:avLst/>
          </a:prstGeom>
          <a:solidFill>
            <a:srgbClr val="DDDDDD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de-DE"/>
          </a:p>
        </p:txBody>
      </p:sp>
      <p:sp>
        <p:nvSpPr>
          <p:cNvPr id="5122" name="Rectangle 2"/>
          <p:cNvSpPr>
            <a:spLocks noGrp="1" noChangeArrowheads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  <a:prstGeom prst="rect">
            <a:avLst/>
          </a:prstGeom>
        </p:spPr>
        <p:txBody>
          <a:bodyPr/>
          <a:lstStyle>
            <a:lvl1pPr marL="0" indent="0" algn="ctr">
              <a:defRPr/>
            </a:lvl1pPr>
          </a:lstStyle>
          <a:p>
            <a:pPr lvl="0"/>
            <a:r>
              <a:rPr lang="de-DE" noProof="0" smtClean="0"/>
              <a:t>Formatvorlage des Untertitelmasters durch Klicken bearbeiten</a:t>
            </a:r>
            <a:endParaRPr lang="de-DE" noProof="0" dirty="0" smtClean="0"/>
          </a:p>
        </p:txBody>
      </p:sp>
      <p:sp>
        <p:nvSpPr>
          <p:cNvPr id="5125" name="Rectangle 5"/>
          <p:cNvSpPr>
            <a:spLocks noGrp="1" noChangeArrowheads="1"/>
          </p:cNvSpPr>
          <p:nvPr>
            <p:ph type="ctrTitle" sz="quarter"/>
          </p:nvPr>
        </p:nvSpPr>
        <p:spPr>
          <a:xfrm>
            <a:off x="360363" y="1535907"/>
            <a:ext cx="8424862" cy="1378744"/>
          </a:xfrm>
          <a:prstGeom prst="rect">
            <a:avLst/>
          </a:prstGeom>
        </p:spPr>
        <p:txBody>
          <a:bodyPr anchor="ctr"/>
          <a:lstStyle>
            <a:lvl1pPr algn="ctr">
              <a:defRPr sz="3500"/>
            </a:lvl1pPr>
          </a:lstStyle>
          <a:p>
            <a:pPr lvl="0"/>
            <a:r>
              <a:rPr lang="de-DE" noProof="0" smtClean="0"/>
              <a:t>Titelmasterformat durch Klicken bearbeiten</a:t>
            </a:r>
            <a:endParaRPr lang="de-DE" noProof="0" dirty="0" smtClean="0"/>
          </a:p>
        </p:txBody>
      </p:sp>
      <p:sp>
        <p:nvSpPr>
          <p:cNvPr id="10" name="Text Box 4"/>
          <p:cNvSpPr txBox="1">
            <a:spLocks noChangeArrowheads="1"/>
          </p:cNvSpPr>
          <p:nvPr userDrawn="1"/>
        </p:nvSpPr>
        <p:spPr bwMode="auto">
          <a:xfrm>
            <a:off x="161926" y="5034424"/>
            <a:ext cx="8824913" cy="10907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DDDDDD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FFFFFF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127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36000" tIns="0" rIns="0" bIns="0" anchor="ctr"/>
          <a:lstStyle>
            <a:lvl1pPr>
              <a:defRPr>
                <a:solidFill>
                  <a:schemeClr val="tx1"/>
                </a:solidFill>
                <a:latin typeface="Arial" charset="0"/>
              </a:defRPr>
            </a:lvl1pPr>
            <a:lvl2pPr marL="571500">
              <a:defRPr>
                <a:solidFill>
                  <a:schemeClr val="tx1"/>
                </a:solidFill>
                <a:latin typeface="Arial" charset="0"/>
              </a:defRPr>
            </a:lvl2pPr>
            <a:lvl3pPr>
              <a:defRPr>
                <a:solidFill>
                  <a:schemeClr val="tx1"/>
                </a:solidFill>
                <a:latin typeface="Arial" charset="0"/>
              </a:defRPr>
            </a:lvl3pPr>
            <a:lvl4pPr>
              <a:defRPr>
                <a:solidFill>
                  <a:schemeClr val="tx1"/>
                </a:solidFill>
                <a:latin typeface="Arial" charset="0"/>
              </a:defRPr>
            </a:lvl4pPr>
            <a:lvl5pPr>
              <a:defRPr>
                <a:solidFill>
                  <a:schemeClr val="tx1"/>
                </a:solidFill>
                <a:latin typeface="Arial" charset="0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>
              <a:lnSpc>
                <a:spcPct val="80000"/>
              </a:lnSpc>
            </a:pPr>
            <a:r>
              <a:rPr lang="en-US" sz="800" dirty="0">
                <a:solidFill>
                  <a:schemeClr val="bg2"/>
                </a:solidFill>
              </a:rPr>
              <a:t>© Hamberger Flooring GmbH &amp; Co. KG </a:t>
            </a:r>
            <a:r>
              <a:rPr lang="de-DE" sz="800" dirty="0">
                <a:solidFill>
                  <a:schemeClr val="bg2"/>
                </a:solidFill>
                <a:sym typeface="Wingdings" pitchFamily="2" charset="2"/>
              </a:rPr>
              <a:t></a:t>
            </a:r>
            <a:r>
              <a:rPr lang="de-DE" sz="800" dirty="0">
                <a:solidFill>
                  <a:schemeClr val="bg2"/>
                </a:solidFill>
              </a:rPr>
              <a:t> Компания оставляет за собой право на ошибки и технические изменения</a:t>
            </a:r>
          </a:p>
        </p:txBody>
      </p:sp>
      <p:sp>
        <p:nvSpPr>
          <p:cNvPr id="12" name="Line 5"/>
          <p:cNvSpPr>
            <a:spLocks noChangeShapeType="1"/>
          </p:cNvSpPr>
          <p:nvPr userDrawn="1"/>
        </p:nvSpPr>
        <p:spPr bwMode="auto">
          <a:xfrm>
            <a:off x="150813" y="5002020"/>
            <a:ext cx="8853487" cy="0"/>
          </a:xfrm>
          <a:prstGeom prst="line">
            <a:avLst/>
          </a:prstGeom>
          <a:noFill/>
          <a:ln w="15875">
            <a:solidFill>
              <a:srgbClr val="FFFFFF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de-DE"/>
          </a:p>
        </p:txBody>
      </p:sp>
      <p:sp>
        <p:nvSpPr>
          <p:cNvPr id="9" name="Text Box 4"/>
          <p:cNvSpPr txBox="1">
            <a:spLocks noChangeArrowheads="1"/>
          </p:cNvSpPr>
          <p:nvPr userDrawn="1"/>
        </p:nvSpPr>
        <p:spPr bwMode="auto">
          <a:xfrm>
            <a:off x="7843124" y="5020022"/>
            <a:ext cx="1157368" cy="1261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DDDDDD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FFFFFF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127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0" tIns="0" rIns="0" bIns="0" anchor="ctr">
            <a:spAutoFit/>
          </a:bodyPr>
          <a:lstStyle>
            <a:lvl1pPr>
              <a:defRPr>
                <a:solidFill>
                  <a:schemeClr val="tx1"/>
                </a:solidFill>
                <a:latin typeface="Arial" charset="0"/>
              </a:defRPr>
            </a:lvl1pPr>
            <a:lvl2pPr marL="571500">
              <a:defRPr>
                <a:solidFill>
                  <a:schemeClr val="tx1"/>
                </a:solidFill>
                <a:latin typeface="Arial" charset="0"/>
              </a:defRPr>
            </a:lvl2pPr>
            <a:lvl3pPr>
              <a:defRPr>
                <a:solidFill>
                  <a:schemeClr val="tx1"/>
                </a:solidFill>
                <a:latin typeface="Arial" charset="0"/>
              </a:defRPr>
            </a:lvl3pPr>
            <a:lvl4pPr>
              <a:defRPr>
                <a:solidFill>
                  <a:schemeClr val="tx1"/>
                </a:solidFill>
                <a:latin typeface="Arial" charset="0"/>
              </a:defRPr>
            </a:lvl4pPr>
            <a:lvl5pPr>
              <a:defRPr>
                <a:solidFill>
                  <a:schemeClr val="tx1"/>
                </a:solidFill>
                <a:latin typeface="Arial" charset="0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r">
              <a:lnSpc>
                <a:spcPct val="80000"/>
              </a:lnSpc>
            </a:pPr>
            <a:r>
              <a:rPr lang="de-DE" sz="1000" b="1" dirty="0" smtClean="0">
                <a:solidFill>
                  <a:srgbClr val="A50021"/>
                </a:solidFill>
                <a:latin typeface="Calibri" panose="020F0502020204030204" pitchFamily="34" charset="0"/>
              </a:rPr>
              <a:t>Академия Hamberger</a:t>
            </a:r>
            <a:endParaRPr lang="ru-RU" sz="1000" b="1" dirty="0">
              <a:solidFill>
                <a:srgbClr val="A50021"/>
              </a:solidFill>
              <a:latin typeface="Calibri" panose="020F0502020204030204" pitchFamily="34" charset="0"/>
            </a:endParaRPr>
          </a:p>
        </p:txBody>
      </p:sp>
      <p:pic>
        <p:nvPicPr>
          <p:cNvPr id="13" name="Grafik 12"/>
          <p:cNvPicPr>
            <a:picLocks noChangeAspect="1"/>
          </p:cNvPicPr>
          <p:nvPr userDrawn="1"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092280" y="229628"/>
            <a:ext cx="2016795" cy="100769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:a14="http://schemas.microsoft.com/office/drawing/2010/main" xmlns:c="http://schemas.openxmlformats.org/drawingml/2006/chart" xmlns:dgm="http://schemas.openxmlformats.org/drawingml/2006/diagram" xmlns:cdr="http://schemas.openxmlformats.org/drawingml/2006/chartDrawing" xmlns:wne="http://schemas.microsoft.com/office/powerpoint/2006/powerpointml" xmlns:wp="http://schemas.openxmlformats.org/drawingml/2006/powerpointprocessingDrawing" xmlns:v="urn:schemas-microsoft-com:vml" xmlns:o="urn:schemas-microsoft-com:office:office" xmlns="">
      <p:transition/>
    </mc:Fallback>
  </mc:AlternateContent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el und Inha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Inhaltsplatzhalter 2"/>
          <p:cNvSpPr>
            <a:spLocks noGrp="1"/>
          </p:cNvSpPr>
          <p:nvPr>
            <p:ph idx="1"/>
          </p:nvPr>
        </p:nvSpPr>
        <p:spPr>
          <a:xfrm>
            <a:off x="142875" y="1210153"/>
            <a:ext cx="8843963" cy="3791867"/>
          </a:xfrm>
          <a:prstGeom prst="rect">
            <a:avLst/>
          </a:prstGeom>
        </p:spPr>
        <p:txBody>
          <a:bodyPr/>
          <a:lstStyle/>
          <a:p>
            <a:pPr lvl="0"/>
            <a:r>
              <a:rPr lang="de-DE" smtClean="0"/>
              <a:t>Textmasterformat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 dirty="0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title"/>
          </p:nvPr>
        </p:nvSpPr>
        <p:spPr bwMode="auto">
          <a:xfrm>
            <a:off x="142876" y="206287"/>
            <a:ext cx="6805388" cy="10038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216000" tIns="3600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de-DE" smtClean="0"/>
              <a:t>Titelmasterformat durch Klicken bearbeiten</a:t>
            </a:r>
            <a:endParaRPr lang="de-DE" dirty="0" smtClean="0"/>
          </a:p>
        </p:txBody>
      </p:sp>
    </p:spTree>
    <p:extLst>
      <p:ext uri="{BB962C8B-B14F-4D97-AF65-F5344CB8AC3E}">
        <p14:creationId xmlns:p14="http://schemas.microsoft.com/office/powerpoint/2010/main" val="23983248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Zwei Inhal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42876" y="206287"/>
            <a:ext cx="6805388" cy="1003865"/>
          </a:xfrm>
          <a:prstGeom prst="rect">
            <a:avLst/>
          </a:prstGeom>
        </p:spPr>
        <p:txBody>
          <a:bodyPr/>
          <a:lstStyle/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Inhaltsplatzhalter 2"/>
          <p:cNvSpPr>
            <a:spLocks noGrp="1"/>
          </p:cNvSpPr>
          <p:nvPr>
            <p:ph sz="half" idx="1"/>
          </p:nvPr>
        </p:nvSpPr>
        <p:spPr>
          <a:xfrm>
            <a:off x="142875" y="1210151"/>
            <a:ext cx="4285109" cy="3791903"/>
          </a:xfrm>
          <a:prstGeom prst="rect">
            <a:avLst/>
          </a:prstGeo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e-DE" smtClean="0"/>
              <a:t>Textmasterformat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 dirty="0"/>
          </a:p>
        </p:txBody>
      </p:sp>
      <p:sp>
        <p:nvSpPr>
          <p:cNvPr id="4" name="Inhaltsplatzhalter 3"/>
          <p:cNvSpPr>
            <a:spLocks noGrp="1"/>
          </p:cNvSpPr>
          <p:nvPr>
            <p:ph sz="half" idx="2"/>
          </p:nvPr>
        </p:nvSpPr>
        <p:spPr>
          <a:xfrm>
            <a:off x="4679952" y="1210151"/>
            <a:ext cx="4321174" cy="3791903"/>
          </a:xfrm>
          <a:prstGeom prst="rect">
            <a:avLst/>
          </a:prstGeo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e-DE" smtClean="0"/>
              <a:t>Textmasterformat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18008221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Nur Ti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42876" y="206287"/>
            <a:ext cx="6734870" cy="1003865"/>
          </a:xfrm>
          <a:prstGeom prst="rect">
            <a:avLst/>
          </a:prstGeom>
        </p:spPr>
        <p:txBody>
          <a:bodyPr/>
          <a:lstStyle/>
          <a:p>
            <a:r>
              <a:rPr lang="de-DE" smtClean="0"/>
              <a:t>Titelmasterformat durch Klicken bearbeiten</a:t>
            </a:r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12386940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Le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8914649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Inhalt mit 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Inhaltsplatzhalter 2"/>
          <p:cNvSpPr>
            <a:spLocks noGrp="1"/>
          </p:cNvSpPr>
          <p:nvPr>
            <p:ph idx="1"/>
          </p:nvPr>
        </p:nvSpPr>
        <p:spPr>
          <a:xfrm>
            <a:off x="3600452" y="1210152"/>
            <a:ext cx="5400673" cy="3791665"/>
          </a:xfrm>
          <a:prstGeom prst="rect">
            <a:avLst/>
          </a:prstGeom>
        </p:spPr>
        <p:txBody>
          <a:bodyPr/>
          <a:lstStyle>
            <a:lvl1pPr>
              <a:defRPr sz="1800"/>
            </a:lvl1pPr>
            <a:lvl2pPr>
              <a:defRPr sz="18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de-DE" smtClean="0"/>
              <a:t>Textmasterformat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 dirty="0"/>
          </a:p>
        </p:txBody>
      </p:sp>
      <p:sp>
        <p:nvSpPr>
          <p:cNvPr id="4" name="Textplatzhalter 3"/>
          <p:cNvSpPr>
            <a:spLocks noGrp="1"/>
          </p:cNvSpPr>
          <p:nvPr>
            <p:ph type="body" sz="half" idx="2"/>
          </p:nvPr>
        </p:nvSpPr>
        <p:spPr>
          <a:xfrm>
            <a:off x="142875" y="1210152"/>
            <a:ext cx="3457575" cy="3791665"/>
          </a:xfrm>
          <a:prstGeom prst="rect">
            <a:avLst/>
          </a:prstGeom>
        </p:spPr>
        <p:txBody>
          <a:bodyPr rIns="36000"/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de-DE" smtClean="0"/>
              <a:t>Textmasterformat bearbeiten</a:t>
            </a:r>
          </a:p>
        </p:txBody>
      </p:sp>
      <p:sp>
        <p:nvSpPr>
          <p:cNvPr id="5" name="Rectangle 6"/>
          <p:cNvSpPr>
            <a:spLocks noGrp="1" noChangeArrowheads="1"/>
          </p:cNvSpPr>
          <p:nvPr>
            <p:ph type="title"/>
          </p:nvPr>
        </p:nvSpPr>
        <p:spPr bwMode="auto">
          <a:xfrm>
            <a:off x="142876" y="206287"/>
            <a:ext cx="6805388" cy="10038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216000" tIns="3600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de-DE" smtClean="0"/>
              <a:t>Titelmasterformat durch Klicken bearbeiten</a:t>
            </a:r>
            <a:endParaRPr lang="de-DE" dirty="0" smtClean="0"/>
          </a:p>
        </p:txBody>
      </p:sp>
    </p:spTree>
    <p:extLst>
      <p:ext uri="{BB962C8B-B14F-4D97-AF65-F5344CB8AC3E}">
        <p14:creationId xmlns:p14="http://schemas.microsoft.com/office/powerpoint/2010/main" val="25383244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Grafik 9"/>
          <p:cNvPicPr>
            <a:picLocks noChangeAspect="1"/>
          </p:cNvPicPr>
          <p:nvPr userDrawn="1"/>
        </p:nvPicPr>
        <p:blipFill>
          <a:blip r:embed="rId8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092280" y="267914"/>
            <a:ext cx="2016795" cy="100769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cxnSp>
        <p:nvCxnSpPr>
          <p:cNvPr id="6" name="Прямая соединительная линия 5"/>
          <p:cNvCxnSpPr/>
          <p:nvPr userDrawn="1"/>
        </p:nvCxnSpPr>
        <p:spPr bwMode="auto">
          <a:xfrm flipH="1">
            <a:off x="287524" y="987574"/>
            <a:ext cx="6804756" cy="0"/>
          </a:xfrm>
          <a:prstGeom prst="line">
            <a:avLst/>
          </a:prstGeom>
          <a:ln>
            <a:solidFill>
              <a:srgbClr val="A8BF33"/>
            </a:solidFill>
            <a:headEnd type="none" w="med" len="med"/>
            <a:tailEnd type="none" w="med" len="med"/>
          </a:ln>
          <a:extLst/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0" r:id="rId1"/>
    <p:sldLayoutId id="2147483651" r:id="rId2"/>
    <p:sldLayoutId id="2147483653" r:id="rId3"/>
    <p:sldLayoutId id="2147483655" r:id="rId4"/>
    <p:sldLayoutId id="2147483656" r:id="rId5"/>
    <p:sldLayoutId id="2147483657" r:id="rId6"/>
  </p:sldLayoutIdLst>
  <mc:AlternateContent xmlns:mc="http://schemas.openxmlformats.org/markup-compatibility/2006" xmlns:p14="http://schemas.microsoft.com/office/powerpoint/2010/main">
    <mc:Choice Requires="p14">
      <p:transition p14:dur="0"/>
    </mc:Choice>
    <mc:Fallback xmlns:a14="http://schemas.microsoft.com/office/drawing/2010/main" xmlns:c="http://schemas.openxmlformats.org/drawingml/2006/chart" xmlns:dgm="http://schemas.openxmlformats.org/drawingml/2006/diagram" xmlns:cdr="http://schemas.openxmlformats.org/drawingml/2006/chartDrawing" xmlns:wne="http://schemas.microsoft.com/office/powerpoint/2006/powerpointml" xmlns:wp="http://schemas.openxmlformats.org/drawingml/2006/powerpointprocessingDrawing" xmlns:v="urn:schemas-microsoft-com:vml" xmlns:o="urn:schemas-microsoft-com:office:office" xmlns="">
      <p:transition/>
    </mc:Fallback>
  </mc:AlternateContent>
  <p:timing>
    <p:tnLst>
      <p:par>
        <p:cTn id="1" dur="indefinite" restart="never" nodeType="tmRoot"/>
      </p:par>
    </p:tnLst>
  </p:timing>
  <p:txStyles>
    <p:titleStyle>
      <a:lvl1pPr algn="l" rtl="0" eaLnBrk="1" fontAlgn="base" hangingPunct="1">
        <a:spcBef>
          <a:spcPct val="0"/>
        </a:spcBef>
        <a:spcAft>
          <a:spcPct val="0"/>
        </a:spcAft>
        <a:defRPr sz="2600" b="1">
          <a:solidFill>
            <a:schemeClr val="bg2"/>
          </a:solidFill>
          <a:latin typeface="Calibri" panose="020F0502020204030204" pitchFamily="34" charset="0"/>
          <a:ea typeface="+mj-ea"/>
          <a:cs typeface="+mj-cs"/>
        </a:defRPr>
      </a:lvl1pPr>
      <a:lvl2pPr algn="l" rtl="0" eaLnBrk="1" fontAlgn="base" hangingPunct="1">
        <a:spcBef>
          <a:spcPct val="0"/>
        </a:spcBef>
        <a:spcAft>
          <a:spcPct val="0"/>
        </a:spcAft>
        <a:defRPr sz="2600" b="1">
          <a:solidFill>
            <a:schemeClr val="bg2"/>
          </a:solidFill>
          <a:latin typeface="Arial" charset="0"/>
        </a:defRPr>
      </a:lvl2pPr>
      <a:lvl3pPr algn="l" rtl="0" eaLnBrk="1" fontAlgn="base" hangingPunct="1">
        <a:spcBef>
          <a:spcPct val="0"/>
        </a:spcBef>
        <a:spcAft>
          <a:spcPct val="0"/>
        </a:spcAft>
        <a:defRPr sz="2600" b="1">
          <a:solidFill>
            <a:schemeClr val="bg2"/>
          </a:solidFill>
          <a:latin typeface="Arial" charset="0"/>
        </a:defRPr>
      </a:lvl3pPr>
      <a:lvl4pPr algn="l" rtl="0" eaLnBrk="1" fontAlgn="base" hangingPunct="1">
        <a:spcBef>
          <a:spcPct val="0"/>
        </a:spcBef>
        <a:spcAft>
          <a:spcPct val="0"/>
        </a:spcAft>
        <a:defRPr sz="2600" b="1">
          <a:solidFill>
            <a:schemeClr val="bg2"/>
          </a:solidFill>
          <a:latin typeface="Arial" charset="0"/>
        </a:defRPr>
      </a:lvl4pPr>
      <a:lvl5pPr algn="l" rtl="0" eaLnBrk="1" fontAlgn="base" hangingPunct="1">
        <a:spcBef>
          <a:spcPct val="0"/>
        </a:spcBef>
        <a:spcAft>
          <a:spcPct val="0"/>
        </a:spcAft>
        <a:defRPr sz="2600" b="1">
          <a:solidFill>
            <a:schemeClr val="bg2"/>
          </a:solidFill>
          <a:latin typeface="Arial" charset="0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2600" b="1">
          <a:solidFill>
            <a:schemeClr val="bg2"/>
          </a:solidFill>
          <a:latin typeface="Arial" charset="0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2600" b="1">
          <a:solidFill>
            <a:schemeClr val="bg2"/>
          </a:solidFill>
          <a:latin typeface="Arial" charset="0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2600" b="1">
          <a:solidFill>
            <a:schemeClr val="bg2"/>
          </a:solidFill>
          <a:latin typeface="Arial" charset="0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2600" b="1">
          <a:solidFill>
            <a:schemeClr val="bg2"/>
          </a:solidFill>
          <a:latin typeface="Arial" charset="0"/>
        </a:defRPr>
      </a:lvl9pPr>
    </p:titleStyle>
    <p:bodyStyle>
      <a:lvl1pPr marL="176213" indent="-176213" algn="l" rtl="0" eaLnBrk="1" fontAlgn="base" hangingPunct="1">
        <a:spcBef>
          <a:spcPct val="20000"/>
        </a:spcBef>
        <a:spcAft>
          <a:spcPct val="0"/>
        </a:spcAft>
        <a:defRPr sz="2000">
          <a:solidFill>
            <a:schemeClr val="tx1"/>
          </a:solidFill>
          <a:latin typeface="Calibri" panose="020F0502020204030204" pitchFamily="34" charset="0"/>
          <a:ea typeface="+mn-ea"/>
          <a:cs typeface="+mn-cs"/>
        </a:defRPr>
      </a:lvl1pPr>
      <a:lvl2pPr marL="182563" indent="-182563" algn="l" rtl="0" eaLnBrk="1" fontAlgn="base" hangingPunct="1">
        <a:spcBef>
          <a:spcPct val="20000"/>
        </a:spcBef>
        <a:spcAft>
          <a:spcPct val="0"/>
        </a:spcAft>
        <a:buClr>
          <a:srgbClr val="A50021"/>
        </a:buClr>
        <a:buFont typeface="Wingdings" pitchFamily="2" charset="2"/>
        <a:buChar char="§"/>
        <a:defRPr>
          <a:solidFill>
            <a:schemeClr val="tx1"/>
          </a:solidFill>
          <a:latin typeface="Calibri" panose="020F0502020204030204" pitchFamily="34" charset="0"/>
        </a:defRPr>
      </a:lvl2pPr>
      <a:lvl3pPr marL="450850" indent="-228600" algn="l" rtl="0" eaLnBrk="1" fontAlgn="base" hangingPunct="1">
        <a:spcBef>
          <a:spcPct val="20000"/>
        </a:spcBef>
        <a:spcAft>
          <a:spcPct val="0"/>
        </a:spcAft>
        <a:buChar char="•"/>
        <a:defRPr>
          <a:solidFill>
            <a:schemeClr val="tx1"/>
          </a:solidFill>
          <a:latin typeface="Calibri" panose="020F0502020204030204" pitchFamily="34" charset="0"/>
        </a:defRPr>
      </a:lvl3pPr>
      <a:lvl4pPr marL="712788" indent="-228600" algn="l" rtl="0" eaLnBrk="1" fontAlgn="base" hangingPunct="1">
        <a:spcBef>
          <a:spcPct val="20000"/>
        </a:spcBef>
        <a:spcAft>
          <a:spcPct val="0"/>
        </a:spcAft>
        <a:buChar char="–"/>
        <a:defRPr>
          <a:solidFill>
            <a:schemeClr val="tx1"/>
          </a:solidFill>
          <a:latin typeface="Calibri" panose="020F0502020204030204" pitchFamily="34" charset="0"/>
        </a:defRPr>
      </a:lvl4pPr>
      <a:lvl5pPr marL="987425" indent="-228600" algn="l" defTabSz="987425" rtl="0" eaLnBrk="1" fontAlgn="base" hangingPunct="1">
        <a:spcBef>
          <a:spcPct val="20000"/>
        </a:spcBef>
        <a:spcAft>
          <a:spcPct val="0"/>
        </a:spcAft>
        <a:buChar char="»"/>
        <a:tabLst/>
        <a:defRPr>
          <a:solidFill>
            <a:schemeClr val="tx1"/>
          </a:solidFill>
          <a:latin typeface="Calibri" panose="020F0502020204030204" pitchFamily="34" charset="0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>
          <a:solidFill>
            <a:schemeClr val="tx1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>
          <a:solidFill>
            <a:schemeClr val="tx1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>
          <a:solidFill>
            <a:schemeClr val="tx1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>
          <a:solidFill>
            <a:schemeClr val="tx1"/>
          </a:solidFill>
          <a:latin typeface="+mn-lt"/>
        </a:defRPr>
      </a:lvl9pPr>
    </p:bodyStyle>
    <p:otherStyle>
      <a:defPPr>
        <a:defRPr lang="de-D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5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5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6.jpg"/><Relationship Id="rId4" Type="http://schemas.openxmlformats.org/officeDocument/2006/relationships/image" Target="../media/image5.jp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2.png"/><Relationship Id="rId5" Type="http://schemas.openxmlformats.org/officeDocument/2006/relationships/image" Target="../media/image11.jpeg"/><Relationship Id="rId4" Type="http://schemas.openxmlformats.org/officeDocument/2006/relationships/image" Target="../media/image10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g"/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g"/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4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g"/><Relationship Id="rId2" Type="http://schemas.openxmlformats.org/officeDocument/2006/relationships/image" Target="../media/image17.gif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0.jpg"/><Relationship Id="rId4" Type="http://schemas.openxmlformats.org/officeDocument/2006/relationships/image" Target="../media/image19.jp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g"/><Relationship Id="rId7" Type="http://schemas.openxmlformats.org/officeDocument/2006/relationships/image" Target="../media/image25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24.png"/><Relationship Id="rId5" Type="http://schemas.openxmlformats.org/officeDocument/2006/relationships/image" Target="../media/image23.jpg"/><Relationship Id="rId4" Type="http://schemas.openxmlformats.org/officeDocument/2006/relationships/image" Target="../media/image22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 Box 3"/>
          <p:cNvSpPr txBox="1">
            <a:spLocks noChangeArrowheads="1"/>
          </p:cNvSpPr>
          <p:nvPr/>
        </p:nvSpPr>
        <p:spPr bwMode="auto">
          <a:xfrm>
            <a:off x="0" y="4577330"/>
            <a:ext cx="9144000" cy="504031"/>
          </a:xfrm>
          <a:prstGeom prst="rect">
            <a:avLst/>
          </a:prstGeom>
          <a:solidFill>
            <a:srgbClr val="FFFFFF">
              <a:alpha val="70000"/>
            </a:srgbClr>
          </a:solidFill>
          <a:ln>
            <a:noFill/>
          </a:ln>
          <a:extLst/>
        </p:spPr>
        <p:txBody>
          <a:bodyPr lIns="342000" tIns="36000"/>
          <a:lstStyle>
            <a:lvl1pPr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ru-RU" sz="3000" dirty="0">
                <a:latin typeface="Calibri" pitchFamily="34" charset="0"/>
                <a:cs typeface="Times New Roman" pitchFamily="18" charset="0"/>
              </a:rPr>
              <a:t>Дизайнерский пол DISANO от HARO</a:t>
            </a: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311610"/>
            <a:ext cx="9144000" cy="333375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:a14="http://schemas.microsoft.com/office/drawing/2010/main" xmlns:c="http://schemas.openxmlformats.org/drawingml/2006/chart" xmlns:dgm="http://schemas.openxmlformats.org/drawingml/2006/diagram" xmlns:cdr="http://schemas.openxmlformats.org/drawingml/2006/chartDrawing" xmlns:wne="http://schemas.microsoft.com/office/powerpoint/2006/powerpointml" xmlns:wp="http://schemas.openxmlformats.org/drawingml/2006/powerpointprocessingDrawing" xmlns:v="urn:schemas-microsoft-com:vml" xmlns:o="urn:schemas-microsoft-com:office:office"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 idx="4294967295"/>
          </p:nvPr>
        </p:nvSpPr>
        <p:spPr>
          <a:xfrm>
            <a:off x="0" y="411163"/>
            <a:ext cx="6805613" cy="1004887"/>
          </a:xfrm>
          <a:prstGeom prst="rect">
            <a:avLst/>
          </a:prstGeom>
        </p:spPr>
        <p:txBody>
          <a:bodyPr/>
          <a:lstStyle/>
          <a:p>
            <a:r>
              <a:rPr lang="ru-RU" dirty="0" smtClean="0"/>
              <a:t>   Здоровый микроклимат</a:t>
            </a:r>
            <a:r>
              <a:rPr lang="ru-RU" dirty="0"/>
              <a:t/>
            </a:r>
            <a:br>
              <a:rPr lang="ru-RU" dirty="0"/>
            </a:br>
            <a:endParaRPr lang="ru-RU" dirty="0"/>
          </a:p>
        </p:txBody>
      </p:sp>
      <p:sp>
        <p:nvSpPr>
          <p:cNvPr id="5" name="TextBox 4"/>
          <p:cNvSpPr txBox="1"/>
          <p:nvPr/>
        </p:nvSpPr>
        <p:spPr>
          <a:xfrm>
            <a:off x="251519" y="1788263"/>
            <a:ext cx="3564397" cy="280076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dirty="0" smtClean="0">
                <a:latin typeface="Calibri" pitchFamily="34" charset="0"/>
                <a:cs typeface="Times New Roman" pitchFamily="18" charset="0"/>
              </a:rPr>
              <a:t>    </a:t>
            </a:r>
            <a:r>
              <a:rPr lang="ru-RU" sz="1600" dirty="0">
                <a:latin typeface="Calibri" pitchFamily="34" charset="0"/>
              </a:rPr>
              <a:t>Новый, экологически безопасный продукт </a:t>
            </a:r>
            <a:r>
              <a:rPr lang="ru-RU" sz="1600" dirty="0" smtClean="0">
                <a:solidFill>
                  <a:srgbClr val="A8BF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itchFamily="34" charset="0"/>
              </a:rPr>
              <a:t>DISANO</a:t>
            </a:r>
            <a:r>
              <a:rPr lang="ru-RU" sz="1600" dirty="0" smtClean="0">
                <a:latin typeface="Calibri" pitchFamily="34" charset="0"/>
              </a:rPr>
              <a:t>, </a:t>
            </a:r>
            <a:r>
              <a:rPr lang="ru-RU" sz="1600" dirty="0">
                <a:latin typeface="Calibri" pitchFamily="34" charset="0"/>
              </a:rPr>
              <a:t>созданный специалистами ведущего производителя напольных покрытий — предприятия </a:t>
            </a:r>
            <a:r>
              <a:rPr lang="ru-RU" sz="1600" b="1" dirty="0">
                <a:solidFill>
                  <a:srgbClr val="C00000"/>
                </a:solidFill>
                <a:latin typeface="Calibri" pitchFamily="34" charset="0"/>
              </a:rPr>
              <a:t>HARO</a:t>
            </a:r>
            <a:r>
              <a:rPr lang="ru-RU" sz="1600" dirty="0">
                <a:latin typeface="Calibri" pitchFamily="34" charset="0"/>
              </a:rPr>
              <a:t>, воплощает в жизнь все преимущества винила, но при этом является абсолютно безопасным для здоровья. Инновационные материалы позволяют создавать продукт, не содержащий ПВХ и пластификаторов.</a:t>
            </a:r>
            <a:endParaRPr lang="ru-RU" sz="1600" dirty="0">
              <a:latin typeface="Calibri" pitchFamily="34" charset="0"/>
              <a:cs typeface="Times New Roman" pitchFamily="18" charset="0"/>
            </a:endParaRPr>
          </a:p>
        </p:txBody>
      </p:sp>
      <p:pic>
        <p:nvPicPr>
          <p:cNvPr id="13" name="Рисунок 1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22493" y="1241426"/>
            <a:ext cx="5114003" cy="377859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818000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idx="1"/>
          </p:nvPr>
        </p:nvSpPr>
        <p:spPr>
          <a:xfrm>
            <a:off x="251520" y="1023578"/>
            <a:ext cx="5508612" cy="2952328"/>
          </a:xfrm>
        </p:spPr>
        <p:txBody>
          <a:bodyPr/>
          <a:lstStyle/>
          <a:p>
            <a:pPr algn="just"/>
            <a:r>
              <a:rPr lang="en-US" sz="1600" dirty="0" smtClean="0">
                <a:cs typeface="Times New Roman" pitchFamily="18" charset="0"/>
              </a:rPr>
              <a:t>       </a:t>
            </a:r>
            <a:r>
              <a:rPr lang="ru-RU" sz="1600" dirty="0" smtClean="0">
                <a:cs typeface="Times New Roman" pitchFamily="18" charset="0"/>
              </a:rPr>
              <a:t>Очень </a:t>
            </a:r>
            <a:r>
              <a:rPr lang="ru-RU" sz="1600" dirty="0">
                <a:cs typeface="Times New Roman" pitchFamily="18" charset="0"/>
              </a:rPr>
              <a:t>длинная, очень </a:t>
            </a:r>
            <a:r>
              <a:rPr lang="ru-RU" sz="1600" dirty="0" smtClean="0">
                <a:cs typeface="Times New Roman" pitchFamily="18" charset="0"/>
              </a:rPr>
              <a:t>широкая. Такой </a:t>
            </a:r>
            <a:r>
              <a:rPr lang="ru-RU" sz="1600" dirty="0">
                <a:cs typeface="Times New Roman" pitchFamily="18" charset="0"/>
              </a:rPr>
              <a:t>формат сегодня в тренде. </a:t>
            </a:r>
            <a:r>
              <a:rPr lang="ru-RU" sz="1600" dirty="0" smtClean="0">
                <a:cs typeface="Times New Roman" pitchFamily="18" charset="0"/>
              </a:rPr>
              <a:t>Наши </a:t>
            </a:r>
            <a:r>
              <a:rPr lang="ru-RU" sz="1600" dirty="0">
                <a:cs typeface="Times New Roman" pitchFamily="18" charset="0"/>
              </a:rPr>
              <a:t>доски формата XL превратят ваш дом в подлинный шедевр</a:t>
            </a:r>
            <a:r>
              <a:rPr lang="ru-RU" sz="1600" dirty="0" smtClean="0">
                <a:cs typeface="Times New Roman" pitchFamily="18" charset="0"/>
              </a:rPr>
              <a:t>.</a:t>
            </a:r>
            <a:endParaRPr lang="ru-RU" sz="1600" dirty="0">
              <a:cs typeface="Times New Roman" pitchFamily="18" charset="0"/>
            </a:endParaRPr>
          </a:p>
          <a:p>
            <a:pPr algn="just"/>
            <a:r>
              <a:rPr lang="ru-RU" sz="1600" dirty="0">
                <a:cs typeface="Times New Roman" pitchFamily="18" charset="0"/>
              </a:rPr>
              <a:t/>
            </a:r>
            <a:br>
              <a:rPr lang="ru-RU" sz="1600" dirty="0">
                <a:cs typeface="Times New Roman" pitchFamily="18" charset="0"/>
              </a:rPr>
            </a:br>
            <a:r>
              <a:rPr lang="ru-RU" sz="1600" dirty="0" smtClean="0">
                <a:cs typeface="Times New Roman" pitchFamily="18" charset="0"/>
              </a:rPr>
              <a:t>  </a:t>
            </a:r>
            <a:endParaRPr lang="en-US" sz="1600" dirty="0" smtClean="0">
              <a:cs typeface="Times New Roman" pitchFamily="18" charset="0"/>
            </a:endParaRPr>
          </a:p>
          <a:p>
            <a:pPr algn="just"/>
            <a:endParaRPr lang="en-US" sz="1600" dirty="0">
              <a:cs typeface="Times New Roman" pitchFamily="18" charset="0"/>
            </a:endParaRPr>
          </a:p>
          <a:p>
            <a:pPr algn="just"/>
            <a:endParaRPr lang="en-US" sz="1600" dirty="0" smtClean="0">
              <a:cs typeface="Times New Roman" pitchFamily="18" charset="0"/>
            </a:endParaRPr>
          </a:p>
          <a:p>
            <a:pPr algn="just"/>
            <a:r>
              <a:rPr lang="ru-RU" sz="1600" dirty="0" smtClean="0">
                <a:cs typeface="Times New Roman" pitchFamily="18" charset="0"/>
              </a:rPr>
              <a:t>        Это </a:t>
            </a:r>
            <a:r>
              <a:rPr lang="ru-RU" sz="1600" dirty="0">
                <a:cs typeface="Times New Roman" pitchFamily="18" charset="0"/>
              </a:rPr>
              <a:t>настоящий </a:t>
            </a:r>
            <a:r>
              <a:rPr lang="ru-RU" sz="1600" dirty="0" smtClean="0">
                <a:cs typeface="Times New Roman" pitchFamily="18" charset="0"/>
              </a:rPr>
              <a:t>клад  </a:t>
            </a:r>
            <a:r>
              <a:rPr lang="ru-RU" sz="1600" dirty="0">
                <a:cs typeface="Times New Roman" pitchFamily="18" charset="0"/>
              </a:rPr>
              <a:t>для создания модного интерьера. Подчеркнуто натуральный вид длинным доскам придает четырехсторонняя фаска: </a:t>
            </a:r>
            <a:r>
              <a:rPr lang="ru-RU" sz="1600" dirty="0" smtClean="0">
                <a:cs typeface="Times New Roman" pitchFamily="18" charset="0"/>
              </a:rPr>
              <a:t>в результате </a:t>
            </a:r>
            <a:r>
              <a:rPr lang="ru-RU" sz="1600" dirty="0">
                <a:cs typeface="Times New Roman" pitchFamily="18" charset="0"/>
              </a:rPr>
              <a:t>они выглядят выразительно и пластично, как настоящий паркет. </a:t>
            </a:r>
          </a:p>
          <a:p>
            <a:pPr algn="just"/>
            <a:endParaRPr lang="ru-RU" sz="1600" dirty="0">
              <a:cs typeface="Times New Roman" pitchFamily="18" charset="0"/>
            </a:endParaRPr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161282" y="303498"/>
            <a:ext cx="6805388" cy="1003865"/>
          </a:xfrm>
        </p:spPr>
        <p:txBody>
          <a:bodyPr/>
          <a:lstStyle/>
          <a:p>
            <a:r>
              <a:rPr lang="ru-RU" dirty="0"/>
              <a:t>Длинная доска XL — гигант у вас дома.</a:t>
            </a:r>
            <a:br>
              <a:rPr lang="ru-RU" dirty="0"/>
            </a:br>
            <a:endParaRPr lang="ru-RU" dirty="0"/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84268" y="1119188"/>
            <a:ext cx="1243013" cy="40243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1540" y="4083918"/>
            <a:ext cx="3854508" cy="503387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1540" y="1922096"/>
            <a:ext cx="4284476" cy="495725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431540" y="4587305"/>
            <a:ext cx="244827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000" dirty="0" smtClean="0"/>
              <a:t>DISANO Life</a:t>
            </a:r>
          </a:p>
          <a:p>
            <a:r>
              <a:rPr lang="ru-RU" sz="1000" dirty="0" smtClean="0"/>
              <a:t>Размер доски:  </a:t>
            </a:r>
            <a:r>
              <a:rPr lang="en-US" sz="1000" dirty="0" smtClean="0"/>
              <a:t>1800*235*8 </a:t>
            </a:r>
            <a:r>
              <a:rPr lang="ru-RU" sz="1000" dirty="0" smtClean="0"/>
              <a:t>мм</a:t>
            </a:r>
            <a:endParaRPr lang="ru-RU" sz="1000" dirty="0"/>
          </a:p>
        </p:txBody>
      </p:sp>
      <p:sp>
        <p:nvSpPr>
          <p:cNvPr id="9" name="TextBox 8"/>
          <p:cNvSpPr txBox="1"/>
          <p:nvPr/>
        </p:nvSpPr>
        <p:spPr>
          <a:xfrm>
            <a:off x="431540" y="2417821"/>
            <a:ext cx="244827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000" dirty="0" smtClean="0"/>
              <a:t>DISANO Classic</a:t>
            </a:r>
          </a:p>
          <a:p>
            <a:r>
              <a:rPr lang="ru-RU" sz="1000" dirty="0" smtClean="0"/>
              <a:t>Размер доски:  2035*235*9,3 мм</a:t>
            </a:r>
            <a:r>
              <a:rPr lang="en-US" sz="1000" dirty="0" smtClean="0"/>
              <a:t>  </a:t>
            </a:r>
            <a:endParaRPr lang="ru-RU" sz="1000" dirty="0"/>
          </a:p>
        </p:txBody>
      </p:sp>
    </p:spTree>
    <p:extLst>
      <p:ext uri="{BB962C8B-B14F-4D97-AF65-F5344CB8AC3E}">
        <p14:creationId xmlns:p14="http://schemas.microsoft.com/office/powerpoint/2010/main" val="16965484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Приятное тепло снизу.</a:t>
            </a:r>
            <a:endParaRPr lang="ru-RU" dirty="0"/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07904" y="1311610"/>
            <a:ext cx="5353400" cy="3544536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128405" y="1707654"/>
            <a:ext cx="3564396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ru-RU" sz="1600" dirty="0">
                <a:latin typeface="Calibri" pitchFamily="34" charset="0"/>
              </a:rPr>
              <a:t>Пол </a:t>
            </a:r>
            <a:r>
              <a:rPr lang="ru-RU" sz="1600" dirty="0">
                <a:solidFill>
                  <a:srgbClr val="A8BF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itchFamily="34" charset="0"/>
              </a:rPr>
              <a:t>DISANO</a:t>
            </a:r>
            <a:r>
              <a:rPr lang="ru-RU" sz="1600" dirty="0">
                <a:latin typeface="Calibri" pitchFamily="34" charset="0"/>
              </a:rPr>
              <a:t> </a:t>
            </a:r>
            <a:r>
              <a:rPr lang="ru-RU" sz="1600" b="1" dirty="0">
                <a:solidFill>
                  <a:srgbClr val="C00000"/>
                </a:solidFill>
                <a:latin typeface="Calibri" pitchFamily="34" charset="0"/>
              </a:rPr>
              <a:t>от HARO</a:t>
            </a:r>
            <a:r>
              <a:rPr lang="ru-RU" sz="1600" dirty="0">
                <a:latin typeface="Calibri" pitchFamily="34" charset="0"/>
              </a:rPr>
              <a:t> визуально создает в доме ощущение тепла и, кроме того, он очень приятный на ощупь. Это ощущение комфорта можно усилить за счет пола с обогревом. </a:t>
            </a:r>
            <a:endParaRPr lang="en-US" sz="1600" dirty="0" smtClean="0">
              <a:latin typeface="Calibri" pitchFamily="34" charset="0"/>
            </a:endParaRPr>
          </a:p>
          <a:p>
            <a:pPr algn="just"/>
            <a:endParaRPr lang="en-US" sz="1600" dirty="0">
              <a:latin typeface="Calibri" pitchFamily="34" charset="0"/>
            </a:endParaRPr>
          </a:p>
          <a:p>
            <a:pPr algn="just"/>
            <a:r>
              <a:rPr lang="ru-RU" sz="1600" dirty="0" smtClean="0">
                <a:latin typeface="Calibri" pitchFamily="34" charset="0"/>
              </a:rPr>
              <a:t>Все варианты дизайна полов </a:t>
            </a:r>
            <a:r>
              <a:rPr lang="ru-RU" sz="1600" dirty="0" smtClean="0">
                <a:solidFill>
                  <a:srgbClr val="A8BF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itchFamily="34" charset="0"/>
              </a:rPr>
              <a:t>DISANO </a:t>
            </a:r>
            <a:r>
              <a:rPr lang="ru-RU" sz="1600" b="1" dirty="0" smtClean="0">
                <a:solidFill>
                  <a:srgbClr val="C00000"/>
                </a:solidFill>
                <a:latin typeface="Calibri" pitchFamily="34" charset="0"/>
              </a:rPr>
              <a:t>от HARO </a:t>
            </a:r>
            <a:r>
              <a:rPr lang="ru-RU" sz="1600" dirty="0" smtClean="0">
                <a:latin typeface="Calibri" pitchFamily="34" charset="0"/>
              </a:rPr>
              <a:t>прекрасно сочетаются с обогреваемым полом. </a:t>
            </a:r>
            <a:endParaRPr lang="ru-RU" sz="1600" dirty="0">
              <a:latin typeface="Calibri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285093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idx="1"/>
          </p:nvPr>
        </p:nvSpPr>
        <p:spPr>
          <a:xfrm>
            <a:off x="179512" y="1489148"/>
            <a:ext cx="5401233" cy="3196421"/>
          </a:xfrm>
        </p:spPr>
        <p:txBody>
          <a:bodyPr/>
          <a:lstStyle/>
          <a:p>
            <a:pPr marL="285750" indent="-285750">
              <a:buClr>
                <a:srgbClr val="A8BF33"/>
              </a:buClr>
              <a:buFont typeface="Arial" pitchFamily="34" charset="0"/>
              <a:buChar char="•"/>
            </a:pPr>
            <a:r>
              <a:rPr lang="ru-RU" sz="1800" dirty="0">
                <a:cs typeface="Times New Roman" pitchFamily="18" charset="0"/>
              </a:rPr>
              <a:t>На 100 % свободный от пластификаторов</a:t>
            </a:r>
          </a:p>
          <a:p>
            <a:pPr marL="285750" indent="-285750">
              <a:buClr>
                <a:srgbClr val="A8BF33"/>
              </a:buClr>
              <a:buFont typeface="Arial" pitchFamily="34" charset="0"/>
              <a:buChar char="•"/>
            </a:pPr>
            <a:r>
              <a:rPr lang="ru-RU" sz="1800" dirty="0">
                <a:cs typeface="Times New Roman" pitchFamily="18" charset="0"/>
              </a:rPr>
              <a:t>Создает благоприятный микроклимат</a:t>
            </a:r>
          </a:p>
          <a:p>
            <a:pPr marL="285750" indent="-285750">
              <a:buClr>
                <a:srgbClr val="A8BF33"/>
              </a:buClr>
              <a:buFont typeface="Arial" pitchFamily="34" charset="0"/>
              <a:buChar char="•"/>
            </a:pPr>
            <a:r>
              <a:rPr lang="ru-RU" sz="1800" dirty="0">
                <a:cs typeface="Times New Roman" pitchFamily="18" charset="0"/>
              </a:rPr>
              <a:t>Свободный от тяжелых металлов</a:t>
            </a:r>
          </a:p>
          <a:p>
            <a:pPr marL="285750" indent="-285750">
              <a:buClr>
                <a:srgbClr val="A8BF33"/>
              </a:buClr>
              <a:buFont typeface="Arial" pitchFamily="34" charset="0"/>
              <a:buChar char="•"/>
            </a:pPr>
            <a:r>
              <a:rPr lang="ru-RU" sz="1800" dirty="0">
                <a:cs typeface="Times New Roman" pitchFamily="18" charset="0"/>
              </a:rPr>
              <a:t>Мягкий и теплый</a:t>
            </a:r>
          </a:p>
          <a:p>
            <a:pPr marL="285750" indent="-285750">
              <a:buClr>
                <a:srgbClr val="A8BF33"/>
              </a:buClr>
              <a:buFont typeface="Arial" pitchFamily="34" charset="0"/>
              <a:buChar char="•"/>
            </a:pPr>
            <a:r>
              <a:rPr lang="ru-RU" sz="1800" dirty="0">
                <a:cs typeface="Times New Roman" pitchFamily="18" charset="0"/>
              </a:rPr>
              <a:t>Износостойкий</a:t>
            </a:r>
          </a:p>
          <a:p>
            <a:pPr marL="285750" indent="-285750">
              <a:buClr>
                <a:srgbClr val="A8BF33"/>
              </a:buClr>
              <a:buFont typeface="Arial" pitchFamily="34" charset="0"/>
              <a:buChar char="•"/>
            </a:pPr>
            <a:r>
              <a:rPr lang="ru-RU" sz="1800" dirty="0">
                <a:cs typeface="Times New Roman" pitchFamily="18" charset="0"/>
              </a:rPr>
              <a:t>Четырехсторонняя фаска</a:t>
            </a:r>
          </a:p>
          <a:p>
            <a:pPr marL="285750" indent="-285750">
              <a:buClr>
                <a:srgbClr val="A8BF33"/>
              </a:buClr>
              <a:buFont typeface="Arial" pitchFamily="34" charset="0"/>
              <a:buChar char="•"/>
            </a:pPr>
            <a:r>
              <a:rPr lang="ru-RU" sz="1800" dirty="0">
                <a:cs typeface="Times New Roman" pitchFamily="18" charset="0"/>
              </a:rPr>
              <a:t>Простая укладка благодаря системе </a:t>
            </a:r>
            <a:r>
              <a:rPr lang="ru-RU" sz="1800" dirty="0" err="1">
                <a:cs typeface="Times New Roman" pitchFamily="18" charset="0"/>
              </a:rPr>
              <a:t>Top</a:t>
            </a:r>
            <a:r>
              <a:rPr lang="ru-RU" sz="1800" dirty="0">
                <a:cs typeface="Times New Roman" pitchFamily="18" charset="0"/>
              </a:rPr>
              <a:t> </a:t>
            </a:r>
            <a:r>
              <a:rPr lang="ru-RU" sz="1800" dirty="0" err="1" smtClean="0">
                <a:cs typeface="Times New Roman" pitchFamily="18" charset="0"/>
              </a:rPr>
              <a:t>Connect</a:t>
            </a:r>
            <a:endParaRPr lang="en-US" sz="1800" dirty="0" smtClean="0">
              <a:cs typeface="Times New Roman" pitchFamily="18" charset="0"/>
            </a:endParaRPr>
          </a:p>
          <a:p>
            <a:pPr marL="285750" indent="-285750">
              <a:buClr>
                <a:srgbClr val="A8BF33"/>
              </a:buClr>
              <a:buFont typeface="Arial" pitchFamily="34" charset="0"/>
              <a:buChar char="•"/>
            </a:pPr>
            <a:r>
              <a:rPr lang="ru-RU" sz="1800" dirty="0" smtClean="0"/>
              <a:t>Встроенный </a:t>
            </a:r>
            <a:r>
              <a:rPr lang="ru-RU" sz="1800" dirty="0"/>
              <a:t>пробковый звукоизоляционный слой обеспечивает улучшение акустики в помещении более чем на 30%</a:t>
            </a:r>
            <a:endParaRPr lang="ru-RU" sz="1800" dirty="0">
              <a:cs typeface="Times New Roman" pitchFamily="18" charset="0"/>
            </a:endParaRPr>
          </a:p>
          <a:p>
            <a:pPr>
              <a:buClr>
                <a:srgbClr val="A8BF33"/>
              </a:buClr>
            </a:pPr>
            <a:endParaRPr lang="ru-RU" sz="3600" dirty="0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/>
              <a:t>Полезно знать: веские аргументы в пользу DISANO от HARO</a:t>
            </a:r>
            <a:br>
              <a:rPr lang="ru-RU" dirty="0"/>
            </a:br>
            <a:endParaRPr lang="ru-RU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60132" y="1239602"/>
            <a:ext cx="1362075" cy="714375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75826" y="1239602"/>
            <a:ext cx="733425" cy="733425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07881" y="2181856"/>
            <a:ext cx="1030412" cy="1030412"/>
          </a:xfrm>
          <a:prstGeom prst="rect">
            <a:avLst/>
          </a:prstGeom>
        </p:spPr>
      </p:pic>
      <p:pic>
        <p:nvPicPr>
          <p:cNvPr id="10" name="Bild 64" descr="UZ 38 F"/>
          <p:cNvPicPr/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7502478" y="3510048"/>
            <a:ext cx="1080119" cy="1233091"/>
          </a:xfrm>
          <a:prstGeom prst="rect">
            <a:avLst/>
          </a:prstGeom>
          <a:noFill/>
          <a:ln>
            <a:noFill/>
          </a:ln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74456" y="3759882"/>
            <a:ext cx="733425" cy="7334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734288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134179" y="123478"/>
            <a:ext cx="6805388" cy="1003865"/>
          </a:xfrm>
        </p:spPr>
        <p:txBody>
          <a:bodyPr/>
          <a:lstStyle/>
          <a:p>
            <a:r>
              <a:rPr lang="ru-RU" sz="2800" dirty="0">
                <a:solidFill>
                  <a:srgbClr val="A8BF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DISANO </a:t>
            </a:r>
            <a:r>
              <a:rPr lang="ru-RU" sz="2800" dirty="0" err="1" smtClean="0">
                <a:solidFill>
                  <a:srgbClr val="A8BF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Classic</a:t>
            </a:r>
            <a:r>
              <a:rPr lang="en-US" sz="2800" dirty="0">
                <a:solidFill>
                  <a:srgbClr val="A8BF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2800" dirty="0" smtClean="0">
                <a:solidFill>
                  <a:srgbClr val="A8BF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– </a:t>
            </a:r>
            <a:r>
              <a:rPr lang="ru-RU" sz="2800" dirty="0" smtClean="0"/>
              <a:t>для всех кто хочет жить в здоровом микроклимате. </a:t>
            </a:r>
            <a:endParaRPr lang="ru-RU" dirty="0"/>
          </a:p>
        </p:txBody>
      </p:sp>
      <p:sp>
        <p:nvSpPr>
          <p:cNvPr id="4" name="Объект 3"/>
          <p:cNvSpPr txBox="1">
            <a:spLocks noGrp="1"/>
          </p:cNvSpPr>
          <p:nvPr>
            <p:ph idx="1"/>
          </p:nvPr>
        </p:nvSpPr>
        <p:spPr>
          <a:xfrm>
            <a:off x="255802" y="4155926"/>
            <a:ext cx="2232881" cy="8002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000" dirty="0" smtClean="0"/>
              <a:t>Размер доске: 9,3*235*2035 мм</a:t>
            </a:r>
          </a:p>
          <a:p>
            <a:r>
              <a:rPr lang="ru-RU" sz="1000" dirty="0" smtClean="0"/>
              <a:t>Количество в упаковке: 5шт / 2,39 м2</a:t>
            </a:r>
          </a:p>
          <a:p>
            <a:r>
              <a:rPr lang="ru-RU" sz="1000" dirty="0" smtClean="0"/>
              <a:t>Вес:  8,41 кг*м2</a:t>
            </a:r>
          </a:p>
          <a:p>
            <a:r>
              <a:rPr lang="ru-RU" sz="1000" dirty="0" smtClean="0"/>
              <a:t>Класс использования: 23/33 </a:t>
            </a:r>
            <a:endParaRPr lang="ru-RU" sz="1000" dirty="0"/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5379" y="1441617"/>
            <a:ext cx="3528392" cy="1518151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10635" y="1474415"/>
            <a:ext cx="4433365" cy="3276365"/>
          </a:xfrm>
          <a:prstGeom prst="rect">
            <a:avLst/>
          </a:prstGeom>
        </p:spPr>
      </p:pic>
      <p:sp>
        <p:nvSpPr>
          <p:cNvPr id="9" name="TextBox 8"/>
          <p:cNvSpPr txBox="1"/>
          <p:nvPr/>
        </p:nvSpPr>
        <p:spPr>
          <a:xfrm>
            <a:off x="2488683" y="1534021"/>
            <a:ext cx="319121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000" b="1" dirty="0" smtClean="0"/>
              <a:t>1.</a:t>
            </a:r>
            <a:endParaRPr lang="ru-RU" sz="1000" b="1" dirty="0"/>
          </a:p>
        </p:txBody>
      </p:sp>
      <p:sp>
        <p:nvSpPr>
          <p:cNvPr id="10" name="TextBox 9"/>
          <p:cNvSpPr txBox="1"/>
          <p:nvPr/>
        </p:nvSpPr>
        <p:spPr>
          <a:xfrm>
            <a:off x="3823771" y="2214701"/>
            <a:ext cx="319121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000" b="1" dirty="0" smtClean="0"/>
              <a:t>3.</a:t>
            </a:r>
            <a:endParaRPr lang="ru-RU" sz="1000" b="1" dirty="0"/>
          </a:p>
        </p:txBody>
      </p:sp>
      <p:sp>
        <p:nvSpPr>
          <p:cNvPr id="11" name="TextBox 10"/>
          <p:cNvSpPr txBox="1"/>
          <p:nvPr/>
        </p:nvSpPr>
        <p:spPr>
          <a:xfrm>
            <a:off x="575556" y="1838821"/>
            <a:ext cx="319121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000" b="1" dirty="0" smtClean="0"/>
              <a:t>2.</a:t>
            </a:r>
            <a:endParaRPr lang="ru-RU" sz="1000" b="1" dirty="0"/>
          </a:p>
        </p:txBody>
      </p:sp>
      <p:sp>
        <p:nvSpPr>
          <p:cNvPr id="12" name="TextBox 11"/>
          <p:cNvSpPr txBox="1"/>
          <p:nvPr/>
        </p:nvSpPr>
        <p:spPr>
          <a:xfrm>
            <a:off x="2626762" y="2467326"/>
            <a:ext cx="319121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000" b="1" dirty="0" smtClean="0"/>
              <a:t>4.</a:t>
            </a:r>
            <a:endParaRPr lang="ru-RU" sz="1000" b="1" dirty="0"/>
          </a:p>
        </p:txBody>
      </p:sp>
      <p:sp>
        <p:nvSpPr>
          <p:cNvPr id="14" name="TextBox 13"/>
          <p:cNvSpPr txBox="1"/>
          <p:nvPr/>
        </p:nvSpPr>
        <p:spPr>
          <a:xfrm>
            <a:off x="1589469" y="2713547"/>
            <a:ext cx="319121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000" b="1" dirty="0" smtClean="0"/>
              <a:t>5.</a:t>
            </a:r>
            <a:endParaRPr lang="ru-RU" sz="1000" b="1" dirty="0"/>
          </a:p>
        </p:txBody>
      </p:sp>
      <p:sp>
        <p:nvSpPr>
          <p:cNvPr id="15" name="Inhaltsplatzhalter 2"/>
          <p:cNvSpPr txBox="1">
            <a:spLocks/>
          </p:cNvSpPr>
          <p:nvPr/>
        </p:nvSpPr>
        <p:spPr bwMode="auto">
          <a:xfrm>
            <a:off x="37116" y="2975084"/>
            <a:ext cx="4350376" cy="118084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216000" tIns="72000" rIns="91440" bIns="72000" numCol="1" anchor="t" anchorCtr="0" compatLnSpc="1">
            <a:prstTxWarp prst="textNoShape">
              <a:avLst/>
            </a:prstTxWarp>
          </a:bodyPr>
          <a:lstStyle>
            <a:lvl1pPr marL="176213" indent="-176213" algn="l" rtl="0" eaLnBrk="0" fontAlgn="base" hangingPunct="0">
              <a:spcBef>
                <a:spcPct val="2000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182563" indent="-182563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A50021"/>
              </a:buClr>
              <a:buFont typeface="Wingdings" pitchFamily="2" charset="2"/>
              <a:buChar char="§"/>
              <a:defRPr>
                <a:solidFill>
                  <a:schemeClr val="tx1"/>
                </a:solidFill>
                <a:latin typeface="+mn-lt"/>
              </a:defRPr>
            </a:lvl2pPr>
            <a:lvl3pPr marL="45085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>
                <a:solidFill>
                  <a:schemeClr val="tx1"/>
                </a:solidFill>
                <a:latin typeface="+mn-lt"/>
              </a:defRPr>
            </a:lvl3pPr>
            <a:lvl4pPr marL="712788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>
                <a:solidFill>
                  <a:schemeClr val="tx1"/>
                </a:solidFill>
                <a:latin typeface="+mn-lt"/>
              </a:defRPr>
            </a:lvl4pPr>
            <a:lvl5pPr marL="987425" indent="-228600" algn="l" defTabSz="987425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>
                <a:solidFill>
                  <a:schemeClr val="tx1"/>
                </a:solidFill>
                <a:latin typeface="+mn-lt"/>
              </a:defRPr>
            </a:lvl5pPr>
            <a:lvl6pPr marL="25146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>
                <a:solidFill>
                  <a:schemeClr val="tx1"/>
                </a:solidFill>
                <a:latin typeface="+mn-lt"/>
              </a:defRPr>
            </a:lvl6pPr>
            <a:lvl7pPr marL="29718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>
                <a:solidFill>
                  <a:schemeClr val="tx1"/>
                </a:solidFill>
                <a:latin typeface="+mn-lt"/>
              </a:defRPr>
            </a:lvl7pPr>
            <a:lvl8pPr marL="34290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>
                <a:solidFill>
                  <a:schemeClr val="tx1"/>
                </a:solidFill>
                <a:latin typeface="+mn-lt"/>
              </a:defRPr>
            </a:lvl8pPr>
            <a:lvl9pPr marL="38862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>
                <a:solidFill>
                  <a:schemeClr val="tx1"/>
                </a:solidFill>
                <a:latin typeface="+mn-lt"/>
              </a:defRPr>
            </a:lvl9pPr>
          </a:lstStyle>
          <a:p>
            <a:pPr marL="342900" indent="-342900">
              <a:buSzPct val="105000"/>
              <a:buFont typeface="+mj-lt"/>
              <a:buAutoNum type="arabicPeriod"/>
              <a:defRPr/>
            </a:pPr>
            <a:r>
              <a:rPr lang="de-DE" altLang="de-DE" sz="1000" kern="0" dirty="0" smtClean="0">
                <a:latin typeface="Calibri" panose="020F0502020204030204" pitchFamily="34" charset="0"/>
              </a:rPr>
              <a:t>Устойчивый к истиранию лакированный верхний слой </a:t>
            </a:r>
            <a:endParaRPr lang="ru-RU" altLang="de-DE" sz="1000" kern="0" dirty="0" smtClean="0">
              <a:latin typeface="Calibri" panose="020F0502020204030204" pitchFamily="34" charset="0"/>
            </a:endParaRPr>
          </a:p>
          <a:p>
            <a:pPr marL="342900" indent="-342900">
              <a:buSzPct val="105000"/>
              <a:buFont typeface="+mj-lt"/>
              <a:buAutoNum type="arabicPeriod"/>
              <a:defRPr/>
            </a:pPr>
            <a:r>
              <a:rPr lang="de-DE" altLang="de-DE" sz="1000" kern="0" dirty="0" err="1" smtClean="0">
                <a:latin typeface="Calibri" panose="020F0502020204030204" pitchFamily="34" charset="0"/>
              </a:rPr>
              <a:t>Декоративный</a:t>
            </a:r>
            <a:r>
              <a:rPr lang="de-DE" altLang="de-DE" sz="1000" kern="0" dirty="0" smtClean="0">
                <a:latin typeface="Calibri" panose="020F0502020204030204" pitchFamily="34" charset="0"/>
              </a:rPr>
              <a:t> </a:t>
            </a:r>
            <a:r>
              <a:rPr lang="ru-RU" altLang="de-DE" sz="1000" kern="0" dirty="0" smtClean="0">
                <a:latin typeface="Calibri" panose="020F0502020204030204" pitchFamily="34" charset="0"/>
              </a:rPr>
              <a:t> </a:t>
            </a:r>
            <a:r>
              <a:rPr lang="de-DE" altLang="de-DE" sz="1000" kern="0" dirty="0" err="1" smtClean="0">
                <a:latin typeface="Calibri" panose="020F0502020204030204" pitchFamily="34" charset="0"/>
              </a:rPr>
              <a:t>слой</a:t>
            </a:r>
            <a:r>
              <a:rPr lang="ru-RU" altLang="de-DE" sz="1000" kern="0" dirty="0" smtClean="0">
                <a:latin typeface="Calibri" panose="020F0502020204030204" pitchFamily="34" charset="0"/>
              </a:rPr>
              <a:t>.</a:t>
            </a:r>
          </a:p>
          <a:p>
            <a:pPr marL="342900" indent="-342900">
              <a:buSzPct val="105000"/>
              <a:buFont typeface="+mj-lt"/>
              <a:buAutoNum type="arabicPeriod"/>
              <a:defRPr/>
            </a:pPr>
            <a:r>
              <a:rPr lang="ru-RU" altLang="de-DE" sz="1000" kern="0" dirty="0" smtClean="0">
                <a:latin typeface="Calibri" panose="020F0502020204030204" pitchFamily="34" charset="0"/>
              </a:rPr>
              <a:t>Эластичный</a:t>
            </a:r>
            <a:r>
              <a:rPr lang="ru-RU" altLang="de-DE" sz="1000" kern="0" dirty="0" smtClean="0">
                <a:latin typeface="Calibri" panose="020F0502020204030204" pitchFamily="34" charset="0"/>
              </a:rPr>
              <a:t>, водостойкий слой, придает мягкость и стабильность.</a:t>
            </a:r>
            <a:endParaRPr lang="de-DE" altLang="de-DE" sz="1000" kern="0" dirty="0" smtClean="0">
              <a:latin typeface="Calibri" panose="020F0502020204030204" pitchFamily="34" charset="0"/>
            </a:endParaRPr>
          </a:p>
          <a:p>
            <a:pPr marL="342900" indent="-342900">
              <a:buSzPct val="105000"/>
              <a:buFont typeface="+mj-lt"/>
              <a:buAutoNum type="arabicPeriod"/>
              <a:defRPr/>
            </a:pPr>
            <a:r>
              <a:rPr lang="de-DE" altLang="de-DE" sz="1000" kern="0" dirty="0" smtClean="0">
                <a:latin typeface="Calibri" panose="020F0502020204030204" pitchFamily="34" charset="0"/>
              </a:rPr>
              <a:t>Несущая плита HydroResist</a:t>
            </a:r>
            <a:r>
              <a:rPr sz="1000" dirty="0" smtClean="0">
                <a:latin typeface="Calibri" pitchFamily="34" charset="0"/>
              </a:rPr>
              <a:t> </a:t>
            </a:r>
            <a:r>
              <a:rPr lang="de-DE" altLang="de-DE" sz="1000" kern="0" dirty="0">
                <a:latin typeface="Calibri" panose="020F0502020204030204" pitchFamily="34" charset="0"/>
              </a:rPr>
              <a:t>на основе </a:t>
            </a:r>
            <a:r>
              <a:rPr lang="de-DE" altLang="de-DE" sz="1000" kern="0" dirty="0" err="1">
                <a:latin typeface="Calibri" panose="020F0502020204030204" pitchFamily="34" charset="0"/>
              </a:rPr>
              <a:t>натуральных</a:t>
            </a:r>
            <a:r>
              <a:rPr lang="de-DE" altLang="de-DE" sz="1000" kern="0" dirty="0">
                <a:latin typeface="Calibri" panose="020F0502020204030204" pitchFamily="34" charset="0"/>
              </a:rPr>
              <a:t> </a:t>
            </a:r>
            <a:r>
              <a:rPr lang="de-DE" altLang="de-DE" sz="1000" kern="0" dirty="0" err="1" smtClean="0">
                <a:latin typeface="Calibri" panose="020F0502020204030204" pitchFamily="34" charset="0"/>
              </a:rPr>
              <a:t>материалов</a:t>
            </a:r>
            <a:r>
              <a:rPr lang="ru-RU" altLang="de-DE" sz="1000" kern="0" dirty="0" smtClean="0">
                <a:latin typeface="Calibri" panose="020F0502020204030204" pitchFamily="34" charset="0"/>
              </a:rPr>
              <a:t>.</a:t>
            </a:r>
            <a:endParaRPr lang="de-DE" altLang="de-DE" sz="1000" kern="0" dirty="0">
              <a:latin typeface="Calibri" panose="020F0502020204030204" pitchFamily="34" charset="0"/>
            </a:endParaRPr>
          </a:p>
          <a:p>
            <a:pPr marL="342900" indent="-342900">
              <a:buSzPct val="105000"/>
              <a:buFont typeface="+mj-lt"/>
              <a:buAutoNum type="arabicPeriod"/>
              <a:defRPr/>
            </a:pPr>
            <a:r>
              <a:rPr lang="de-DE" altLang="de-DE" sz="1000" kern="0" dirty="0" smtClean="0">
                <a:latin typeface="Calibri" panose="020F0502020204030204" pitchFamily="34" charset="0"/>
              </a:rPr>
              <a:t>Пробковая изоляционная подложка </a:t>
            </a:r>
            <a:r>
              <a:rPr lang="de-DE" altLang="de-DE" sz="1000" kern="0" dirty="0" err="1" smtClean="0">
                <a:latin typeface="Calibri" panose="020F0502020204030204" pitchFamily="34" charset="0"/>
              </a:rPr>
              <a:t>высокой</a:t>
            </a:r>
            <a:r>
              <a:rPr lang="de-DE" altLang="de-DE" sz="1000" kern="0" dirty="0" smtClean="0">
                <a:latin typeface="Calibri" panose="020F0502020204030204" pitchFamily="34" charset="0"/>
              </a:rPr>
              <a:t> </a:t>
            </a:r>
            <a:r>
              <a:rPr lang="de-DE" altLang="de-DE" sz="1000" kern="0" dirty="0" err="1" smtClean="0">
                <a:latin typeface="Calibri" panose="020F0502020204030204" pitchFamily="34" charset="0"/>
              </a:rPr>
              <a:t>плотности</a:t>
            </a:r>
            <a:r>
              <a:rPr lang="ru-RU" altLang="de-DE" sz="1000" kern="0" dirty="0" smtClean="0">
                <a:latin typeface="Calibri" panose="020F0502020204030204" pitchFamily="34" charset="0"/>
              </a:rPr>
              <a:t>.</a:t>
            </a:r>
            <a:endParaRPr lang="ru-RU" sz="1000" kern="0" dirty="0" smtClean="0">
              <a:latin typeface="Calibri" panose="020F0502020204030204" pitchFamily="34" charset="0"/>
            </a:endParaRPr>
          </a:p>
        </p:txBody>
      </p:sp>
      <p:grpSp>
        <p:nvGrpSpPr>
          <p:cNvPr id="16" name="Группа 15"/>
          <p:cNvGrpSpPr/>
          <p:nvPr/>
        </p:nvGrpSpPr>
        <p:grpSpPr>
          <a:xfrm rot="863982">
            <a:off x="3757875" y="3937141"/>
            <a:ext cx="1860523" cy="941548"/>
            <a:chOff x="2285413" y="3615866"/>
            <a:chExt cx="2241120" cy="1224136"/>
          </a:xfrm>
        </p:grpSpPr>
        <p:sp>
          <p:nvSpPr>
            <p:cNvPr id="17" name="Овал 16"/>
            <p:cNvSpPr/>
            <p:nvPr/>
          </p:nvSpPr>
          <p:spPr bwMode="auto">
            <a:xfrm>
              <a:off x="2285413" y="3615866"/>
              <a:ext cx="2241120" cy="1224136"/>
            </a:xfrm>
            <a:prstGeom prst="ellipse">
              <a:avLst/>
            </a:prstGeom>
            <a:solidFill>
              <a:srgbClr val="A8BF33"/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ru-RU" sz="16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</a:endParaRPr>
            </a:p>
          </p:txBody>
        </p:sp>
        <p:sp>
          <p:nvSpPr>
            <p:cNvPr id="18" name="TextBox 17"/>
            <p:cNvSpPr txBox="1"/>
            <p:nvPr/>
          </p:nvSpPr>
          <p:spPr>
            <a:xfrm>
              <a:off x="2482585" y="3747753"/>
              <a:ext cx="1846774" cy="96036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ru-RU" sz="1050" b="1" dirty="0" smtClean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100% </a:t>
              </a:r>
            </a:p>
            <a:p>
              <a:pPr algn="ctr"/>
              <a:r>
                <a:rPr lang="ru-RU" sz="1050" b="1" dirty="0" smtClean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 </a:t>
              </a:r>
              <a:r>
                <a:rPr lang="ru-RU" sz="1050" b="1" dirty="0" err="1" smtClean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экологичный</a:t>
              </a:r>
              <a:endParaRPr lang="ru-RU" sz="105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endParaRPr>
            </a:p>
            <a:p>
              <a:pPr algn="ctr"/>
              <a:r>
                <a:rPr lang="ru-RU" sz="1050" b="1" dirty="0" smtClean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без ПВХ и пластификаторов</a:t>
              </a:r>
              <a:endParaRPr lang="ru-RU" sz="105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1091179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err="1">
                <a:solidFill>
                  <a:srgbClr val="A8BF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Disano</a:t>
            </a:r>
            <a:r>
              <a:rPr lang="ru-RU" dirty="0">
                <a:solidFill>
                  <a:srgbClr val="A8BF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dirty="0" smtClean="0">
                <a:solidFill>
                  <a:srgbClr val="A8BF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Life</a:t>
            </a:r>
            <a:r>
              <a:rPr lang="ru-RU" dirty="0"/>
              <a:t> </a:t>
            </a:r>
            <a:r>
              <a:rPr lang="en-US" dirty="0" smtClean="0"/>
              <a:t>-</a:t>
            </a:r>
            <a:r>
              <a:rPr lang="ru-RU" dirty="0"/>
              <a:t> чтобы чувствовать себя хорошо в любой ситуации</a:t>
            </a:r>
          </a:p>
        </p:txBody>
      </p:sp>
      <p:sp>
        <p:nvSpPr>
          <p:cNvPr id="20" name="Inhaltsplatzhalter 2"/>
          <p:cNvSpPr txBox="1">
            <a:spLocks/>
          </p:cNvSpPr>
          <p:nvPr/>
        </p:nvSpPr>
        <p:spPr bwMode="auto">
          <a:xfrm>
            <a:off x="176156" y="2805238"/>
            <a:ext cx="4350376" cy="73711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216000" tIns="72000" rIns="91440" bIns="72000" numCol="1" anchor="t" anchorCtr="0" compatLnSpc="1">
            <a:prstTxWarp prst="textNoShape">
              <a:avLst/>
            </a:prstTxWarp>
          </a:bodyPr>
          <a:lstStyle>
            <a:lvl1pPr marL="176213" indent="-176213" algn="l" rtl="0" eaLnBrk="0" fontAlgn="base" hangingPunct="0">
              <a:spcBef>
                <a:spcPct val="2000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182563" indent="-182563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A50021"/>
              </a:buClr>
              <a:buFont typeface="Wingdings" pitchFamily="2" charset="2"/>
              <a:buChar char="§"/>
              <a:defRPr>
                <a:solidFill>
                  <a:schemeClr val="tx1"/>
                </a:solidFill>
                <a:latin typeface="+mn-lt"/>
              </a:defRPr>
            </a:lvl2pPr>
            <a:lvl3pPr marL="45085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>
                <a:solidFill>
                  <a:schemeClr val="tx1"/>
                </a:solidFill>
                <a:latin typeface="+mn-lt"/>
              </a:defRPr>
            </a:lvl3pPr>
            <a:lvl4pPr marL="712788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>
                <a:solidFill>
                  <a:schemeClr val="tx1"/>
                </a:solidFill>
                <a:latin typeface="+mn-lt"/>
              </a:defRPr>
            </a:lvl4pPr>
            <a:lvl5pPr marL="987425" indent="-228600" algn="l" defTabSz="987425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>
                <a:solidFill>
                  <a:schemeClr val="tx1"/>
                </a:solidFill>
                <a:latin typeface="+mn-lt"/>
              </a:defRPr>
            </a:lvl5pPr>
            <a:lvl6pPr marL="25146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>
                <a:solidFill>
                  <a:schemeClr val="tx1"/>
                </a:solidFill>
                <a:latin typeface="+mn-lt"/>
              </a:defRPr>
            </a:lvl6pPr>
            <a:lvl7pPr marL="29718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>
                <a:solidFill>
                  <a:schemeClr val="tx1"/>
                </a:solidFill>
                <a:latin typeface="+mn-lt"/>
              </a:defRPr>
            </a:lvl7pPr>
            <a:lvl8pPr marL="34290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>
                <a:solidFill>
                  <a:schemeClr val="tx1"/>
                </a:solidFill>
                <a:latin typeface="+mn-lt"/>
              </a:defRPr>
            </a:lvl8pPr>
            <a:lvl9pPr marL="38862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>
                <a:solidFill>
                  <a:schemeClr val="tx1"/>
                </a:solidFill>
                <a:latin typeface="+mn-lt"/>
              </a:defRPr>
            </a:lvl9pPr>
          </a:lstStyle>
          <a:p>
            <a:pPr marL="342900" indent="-342900">
              <a:buSzPct val="105000"/>
              <a:buFont typeface="+mj-lt"/>
              <a:buAutoNum type="arabicPeriod"/>
              <a:defRPr/>
            </a:pPr>
            <a:r>
              <a:rPr lang="de-DE" altLang="de-DE" sz="1000" kern="0" dirty="0" smtClean="0">
                <a:latin typeface="Calibri" panose="020F0502020204030204" pitchFamily="34" charset="0"/>
              </a:rPr>
              <a:t>Устойчивый к </a:t>
            </a:r>
            <a:r>
              <a:rPr lang="de-DE" altLang="de-DE" sz="1000" kern="0" dirty="0" err="1" smtClean="0">
                <a:latin typeface="Calibri" panose="020F0502020204030204" pitchFamily="34" charset="0"/>
              </a:rPr>
              <a:t>истиранию</a:t>
            </a:r>
            <a:r>
              <a:rPr lang="de-DE" altLang="de-DE" sz="1000" kern="0" dirty="0" smtClean="0">
                <a:latin typeface="Calibri" panose="020F0502020204030204" pitchFamily="34" charset="0"/>
              </a:rPr>
              <a:t> </a:t>
            </a:r>
            <a:r>
              <a:rPr lang="de-DE" altLang="de-DE" sz="1000" kern="0" dirty="0" err="1" smtClean="0">
                <a:latin typeface="Calibri" panose="020F0502020204030204" pitchFamily="34" charset="0"/>
              </a:rPr>
              <a:t>верхний</a:t>
            </a:r>
            <a:r>
              <a:rPr lang="de-DE" altLang="de-DE" sz="1000" kern="0" dirty="0" smtClean="0">
                <a:latin typeface="Calibri" panose="020F0502020204030204" pitchFamily="34" charset="0"/>
              </a:rPr>
              <a:t> </a:t>
            </a:r>
            <a:r>
              <a:rPr lang="de-DE" altLang="de-DE" sz="1000" kern="0" dirty="0" smtClean="0">
                <a:latin typeface="Calibri" panose="020F0502020204030204" pitchFamily="34" charset="0"/>
              </a:rPr>
              <a:t>слой </a:t>
            </a:r>
            <a:endParaRPr lang="ru-RU" altLang="de-DE" sz="1000" kern="0" dirty="0" smtClean="0">
              <a:latin typeface="Calibri" panose="020F0502020204030204" pitchFamily="34" charset="0"/>
            </a:endParaRPr>
          </a:p>
          <a:p>
            <a:pPr marL="342900" indent="-342900">
              <a:buSzPct val="105000"/>
              <a:buFont typeface="+mj-lt"/>
              <a:buAutoNum type="arabicPeriod"/>
              <a:defRPr/>
            </a:pPr>
            <a:r>
              <a:rPr lang="de-DE" altLang="de-DE" sz="1000" kern="0" dirty="0" smtClean="0">
                <a:latin typeface="Calibri" panose="020F0502020204030204" pitchFamily="34" charset="0"/>
              </a:rPr>
              <a:t>Декоративный слой</a:t>
            </a:r>
          </a:p>
          <a:p>
            <a:pPr marL="342900" indent="-342900">
              <a:buSzPct val="105000"/>
              <a:buFont typeface="+mj-lt"/>
              <a:buAutoNum type="arabicPeriod"/>
              <a:defRPr/>
            </a:pPr>
            <a:r>
              <a:rPr lang="de-DE" altLang="de-DE" sz="1000" kern="0" dirty="0" smtClean="0">
                <a:latin typeface="Calibri" panose="020F0502020204030204" pitchFamily="34" charset="0"/>
              </a:rPr>
              <a:t>Несущая плита HydroResist</a:t>
            </a:r>
            <a:r>
              <a:rPr sz="1000" dirty="0" smtClean="0">
                <a:latin typeface="Calibri" pitchFamily="34" charset="0"/>
              </a:rPr>
              <a:t> </a:t>
            </a:r>
            <a:r>
              <a:rPr lang="de-DE" altLang="de-DE" sz="1000" kern="0" dirty="0">
                <a:latin typeface="Calibri" panose="020F0502020204030204" pitchFamily="34" charset="0"/>
              </a:rPr>
              <a:t>на основе натуральных материалов</a:t>
            </a:r>
          </a:p>
          <a:p>
            <a:pPr marL="342900" indent="-342900">
              <a:buSzPct val="105000"/>
              <a:buFont typeface="+mj-lt"/>
              <a:buAutoNum type="arabicPeriod"/>
              <a:defRPr/>
            </a:pPr>
            <a:r>
              <a:rPr lang="de-DE" altLang="de-DE" sz="1000" kern="0" dirty="0" smtClean="0">
                <a:latin typeface="Calibri" panose="020F0502020204030204" pitchFamily="34" charset="0"/>
              </a:rPr>
              <a:t>Пробковая изоляционная подложка высокой плотности</a:t>
            </a:r>
            <a:endParaRPr lang="ru-RU" sz="1000" kern="0" dirty="0" smtClean="0">
              <a:latin typeface="Calibri" panose="020F0502020204030204" pitchFamily="34" charset="0"/>
            </a:endParaRPr>
          </a:p>
        </p:txBody>
      </p:sp>
      <p:pic>
        <p:nvPicPr>
          <p:cNvPr id="19" name="Рисунок 18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10637" y="1455626"/>
            <a:ext cx="4433364" cy="3276364"/>
          </a:xfrm>
          <a:prstGeom prst="rect">
            <a:avLst/>
          </a:prstGeom>
        </p:spPr>
      </p:pic>
      <p:pic>
        <p:nvPicPr>
          <p:cNvPr id="26" name="Рисунок 2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0302" y="1373894"/>
            <a:ext cx="3524146" cy="1385607"/>
          </a:xfrm>
          <a:prstGeom prst="rect">
            <a:avLst/>
          </a:prstGeom>
        </p:spPr>
      </p:pic>
      <p:sp>
        <p:nvSpPr>
          <p:cNvPr id="27" name="TextBox 26"/>
          <p:cNvSpPr txBox="1"/>
          <p:nvPr/>
        </p:nvSpPr>
        <p:spPr>
          <a:xfrm>
            <a:off x="2370107" y="1563638"/>
            <a:ext cx="329685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000" b="1" dirty="0" smtClean="0"/>
              <a:t>1.</a:t>
            </a:r>
            <a:endParaRPr lang="ru-RU" sz="1000" b="1" dirty="0"/>
          </a:p>
        </p:txBody>
      </p:sp>
      <p:sp>
        <p:nvSpPr>
          <p:cNvPr id="29" name="TextBox 28"/>
          <p:cNvSpPr txBox="1"/>
          <p:nvPr/>
        </p:nvSpPr>
        <p:spPr>
          <a:xfrm>
            <a:off x="1151620" y="1757548"/>
            <a:ext cx="329685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000" b="1" dirty="0" smtClean="0"/>
              <a:t>2.</a:t>
            </a:r>
            <a:endParaRPr lang="ru-RU" sz="1000" b="1" dirty="0"/>
          </a:p>
        </p:txBody>
      </p:sp>
      <p:sp>
        <p:nvSpPr>
          <p:cNvPr id="30" name="TextBox 29"/>
          <p:cNvSpPr txBox="1"/>
          <p:nvPr/>
        </p:nvSpPr>
        <p:spPr>
          <a:xfrm>
            <a:off x="2205264" y="2267059"/>
            <a:ext cx="329685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000" b="1" dirty="0" smtClean="0"/>
              <a:t>3.</a:t>
            </a:r>
            <a:endParaRPr lang="ru-RU" sz="1000" b="1" dirty="0"/>
          </a:p>
        </p:txBody>
      </p:sp>
      <p:sp>
        <p:nvSpPr>
          <p:cNvPr id="31" name="TextBox 30"/>
          <p:cNvSpPr txBox="1"/>
          <p:nvPr/>
        </p:nvSpPr>
        <p:spPr>
          <a:xfrm>
            <a:off x="3086964" y="2513280"/>
            <a:ext cx="329685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000" b="1" dirty="0" smtClean="0"/>
              <a:t>4.</a:t>
            </a:r>
            <a:endParaRPr lang="ru-RU" sz="1000" b="1" dirty="0"/>
          </a:p>
        </p:txBody>
      </p:sp>
      <p:sp>
        <p:nvSpPr>
          <p:cNvPr id="6144" name="TextBox 6143"/>
          <p:cNvSpPr txBox="1"/>
          <p:nvPr/>
        </p:nvSpPr>
        <p:spPr>
          <a:xfrm>
            <a:off x="354048" y="4049728"/>
            <a:ext cx="36004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000" dirty="0" smtClean="0">
                <a:latin typeface="Calibri" pitchFamily="34" charset="0"/>
              </a:rPr>
              <a:t>Размер </a:t>
            </a:r>
            <a:r>
              <a:rPr lang="ru-RU" sz="1000" dirty="0" smtClean="0">
                <a:latin typeface="Calibri" pitchFamily="34" charset="0"/>
              </a:rPr>
              <a:t>доски: </a:t>
            </a:r>
            <a:r>
              <a:rPr lang="ru-RU" sz="1000" dirty="0" smtClean="0">
                <a:latin typeface="Calibri" pitchFamily="34" charset="0"/>
              </a:rPr>
              <a:t>8*235*1800 мм</a:t>
            </a:r>
          </a:p>
          <a:p>
            <a:r>
              <a:rPr lang="ru-RU" sz="1000" dirty="0" smtClean="0">
                <a:latin typeface="Calibri" pitchFamily="34" charset="0"/>
              </a:rPr>
              <a:t>Количество в упаковке: 8шт / 3,38 м2</a:t>
            </a:r>
          </a:p>
          <a:p>
            <a:r>
              <a:rPr lang="ru-RU" sz="1000" dirty="0" smtClean="0">
                <a:latin typeface="Calibri" pitchFamily="34" charset="0"/>
              </a:rPr>
              <a:t>Вес:  7 кг*м2</a:t>
            </a:r>
          </a:p>
          <a:p>
            <a:r>
              <a:rPr lang="ru-RU" sz="1000" dirty="0" smtClean="0">
                <a:latin typeface="Calibri" pitchFamily="34" charset="0"/>
              </a:rPr>
              <a:t>Класс использования: 23/33 </a:t>
            </a:r>
            <a:endParaRPr lang="ru-RU" sz="1000" dirty="0">
              <a:latin typeface="Calibri" pitchFamily="34" charset="0"/>
            </a:endParaRPr>
          </a:p>
        </p:txBody>
      </p:sp>
      <p:sp>
        <p:nvSpPr>
          <p:cNvPr id="36" name="Textfeld 7"/>
          <p:cNvSpPr txBox="1"/>
          <p:nvPr/>
        </p:nvSpPr>
        <p:spPr>
          <a:xfrm rot="1178040">
            <a:off x="2571908" y="3815647"/>
            <a:ext cx="1819910" cy="1116754"/>
          </a:xfrm>
          <a:prstGeom prst="rect">
            <a:avLst/>
          </a:prstGeom>
          <a:noFill/>
        </p:spPr>
        <p:txBody>
          <a:bodyPr wrap="square" lIns="36000" tIns="36000" rIns="36000" bIns="36000" rtlCol="0" anchor="ctr" anchorCtr="1">
            <a:noAutofit/>
          </a:bodyPr>
          <a:lstStyle/>
          <a:p>
            <a:pPr lvl="0" algn="ctr"/>
            <a:r>
              <a:rPr lang="de-DE" sz="1400" dirty="0">
                <a:solidFill>
                  <a:srgbClr val="FFFFFF"/>
                </a:solidFill>
                <a:latin typeface="Calibri" panose="020F0502020204030204" pitchFamily="34" charset="0"/>
              </a:rPr>
              <a:t>100 %</a:t>
            </a:r>
          </a:p>
          <a:p>
            <a:pPr lvl="0" algn="ctr"/>
            <a:r>
              <a:rPr lang="de-DE" sz="1200" dirty="0">
                <a:solidFill>
                  <a:srgbClr val="FFFFFF"/>
                </a:solidFill>
                <a:latin typeface="Calibri" panose="020F0502020204030204" pitchFamily="34" charset="0"/>
              </a:rPr>
              <a:t>Не содержит пластификаторов</a:t>
            </a:r>
            <a:r>
              <a:rPr dirty="0"/>
              <a:t/>
            </a:r>
            <a:br>
              <a:rPr dirty="0"/>
            </a:br>
            <a:r>
              <a:rPr lang="de-DE" sz="1200" dirty="0">
                <a:solidFill>
                  <a:srgbClr val="FFFFFF"/>
                </a:solidFill>
                <a:latin typeface="Calibri" panose="020F0502020204030204" pitchFamily="34" charset="0"/>
              </a:rPr>
              <a:t>Не содержит ПВХ</a:t>
            </a:r>
            <a:endParaRPr lang="ru-RU" sz="1200" dirty="0"/>
          </a:p>
        </p:txBody>
      </p:sp>
      <p:grpSp>
        <p:nvGrpSpPr>
          <p:cNvPr id="6150" name="Группа 6149"/>
          <p:cNvGrpSpPr/>
          <p:nvPr/>
        </p:nvGrpSpPr>
        <p:grpSpPr>
          <a:xfrm rot="863982">
            <a:off x="2995975" y="3746259"/>
            <a:ext cx="1948409" cy="1011376"/>
            <a:chOff x="2285413" y="3615866"/>
            <a:chExt cx="2241120" cy="1224136"/>
          </a:xfrm>
        </p:grpSpPr>
        <p:sp>
          <p:nvSpPr>
            <p:cNvPr id="6148" name="Овал 6147"/>
            <p:cNvSpPr/>
            <p:nvPr/>
          </p:nvSpPr>
          <p:spPr bwMode="auto">
            <a:xfrm>
              <a:off x="2285413" y="3615866"/>
              <a:ext cx="2241120" cy="1224136"/>
            </a:xfrm>
            <a:prstGeom prst="ellipse">
              <a:avLst/>
            </a:prstGeom>
            <a:solidFill>
              <a:srgbClr val="A8BF33"/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ru-RU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</a:endParaRPr>
            </a:p>
          </p:txBody>
        </p:sp>
        <p:sp>
          <p:nvSpPr>
            <p:cNvPr id="6149" name="TextBox 6148"/>
            <p:cNvSpPr txBox="1"/>
            <p:nvPr/>
          </p:nvSpPr>
          <p:spPr>
            <a:xfrm>
              <a:off x="2482586" y="3803847"/>
              <a:ext cx="1846774" cy="84817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ru-RU" sz="1100" b="1" dirty="0" smtClean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100% </a:t>
              </a:r>
            </a:p>
            <a:p>
              <a:pPr algn="ctr"/>
              <a:r>
                <a:rPr lang="ru-RU" sz="1100" b="1" dirty="0" smtClean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 </a:t>
              </a:r>
              <a:r>
                <a:rPr lang="ru-RU" sz="1100" b="1" dirty="0" err="1" smtClean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экологичный</a:t>
              </a:r>
              <a:endParaRPr lang="ru-RU" sz="11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endParaRPr>
            </a:p>
            <a:p>
              <a:pPr algn="ctr"/>
              <a:r>
                <a:rPr lang="ru-RU" sz="1100" b="1" dirty="0" smtClean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без ПВХ и пластификаторов</a:t>
              </a:r>
              <a:endParaRPr lang="ru-RU" sz="11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7857963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idx="1"/>
          </p:nvPr>
        </p:nvSpPr>
        <p:spPr>
          <a:xfrm>
            <a:off x="323528" y="2169126"/>
            <a:ext cx="2874606" cy="2287787"/>
          </a:xfrm>
        </p:spPr>
        <p:txBody>
          <a:bodyPr/>
          <a:lstStyle/>
          <a:p>
            <a:pPr algn="just"/>
            <a:r>
              <a:rPr lang="ru-RU" sz="1300" dirty="0" smtClean="0"/>
              <a:t>      Эта </a:t>
            </a:r>
            <a:r>
              <a:rPr lang="ru-RU" sz="1300" dirty="0"/>
              <a:t>новая система укладки, пожалуй, самая простая в мире. Как обычно, элементы устанавливаются под углом с продольной стороны и фиксируются с торцевой стороны с незначительным усилием. Система укладки </a:t>
            </a:r>
            <a:r>
              <a:rPr lang="ru-RU" sz="1300" b="1" dirty="0" err="1">
                <a:solidFill>
                  <a:srgbClr val="C00000"/>
                </a:solidFill>
              </a:rPr>
              <a:t>Top</a:t>
            </a:r>
            <a:r>
              <a:rPr lang="ru-RU" sz="1300" b="1" dirty="0">
                <a:solidFill>
                  <a:srgbClr val="C00000"/>
                </a:solidFill>
              </a:rPr>
              <a:t> </a:t>
            </a:r>
            <a:r>
              <a:rPr lang="ru-RU" sz="1300" b="1" dirty="0" err="1">
                <a:solidFill>
                  <a:srgbClr val="C00000"/>
                </a:solidFill>
              </a:rPr>
              <a:t>Connect</a:t>
            </a:r>
            <a:r>
              <a:rPr lang="ru-RU" sz="1300" dirty="0"/>
              <a:t> проста и надежна. </a:t>
            </a:r>
            <a:r>
              <a:rPr lang="ru-RU" sz="1300" dirty="0" smtClean="0"/>
              <a:t>Е</a:t>
            </a:r>
            <a:r>
              <a:rPr lang="ru-RU" sz="1300" dirty="0"/>
              <a:t>ё</a:t>
            </a:r>
            <a:r>
              <a:rPr lang="en-US" sz="1300" dirty="0" smtClean="0"/>
              <a:t> </a:t>
            </a:r>
            <a:r>
              <a:rPr lang="ru-RU" sz="1300" dirty="0" smtClean="0"/>
              <a:t>секрет </a:t>
            </a:r>
            <a:r>
              <a:rPr lang="ru-RU" sz="1300" dirty="0"/>
              <a:t>в запатентованном пружинном </a:t>
            </a:r>
            <a:r>
              <a:rPr lang="ru-RU" sz="1300" dirty="0" smtClean="0"/>
              <a:t>механизме.</a:t>
            </a:r>
          </a:p>
          <a:p>
            <a:pPr algn="just"/>
            <a:endParaRPr lang="ru-RU" sz="1300" dirty="0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179512" y="447514"/>
            <a:ext cx="6805388" cy="1003865"/>
          </a:xfrm>
        </p:spPr>
        <p:txBody>
          <a:bodyPr/>
          <a:lstStyle/>
          <a:p>
            <a:r>
              <a:rPr lang="ru-RU" sz="2800" dirty="0" smtClean="0"/>
              <a:t>Укладка проста</a:t>
            </a:r>
            <a:r>
              <a:rPr lang="ru-RU" sz="2800" dirty="0"/>
              <a:t>, как нажатие кнопки</a:t>
            </a: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3608" y="1307812"/>
            <a:ext cx="1428750" cy="619125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95936" y="1130061"/>
            <a:ext cx="1873622" cy="1562970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60978" y="1130061"/>
            <a:ext cx="1873622" cy="1562970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90167" y="2722191"/>
            <a:ext cx="1884769" cy="1572268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2069722" y="4523023"/>
            <a:ext cx="500455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600" b="1" dirty="0">
                <a:solidFill>
                  <a:srgbClr val="C00000"/>
                </a:solidFill>
              </a:rPr>
              <a:t>Вставьте под углом ― надавите ― готово!</a:t>
            </a:r>
            <a:endParaRPr lang="ru-RU" sz="1600" dirty="0">
              <a:solidFill>
                <a:srgbClr val="C00000"/>
              </a:solidFill>
            </a:endParaRPr>
          </a:p>
          <a:p>
            <a:endParaRPr lang="ru-RU" sz="1200" dirty="0">
              <a:solidFill>
                <a:srgbClr val="C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867927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107504" y="267494"/>
            <a:ext cx="6734870" cy="1003865"/>
          </a:xfrm>
        </p:spPr>
        <p:txBody>
          <a:bodyPr/>
          <a:lstStyle/>
          <a:p>
            <a:r>
              <a:rPr lang="ru-RU" dirty="0"/>
              <a:t>Все для </a:t>
            </a:r>
            <a:r>
              <a:rPr lang="ru-RU" dirty="0" smtClean="0"/>
              <a:t>ухода</a:t>
            </a:r>
            <a:r>
              <a:rPr lang="en-US" dirty="0"/>
              <a:t> </a:t>
            </a:r>
            <a:r>
              <a:rPr lang="en-US" dirty="0" smtClean="0"/>
              <a:t>– c</a:t>
            </a:r>
            <a:r>
              <a:rPr lang="ru-RU" dirty="0" smtClean="0"/>
              <a:t>делайте</a:t>
            </a:r>
            <a:r>
              <a:rPr lang="en-US" dirty="0" smtClean="0"/>
              <a:t> </a:t>
            </a:r>
            <a:r>
              <a:rPr lang="ru-RU" dirty="0" smtClean="0"/>
              <a:t>вдох</a:t>
            </a:r>
            <a:r>
              <a:rPr lang="ru-RU" dirty="0"/>
              <a:t>!</a:t>
            </a:r>
            <a:br>
              <a:rPr lang="ru-RU" dirty="0"/>
            </a:br>
            <a:endParaRPr lang="ru-RU" dirty="0"/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5516" y="1131590"/>
            <a:ext cx="2504080" cy="1850576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25407" y="1131915"/>
            <a:ext cx="2504080" cy="1850576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79811" y="1131590"/>
            <a:ext cx="2504519" cy="1850901"/>
          </a:xfrm>
          <a:prstGeom prst="rect">
            <a:avLst/>
          </a:prstGeom>
        </p:spPr>
      </p:pic>
      <p:sp>
        <p:nvSpPr>
          <p:cNvPr id="11" name="TextBox 10"/>
          <p:cNvSpPr txBox="1"/>
          <p:nvPr/>
        </p:nvSpPr>
        <p:spPr>
          <a:xfrm>
            <a:off x="215516" y="3100068"/>
            <a:ext cx="2540299" cy="178510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ru-RU" sz="1100" dirty="0">
                <a:latin typeface="Calibri" pitchFamily="34" charset="0"/>
              </a:rPr>
              <a:t>Пол </a:t>
            </a:r>
            <a:r>
              <a:rPr lang="ru-RU" sz="1100" dirty="0">
                <a:solidFill>
                  <a:srgbClr val="A8BF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itchFamily="34" charset="0"/>
              </a:rPr>
              <a:t>DISANO</a:t>
            </a:r>
            <a:r>
              <a:rPr lang="ru-RU" sz="1100" dirty="0">
                <a:latin typeface="Calibri" pitchFamily="34" charset="0"/>
              </a:rPr>
              <a:t> </a:t>
            </a:r>
            <a:r>
              <a:rPr lang="ru-RU" sz="1100" b="1" dirty="0">
                <a:solidFill>
                  <a:srgbClr val="C00000"/>
                </a:solidFill>
                <a:latin typeface="Calibri" pitchFamily="34" charset="0"/>
              </a:rPr>
              <a:t>от HARO </a:t>
            </a:r>
            <a:r>
              <a:rPr lang="ru-RU" sz="1100" dirty="0">
                <a:latin typeface="Calibri" pitchFamily="34" charset="0"/>
              </a:rPr>
              <a:t>обладает антистатическими и грязеотталкивающими свойствами. Поэтому он пользуется особой популярностью у аллергиков.  Для сохранения пола в чистоте достаточно сухой чистки при помощи пылесоса и влажной уборки по мере необходимости.</a:t>
            </a:r>
          </a:p>
          <a:p>
            <a:pPr algn="just"/>
            <a:endParaRPr lang="ru-RU" sz="1100" dirty="0">
              <a:latin typeface="Calibri" pitchFamily="34" charset="0"/>
            </a:endParaRPr>
          </a:p>
        </p:txBody>
      </p:sp>
      <p:pic>
        <p:nvPicPr>
          <p:cNvPr id="12" name="Picture 7" descr="M:\Marketing\Bilddaten\02_Produktabbildungen_Preisliste\Preisliste 2014\Zubehoer\Haro_Care_A6_4c.jpg"/>
          <p:cNvPicPr>
            <a:picLocks noChangeAspect="1" noChangeArrowheads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059174" y="3294600"/>
            <a:ext cx="432048" cy="134751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3" name="TextBox 12"/>
          <p:cNvSpPr txBox="1"/>
          <p:nvPr/>
        </p:nvSpPr>
        <p:spPr>
          <a:xfrm>
            <a:off x="3587573" y="3363837"/>
            <a:ext cx="1784438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DE" sz="1100" b="1" dirty="0"/>
              <a:t>HARO </a:t>
            </a:r>
            <a:r>
              <a:rPr lang="de-DE" sz="1100" b="1" dirty="0" smtClean="0"/>
              <a:t>Care</a:t>
            </a:r>
          </a:p>
          <a:p>
            <a:endParaRPr lang="de-DE" sz="1100" b="1" dirty="0"/>
          </a:p>
          <a:p>
            <a:r>
              <a:rPr lang="ru-RU" sz="1100" dirty="0" smtClean="0"/>
              <a:t>Для первичного ухода и регулярной очистки </a:t>
            </a:r>
            <a:endParaRPr lang="ru-RU" sz="1100" dirty="0"/>
          </a:p>
        </p:txBody>
      </p:sp>
      <p:pic>
        <p:nvPicPr>
          <p:cNvPr id="15" name="Picture 8" descr="M:\Marketing\Bilddaten\02_Produktabbildungen_Preisliste\Preisliste 2014\Zubehoer\Haro_Clean_A6_4c.jpg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868144" y="3274941"/>
            <a:ext cx="450614" cy="136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7" name="TextBox 16"/>
          <p:cNvSpPr txBox="1"/>
          <p:nvPr/>
        </p:nvSpPr>
        <p:spPr>
          <a:xfrm>
            <a:off x="6329384" y="3363837"/>
            <a:ext cx="1784438" cy="9387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DE" sz="1100" b="1" dirty="0"/>
              <a:t>HARO </a:t>
            </a:r>
            <a:r>
              <a:rPr lang="en-US" sz="1100" b="1" dirty="0" smtClean="0"/>
              <a:t>Clean</a:t>
            </a:r>
            <a:endParaRPr lang="ru-RU" sz="1100" b="1" dirty="0" smtClean="0"/>
          </a:p>
          <a:p>
            <a:endParaRPr lang="ru-RU" sz="1100" b="1" dirty="0" smtClean="0"/>
          </a:p>
          <a:p>
            <a:r>
              <a:rPr lang="ru-RU" sz="1100" dirty="0" smtClean="0"/>
              <a:t>Для интенсивной чистки в местах с повышенной нагрузкой</a:t>
            </a:r>
            <a:endParaRPr lang="ru-RU" sz="1100" dirty="0"/>
          </a:p>
        </p:txBody>
      </p:sp>
    </p:spTree>
    <p:extLst>
      <p:ext uri="{BB962C8B-B14F-4D97-AF65-F5344CB8AC3E}">
        <p14:creationId xmlns:p14="http://schemas.microsoft.com/office/powerpoint/2010/main" val="19444676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150330_Master_HARO_Calibri_16zu9_DE_e">
  <a:themeElements>
    <a:clrScheme name="Master HARO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0000"/>
      </a:hlink>
      <a:folHlink>
        <a:srgbClr val="000000"/>
      </a:folHlink>
    </a:clrScheme>
    <a:fontScheme name="Larissa Klassisch 2">
      <a:maj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Larissa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de-DE" sz="2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de-DE" sz="2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</a:defRPr>
        </a:defPPr>
      </a:lstStyle>
    </a:lnDef>
  </a:objectDefaults>
  <a:extraClrSchemeLst>
    <a:extraClrScheme>
      <a:clrScheme name="2_Standarddesig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2_Standarddesign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2_Standarddesign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2_Standarddesign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2_Standarddesign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2_Standarddesign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2_Standarddesign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2_Standarddesign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2_Standarddesign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2_Standarddesign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2_Standarddesign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2_Standarddesign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150330_Master_HARO_Calibri_16zu9_DE_e</Template>
  <TotalTime>0</TotalTime>
  <Words>422</Words>
  <Application>Microsoft Office PowerPoint</Application>
  <PresentationFormat>Экран (16:9)</PresentationFormat>
  <Paragraphs>75</Paragraphs>
  <Slides>9</Slides>
  <Notes>2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4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9</vt:i4>
      </vt:variant>
    </vt:vector>
  </HeadingPairs>
  <TitlesOfParts>
    <vt:vector size="14" baseType="lpstr">
      <vt:lpstr>Arial</vt:lpstr>
      <vt:lpstr>Calibri</vt:lpstr>
      <vt:lpstr>Times New Roman</vt:lpstr>
      <vt:lpstr>Wingdings</vt:lpstr>
      <vt:lpstr>150330_Master_HARO_Calibri_16zu9_DE_e</vt:lpstr>
      <vt:lpstr>Презентация PowerPoint</vt:lpstr>
      <vt:lpstr>   Здоровый микроклимат </vt:lpstr>
      <vt:lpstr>Длинная доска XL — гигант у вас дома. </vt:lpstr>
      <vt:lpstr>Приятное тепло снизу.</vt:lpstr>
      <vt:lpstr>Полезно знать: веские аргументы в пользу DISANO от HARO </vt:lpstr>
      <vt:lpstr>DISANO Classic – для всех кто хочет жить в здоровом микроклимате. </vt:lpstr>
      <vt:lpstr>Disano Life - чтобы чувствовать себя хорошо в любой ситуации</vt:lpstr>
      <vt:lpstr>Укладка проста, как нажатие кнопки</vt:lpstr>
      <vt:lpstr>Все для ухода – cделайте вдох! 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/>
  <cp:lastModifiedBy/>
  <cp:revision>1</cp:revision>
  <dcterms:created xsi:type="dcterms:W3CDTF">2015-04-15T14:31:37Z</dcterms:created>
  <dcterms:modified xsi:type="dcterms:W3CDTF">2019-03-13T15:11:53Z</dcterms:modified>
</cp:coreProperties>
</file>