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BCED-AB9F-4647-83ED-EB32E54485BA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7EA17F-858E-4266-9267-478E2EB690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BCED-AB9F-4647-83ED-EB32E54485BA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A17F-858E-4266-9267-478E2EB690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7EA17F-858E-4266-9267-478E2EB6909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BCED-AB9F-4647-83ED-EB32E54485BA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BCED-AB9F-4647-83ED-EB32E54485BA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7EA17F-858E-4266-9267-478E2EB690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BCED-AB9F-4647-83ED-EB32E54485BA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7EA17F-858E-4266-9267-478E2EB690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71BCED-AB9F-4647-83ED-EB32E54485BA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EA17F-858E-4266-9267-478E2EB6909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BCED-AB9F-4647-83ED-EB32E54485BA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7EA17F-858E-4266-9267-478E2EB6909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BCED-AB9F-4647-83ED-EB32E54485BA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7EA17F-858E-4266-9267-478E2EB69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BCED-AB9F-4647-83ED-EB32E54485BA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7EA17F-858E-4266-9267-478E2EB69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7EA17F-858E-4266-9267-478E2EB6909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BCED-AB9F-4647-83ED-EB32E54485BA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7EA17F-858E-4266-9267-478E2EB6909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71BCED-AB9F-4647-83ED-EB32E54485BA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71BCED-AB9F-4647-83ED-EB32E54485BA}" type="datetimeFigureOut">
              <a:rPr lang="ru-RU" smtClean="0"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7EA17F-858E-4266-9267-478E2EB69099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Панарин\Desktop\p154_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49238"/>
            <a:ext cx="8748464" cy="628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820472" cy="86409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</a:rPr>
              <a:t>Воспитание и профессиональный выбор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          В процессе воспитания создаются условия для формирования у детей </a:t>
            </a:r>
            <a:r>
              <a:rPr lang="ru-RU" dirty="0" err="1" smtClean="0"/>
              <a:t>мотивационно-ценностных</a:t>
            </a:r>
            <a:r>
              <a:rPr lang="ru-RU" dirty="0" smtClean="0"/>
              <a:t> ориентаций, коммуникативных способностей, интеллектуальных, эмоционально-волевых и других качеств личности, а также для поддержки талантливых и одаренных детей.</a:t>
            </a:r>
          </a:p>
          <a:p>
            <a:r>
              <a:rPr lang="ru-RU" dirty="0" smtClean="0"/>
              <a:t>В образовательной организации среднего и высшего образования происходит понимание молодым человеком собственных возможностей и возможностей реализации своих потенциалов. Выбор профессиональной деятельности во многом способствует тому, что человек, выбравший это направление в жизни, стремится к определенной самореализации, выбирает новое поле для реализации в новой для себя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Предлагаемые меры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В соответствии с требованиями ФГОС в процессе учебной и внеурочной деятельности в образовательных организациях должны</a:t>
            </a:r>
            <a:r>
              <a:rPr lang="ru-RU" dirty="0" smtClean="0"/>
              <a:t> формироваться личностные результаты образовательной деятельности, которые  предполагают готовность и способность обучающихся к саморазвитию и личностному самоопределению,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их мотивации к обучению и целенаправленной познавательной деятельности, системы значимых социальных и межличностных отношений, ценностно-смысловых установок, отражающих личностные и гражданские позиции в деятельности, социальные компетенции, правосознание, способность ставить цели и строить жизненные планы, способность к осознанию российской идентичности в поликультурном социуме.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Воспитание культуры труда и профессиональное самоопределение.</a:t>
            </a:r>
          </a:p>
          <a:p>
            <a:pPr fontAlgn="base"/>
            <a:r>
              <a:rPr lang="ru-RU" dirty="0" smtClean="0"/>
              <a:t>          В образовательные программы должны быть введены, как обязательный элемент, программы воспитания профессионала (профессиональной культуры), в т.ч. путем формирования развивающей образовательной среды, моделирующей профессиональную среду, обеспечивающую раннее включение обучающихся в систему профессиональных отношений, погружение в профессиональную деятельность с принятием на себя ответственности за решаемые задачи </a:t>
            </a:r>
            <a:br>
              <a:rPr lang="ru-RU" dirty="0" smtClean="0"/>
            </a:br>
            <a:r>
              <a:rPr lang="ru-RU" dirty="0" smtClean="0"/>
              <a:t>с осознанием ценности результатов труда, их социального значения.</a:t>
            </a:r>
          </a:p>
          <a:p>
            <a:pPr fontAlgn="base"/>
            <a:r>
              <a:rPr lang="ru-RU" dirty="0" smtClean="0"/>
              <a:t>         Обеспечить расширение социального партнерства сферы образования и сферы труда в части профессионального самоопределения обучающихся, формирования осознанной и ответственной профессиональной позиции.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 информации: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http://51-centr.edumsko.ru/conditions/daily/articles7/strategiya_razvitiya_vospitaniya_v_rossijskoj_federacii/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Подготовила Панарина С.Ю.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СТРАТЕГИЯ ВОСПИТАНИЯ </a:t>
            </a:r>
            <a:br>
              <a:rPr lang="ru-RU" sz="8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при реализации ФГОС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b="1" dirty="0"/>
              <a:t> </a:t>
            </a:r>
            <a:endParaRPr lang="ru-RU" dirty="0"/>
          </a:p>
          <a:p>
            <a:pPr algn="ctr"/>
            <a:endParaRPr lang="ru-RU" dirty="0"/>
          </a:p>
        </p:txBody>
      </p:sp>
      <p:pic>
        <p:nvPicPr>
          <p:cNvPr id="11267" name="Picture 3" descr="C:\Users\Панарин\Desktop\___20140210_153086269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509120"/>
            <a:ext cx="2232248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Цель стратегии: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908720"/>
            <a:ext cx="8503920" cy="594928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развитие на межведомственной основе в период  до 2025 г. государственно-общественной системы воспитания Российской Федерации, обеспечивающей формирование российской гражданской идентичности, консолидацию общества, укрепление моральных основ общественной жизни, успешную социализацию детей и молодежи, свободное духовно-нравственное развитие каждого гражданина, его самоопределение в мире нравственных ценностей, духовных и культурных традиций многонационального народа Российской Федерации, межкультурного понимания и уважения, осознания своей человеческой общности, ответственности за сохранение мира на Земле, совершенствование мира вокруг себя.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Основа Стратегии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fontAlgn="base"/>
            <a:r>
              <a:rPr lang="ru-RU" sz="3100" b="1" dirty="0" smtClean="0"/>
              <a:t>патриотизм</a:t>
            </a:r>
            <a:r>
              <a:rPr lang="ru-RU" sz="3100" dirty="0" smtClean="0"/>
              <a:t> – любовь к России, к своему народу, к своей малой Родине, служение Отечеству;</a:t>
            </a:r>
          </a:p>
          <a:p>
            <a:pPr lvl="0" fontAlgn="base"/>
            <a:r>
              <a:rPr lang="ru-RU" sz="3100" b="1" dirty="0" smtClean="0"/>
              <a:t>социальная солидарность</a:t>
            </a:r>
            <a:r>
              <a:rPr lang="ru-RU" sz="3100" dirty="0" smtClean="0"/>
              <a:t> – свобода личная и национальная, доверие к людям, институтам государства и гражданского общества, справедливость, милосердие, честь, достоинство;</a:t>
            </a:r>
          </a:p>
          <a:p>
            <a:pPr lvl="0" fontAlgn="base"/>
            <a:r>
              <a:rPr lang="ru-RU" sz="3100" b="1" dirty="0" smtClean="0"/>
              <a:t>гражданственность</a:t>
            </a:r>
            <a:r>
              <a:rPr lang="ru-RU" sz="3100" dirty="0" smtClean="0"/>
              <a:t> – служение Отечеству, правовое государство, гражданское общество, закон и правопорядок, поликультурный мир, свобода совести и вероисповедания;</a:t>
            </a:r>
          </a:p>
          <a:p>
            <a:pPr lvl="0" fontAlgn="base"/>
            <a:r>
              <a:rPr lang="ru-RU" sz="3100" b="1" dirty="0" smtClean="0"/>
              <a:t>семья</a:t>
            </a:r>
            <a:r>
              <a:rPr lang="ru-RU" sz="3100" dirty="0" smtClean="0"/>
              <a:t> – любовь и верность, здоровье, достаток, уважение к родителям, забота о старших и младших, забота о продолжении рода;</a:t>
            </a:r>
          </a:p>
          <a:p>
            <a:pPr lvl="0" fontAlgn="base"/>
            <a:r>
              <a:rPr lang="ru-RU" sz="3100" b="1" dirty="0" smtClean="0"/>
              <a:t>здоровье</a:t>
            </a:r>
            <a:r>
              <a:rPr lang="ru-RU" sz="3100" dirty="0" smtClean="0"/>
              <a:t> – здоровый образ жизни, здоровье физическое, социально-психологическое и духовное, физическая культура и спорт;</a:t>
            </a:r>
          </a:p>
          <a:p>
            <a:pPr lvl="0" fontAlgn="base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03920" cy="4830288"/>
          </a:xfrm>
        </p:spPr>
        <p:txBody>
          <a:bodyPr>
            <a:normAutofit fontScale="40000" lnSpcReduction="20000"/>
          </a:bodyPr>
          <a:lstStyle/>
          <a:p>
            <a:pPr lvl="0" fontAlgn="base"/>
            <a:r>
              <a:rPr lang="ru-RU" sz="4500" b="1" dirty="0" smtClean="0"/>
              <a:t>образование</a:t>
            </a:r>
            <a:r>
              <a:rPr lang="ru-RU" sz="4500" dirty="0" smtClean="0"/>
              <a:t> – знание, компетентность, самоопределение и самореализация в образовании, накопление человеческого капитала, образование в течение всей жизни;</a:t>
            </a:r>
          </a:p>
          <a:p>
            <a:pPr lvl="0" fontAlgn="base"/>
            <a:r>
              <a:rPr lang="ru-RU" sz="4500" b="1" dirty="0" smtClean="0"/>
              <a:t>труд и творчество</a:t>
            </a:r>
            <a:r>
              <a:rPr lang="ru-RU" sz="4500" dirty="0" smtClean="0"/>
              <a:t> – уважение к труду, творчество и созидание, целеустремлённость и настойчивость, развитие человеческого капитала;</a:t>
            </a:r>
          </a:p>
          <a:p>
            <a:pPr lvl="0" fontAlgn="base"/>
            <a:r>
              <a:rPr lang="ru-RU" sz="4500" b="1" dirty="0" smtClean="0"/>
              <a:t>наука</a:t>
            </a:r>
            <a:r>
              <a:rPr lang="ru-RU" sz="4500" dirty="0" smtClean="0"/>
              <a:t> – ценность знания, стремление к истине, научная картина мира;</a:t>
            </a:r>
          </a:p>
          <a:p>
            <a:pPr lvl="0" fontAlgn="base"/>
            <a:r>
              <a:rPr lang="ru-RU" sz="4500" b="1" dirty="0" smtClean="0"/>
              <a:t>традиционные российские религии</a:t>
            </a:r>
            <a:r>
              <a:rPr lang="ru-RU" sz="4500" dirty="0" smtClean="0"/>
              <a:t> – представления о вере, духовности, религиозной жизни человека, религиозное мировоззрение как часть сложной картины мира современного человека, толерантность, формируемая на основе межконфессионального диалога;</a:t>
            </a:r>
          </a:p>
          <a:p>
            <a:pPr lvl="0" fontAlgn="base"/>
            <a:r>
              <a:rPr lang="ru-RU" sz="4500" b="1" dirty="0" smtClean="0"/>
              <a:t>искусство и литература</a:t>
            </a:r>
            <a:r>
              <a:rPr lang="ru-RU" sz="4500" dirty="0" smtClean="0"/>
              <a:t> – красота, гармония, духовный мир человека, нравственный выбор, смысл жизни, эстетическое развитие, этическое развитие;</a:t>
            </a:r>
          </a:p>
          <a:p>
            <a:pPr lvl="0" fontAlgn="base"/>
            <a:r>
              <a:rPr lang="ru-RU" sz="4500" b="1" dirty="0" smtClean="0"/>
              <a:t>человечество</a:t>
            </a:r>
            <a:r>
              <a:rPr lang="ru-RU" sz="4500" dirty="0" smtClean="0"/>
              <a:t> – мир во всем мире, многообразие культур и народов, прогресс человечества, международное сотрудничество;</a:t>
            </a:r>
          </a:p>
          <a:p>
            <a:pPr lvl="0" fontAlgn="base"/>
            <a:r>
              <a:rPr lang="ru-RU" sz="4500" b="1" dirty="0" smtClean="0"/>
              <a:t>природа</a:t>
            </a:r>
            <a:r>
              <a:rPr lang="ru-RU" sz="4500" dirty="0" smtClean="0"/>
              <a:t> – эволюция, родная земля, заповедная природа, планета Земля, экологическое сознание.</a:t>
            </a:r>
          </a:p>
          <a:p>
            <a:endParaRPr lang="ru-RU" dirty="0"/>
          </a:p>
        </p:txBody>
      </p:sp>
      <p:pic>
        <p:nvPicPr>
          <p:cNvPr id="33794" name="Picture 2" descr="C:\Users\Панарин\Desktop\nurturing-creativ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0"/>
            <a:ext cx="1080120" cy="1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967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Задачи стратегии: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988840"/>
            <a:ext cx="8503920" cy="411020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‑ консолидировать российское общество; повысить доверие граждан к друг другу, обществу и государству, к собственному будущему и будущему России;</a:t>
            </a:r>
          </a:p>
          <a:p>
            <a:pPr fontAlgn="base"/>
            <a:r>
              <a:rPr lang="ru-RU" dirty="0" smtClean="0"/>
              <a:t>‑ обеспечить государственную поддержку семейного воспитания на основе повышения уровня социальной и правовой ответственности родителей за воспитание детей, формирования их педагогической, создание благоприятных условий для развития ребенка на основе взаимодействия семьи, образовательных организаций и других социальных институтов;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 повысить эффективность воспитательной деятельности образовательных организаций: дошкольных, школьных, дополнительного, профессионального образования и социально-педагогической поддержки позитивной социализации детей и молодежи;</a:t>
            </a:r>
          </a:p>
          <a:p>
            <a:pPr fontAlgn="base"/>
            <a:r>
              <a:rPr lang="ru-RU" dirty="0" smtClean="0"/>
              <a:t>‑ создать стабильную систему социально-педагогической поддержки уязвимым категориям детей, подростков, молодых людей, способствующую их реабилитации и полноценной интеграции в общество, используя подходы инклюзивного образования, технологии формирования доступного и безопасного воспитательного пространства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Свободный ответственный гражданин – это человек, обладающий внутренней свободы, который осознает себя хозяи­ном своей судьбы и поступает в соответствии с принятыми им принципами жизни, выбор которых он делает самостоятельно. Он должен осознавать свою неповторимость, индивидуальность и в соответствии с этим искать свою нишу в условиях реального существования.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Функции воспитания:</a:t>
            </a: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‑ диагностика природных задатков, теоретическая разработка и практическое создание условий их проявления и развития;</a:t>
            </a:r>
          </a:p>
          <a:p>
            <a:pPr fontAlgn="base"/>
            <a:r>
              <a:rPr lang="ru-RU" dirty="0" smtClean="0"/>
              <a:t>‑ использование положительных факторов в развитии качеств личности;</a:t>
            </a:r>
          </a:p>
          <a:p>
            <a:pPr fontAlgn="base"/>
            <a:r>
              <a:rPr lang="ru-RU" dirty="0" smtClean="0"/>
              <a:t>‑ воздействие на социальные условия, устранение и преобразование (по возможности) негативных средовых влияний;</a:t>
            </a:r>
          </a:p>
          <a:p>
            <a:pPr fontAlgn="base"/>
            <a:r>
              <a:rPr lang="ru-RU" dirty="0" smtClean="0"/>
              <a:t>‑ развитие способностей, обеспечивающих приложение сил в разных сферах деятельности: научной, профессиональной, творческо-эстетической, конструктивно-технической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102</TotalTime>
  <Words>115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Слайд 1</vt:lpstr>
      <vt:lpstr>Подготовила Панарина С.Ю.</vt:lpstr>
      <vt:lpstr>Цель стратегии:</vt:lpstr>
      <vt:lpstr>Основа Стратегии</vt:lpstr>
      <vt:lpstr>Слайд 5</vt:lpstr>
      <vt:lpstr>Задачи стратегии: </vt:lpstr>
      <vt:lpstr>Слайд 7</vt:lpstr>
      <vt:lpstr>Слайд 8</vt:lpstr>
      <vt:lpstr>Функции воспитания:  </vt:lpstr>
      <vt:lpstr>Воспитание и профессиональный выбор </vt:lpstr>
      <vt:lpstr>Предлагаемые меры</vt:lpstr>
      <vt:lpstr>Слайд 12</vt:lpstr>
      <vt:lpstr>Источник информации: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Панарин</dc:creator>
  <cp:lastModifiedBy>Панарин</cp:lastModifiedBy>
  <cp:revision>11</cp:revision>
  <dcterms:created xsi:type="dcterms:W3CDTF">2015-08-24T17:20:09Z</dcterms:created>
  <dcterms:modified xsi:type="dcterms:W3CDTF">2015-08-24T19:02:42Z</dcterms:modified>
</cp:coreProperties>
</file>