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64" r:id="rId1"/>
  </p:sld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0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94" autoAdjust="0"/>
    <p:restoredTop sz="94638" autoAdjust="0"/>
  </p:normalViewPr>
  <p:slideViewPr>
    <p:cSldViewPr>
      <p:cViewPr varScale="1">
        <p:scale>
          <a:sx n="86" d="100"/>
          <a:sy n="86" d="100"/>
        </p:scale>
        <p:origin x="-1080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01.02.2019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01.02.2019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news.im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14500"/>
            <a:ext cx="9144000" cy="5143500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285736"/>
            <a:ext cx="8305800" cy="114300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Безвозмездное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донорство.</a:t>
            </a:r>
            <a:endParaRPr lang="ru-RU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sz="half" idx="4294967295"/>
          </p:nvPr>
        </p:nvSpPr>
        <p:spPr>
          <a:xfrm>
            <a:off x="5143504" y="1000108"/>
            <a:ext cx="3857625" cy="5126037"/>
          </a:xfrm>
        </p:spPr>
        <p:txBody>
          <a:bodyPr/>
          <a:lstStyle/>
          <a:p>
            <a:pPr algn="just">
              <a:buNone/>
            </a:pPr>
            <a:r>
              <a:rPr lang="ru-RU" sz="3200" dirty="0" smtClean="0">
                <a:solidFill>
                  <a:srgbClr val="FF0000"/>
                </a:solidFill>
                <a:latin typeface="+mj-lt"/>
                <a:cs typeface="Aharoni" pitchFamily="2" charset="-79"/>
              </a:rPr>
              <a:t>   </a:t>
            </a:r>
            <a:r>
              <a:rPr lang="ru-RU" sz="3200" dirty="0" smtClean="0">
                <a:solidFill>
                  <a:srgbClr val="C00000"/>
                </a:solidFill>
                <a:latin typeface="+mj-lt"/>
                <a:cs typeface="Aharoni" pitchFamily="2" charset="-79"/>
              </a:rPr>
              <a:t>Донор в переводе с латинского означает дарить!</a:t>
            </a:r>
          </a:p>
          <a:p>
            <a:pPr algn="just">
              <a:buNone/>
            </a:pPr>
            <a:r>
              <a:rPr lang="ru-RU" sz="2400" dirty="0" smtClean="0">
                <a:solidFill>
                  <a:srgbClr val="C00000"/>
                </a:solidFill>
              </a:rPr>
              <a:t>    Подарок этот бесценен – спасенные жизни сотен и тысяч людей. И никто не знает, может быть завтра тебе или твоим близким может понадобиться кровь донора ……</a:t>
            </a:r>
            <a:endParaRPr lang="ru-RU" sz="2400" dirty="0">
              <a:solidFill>
                <a:srgbClr val="C00000"/>
              </a:solidFill>
            </a:endParaRPr>
          </a:p>
        </p:txBody>
      </p:sp>
      <p:pic>
        <p:nvPicPr>
          <p:cNvPr id="10" name="Рисунок 9" descr="kaplya.jpg"/>
          <p:cNvPicPr>
            <a:picLocks noGrp="1" noChangeAspect="1"/>
          </p:cNvPicPr>
          <p:nvPr>
            <p:ph type="pic" idx="4294967295"/>
          </p:nvPr>
        </p:nvPicPr>
        <p:blipFill>
          <a:blip r:embed="rId2" cstate="print"/>
          <a:srcRect l="6172" r="6172"/>
          <a:stretch>
            <a:fillRect/>
          </a:stretch>
        </p:blipFill>
        <p:spPr>
          <a:xfrm>
            <a:off x="0" y="0"/>
            <a:ext cx="5029200" cy="36576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slide-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5961" y="0"/>
            <a:ext cx="9155922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57818" y="785794"/>
            <a:ext cx="3571900" cy="4729956"/>
          </a:xfrm>
        </p:spPr>
        <p:txBody>
          <a:bodyPr>
            <a:normAutofit/>
          </a:bodyPr>
          <a:lstStyle/>
          <a:p>
            <a:pPr algn="just"/>
            <a:r>
              <a:rPr lang="ru-RU" sz="2000" dirty="0" smtClean="0">
                <a:solidFill>
                  <a:srgbClr val="FF0000"/>
                </a:solidFill>
              </a:rPr>
              <a:t>   </a:t>
            </a:r>
            <a:r>
              <a:rPr lang="ru-RU" sz="2000" dirty="0" smtClean="0">
                <a:solidFill>
                  <a:srgbClr val="C00000"/>
                </a:solidFill>
              </a:rPr>
              <a:t>С одной стороны, стать донором может абсолютно любой здоровый гражданин Российской Федерации, если ему исполнилось 18 лет, он не имеет противопоказаний к донорству, а его вес более 50 кг.</a:t>
            </a:r>
          </a:p>
          <a:p>
            <a:pPr algn="just"/>
            <a:r>
              <a:rPr lang="ru-RU" sz="2000" dirty="0" smtClean="0">
                <a:solidFill>
                  <a:srgbClr val="C00000"/>
                </a:solidFill>
              </a:rPr>
              <a:t> </a:t>
            </a:r>
            <a:r>
              <a:rPr lang="ru-RU" sz="2000" dirty="0" smtClean="0">
                <a:solidFill>
                  <a:srgbClr val="C00000"/>
                </a:solidFill>
              </a:rPr>
              <a:t>   С другой стороны, стать донором крови может только человек с большой буквы. Человек, которые готов придти пораньше, потратить свое время, чтобы спасти чью то жизнь!</a:t>
            </a:r>
            <a:endParaRPr lang="ru-RU" sz="2000" dirty="0">
              <a:solidFill>
                <a:srgbClr val="C00000"/>
              </a:solidFill>
            </a:endParaRPr>
          </a:p>
        </p:txBody>
      </p:sp>
      <p:pic>
        <p:nvPicPr>
          <p:cNvPr id="7" name="Рисунок 6" descr="donor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71480"/>
            <a:ext cx="5000628" cy="551735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1-1-768x108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Главные мифы о донорстве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>
          <a:xfrm>
            <a:off x="0" y="1357298"/>
            <a:ext cx="8929718" cy="5715040"/>
          </a:xfrm>
        </p:spPr>
        <p:txBody>
          <a:bodyPr>
            <a:normAutofit/>
          </a:bodyPr>
          <a:lstStyle/>
          <a:p>
            <a:pPr marL="514350" indent="-514350" algn="just">
              <a:buAutoNum type="arabicPeriod"/>
            </a:pPr>
            <a:r>
              <a:rPr lang="ru-RU" sz="2000" b="1" dirty="0" smtClean="0">
                <a:solidFill>
                  <a:srgbClr val="C00000"/>
                </a:solidFill>
              </a:rPr>
              <a:t>Это больно. </a:t>
            </a:r>
            <a:r>
              <a:rPr lang="ru-RU" sz="2000" dirty="0" smtClean="0">
                <a:solidFill>
                  <a:srgbClr val="C00000"/>
                </a:solidFill>
              </a:rPr>
              <a:t>Нисколько. Ущипните себя за кожу на внутренней стороне локтя – вот и вся боль во время укола.</a:t>
            </a:r>
          </a:p>
          <a:p>
            <a:pPr marL="514350" indent="-514350" algn="just">
              <a:buAutoNum type="arabicPeriod"/>
            </a:pPr>
            <a:r>
              <a:rPr lang="ru-RU" sz="2000" b="1" dirty="0" smtClean="0">
                <a:solidFill>
                  <a:srgbClr val="C00000"/>
                </a:solidFill>
              </a:rPr>
              <a:t>Можно заразиться</a:t>
            </a:r>
            <a:r>
              <a:rPr lang="ru-RU" sz="2000" dirty="0" smtClean="0">
                <a:solidFill>
                  <a:srgbClr val="C00000"/>
                </a:solidFill>
              </a:rPr>
              <a:t>. Забор крови производят только стерильным и одноразовым оборудованием. Упаковку вскроют при вас, чтобы вы могли в этом убедиться.</a:t>
            </a:r>
          </a:p>
          <a:p>
            <a:pPr marL="514350" indent="-514350" algn="just">
              <a:buAutoNum type="arabicPeriod"/>
            </a:pPr>
            <a:r>
              <a:rPr lang="ru-RU" sz="2000" b="1" dirty="0" smtClean="0">
                <a:solidFill>
                  <a:srgbClr val="C00000"/>
                </a:solidFill>
              </a:rPr>
              <a:t>Это долго</a:t>
            </a:r>
            <a:r>
              <a:rPr lang="ru-RU" sz="2000" dirty="0" smtClean="0">
                <a:solidFill>
                  <a:srgbClr val="C00000"/>
                </a:solidFill>
              </a:rPr>
              <a:t>. Максимальная длительность процедуры – от 30 минут до часа. На станции переливания крови все реализовано так, чтобы вы могли сдать кровь максимально быстро.</a:t>
            </a:r>
          </a:p>
          <a:p>
            <a:pPr marL="514350" indent="-514350" algn="just">
              <a:buAutoNum type="arabicPeriod"/>
            </a:pPr>
            <a:r>
              <a:rPr lang="ru-RU" sz="2000" b="1" dirty="0" smtClean="0">
                <a:solidFill>
                  <a:srgbClr val="C00000"/>
                </a:solidFill>
              </a:rPr>
              <a:t>Это вредно</a:t>
            </a:r>
            <a:r>
              <a:rPr lang="ru-RU" sz="2000" dirty="0" smtClean="0">
                <a:solidFill>
                  <a:srgbClr val="C00000"/>
                </a:solidFill>
              </a:rPr>
              <a:t>. Донорство не наносит вреда организму здорового человека, так как организм человека эволюционно приспособлен к кровопусканиям. Регулярные </a:t>
            </a:r>
            <a:r>
              <a:rPr lang="ru-RU" sz="2000" dirty="0" err="1" smtClean="0">
                <a:solidFill>
                  <a:srgbClr val="C00000"/>
                </a:solidFill>
              </a:rPr>
              <a:t>кроводачи</a:t>
            </a:r>
            <a:r>
              <a:rPr lang="ru-RU" sz="2000" dirty="0" smtClean="0">
                <a:solidFill>
                  <a:srgbClr val="C00000"/>
                </a:solidFill>
              </a:rPr>
              <a:t> не заставляют организм «вырабатывать больше крови», зато приучают его быстрее восстанавливаться после кровопотери.</a:t>
            </a:r>
          </a:p>
          <a:p>
            <a:pPr marL="514350" indent="-514350" algn="just">
              <a:buAutoNum type="arabicPeriod"/>
            </a:pPr>
            <a:r>
              <a:rPr lang="ru-RU" sz="2000" b="1" dirty="0" smtClean="0">
                <a:solidFill>
                  <a:srgbClr val="C00000"/>
                </a:solidFill>
              </a:rPr>
              <a:t>Одна сдача крови ничего не решит</a:t>
            </a:r>
            <a:r>
              <a:rPr lang="ru-RU" sz="2000" dirty="0" smtClean="0">
                <a:solidFill>
                  <a:srgbClr val="C00000"/>
                </a:solidFill>
              </a:rPr>
              <a:t>. Это неправда. Больницы всегда испытывают потребность в донорской крови. Возможно именно ваша кровь спасет кому то жизнь.</a:t>
            </a:r>
          </a:p>
          <a:p>
            <a:pPr marL="514350" indent="-514350" algn="just">
              <a:buAutoNum type="arabicPeriod"/>
            </a:pPr>
            <a:endParaRPr lang="ru-RU" sz="20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285720" y="357166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800" dirty="0" smtClean="0">
                <a:solidFill>
                  <a:srgbClr val="FF0000"/>
                </a:solidFill>
              </a:rPr>
              <a:t>Согласно закону Российской федерации «О донорстве крови и ее компонентов» безвозмездному донору предусмотрены следующие гарантии:</a:t>
            </a:r>
            <a:endParaRPr lang="ru-RU" sz="1800" dirty="0">
              <a:solidFill>
                <a:srgbClr val="FF0000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2"/>
          </p:nvPr>
        </p:nvSpPr>
        <p:spPr>
          <a:xfrm>
            <a:off x="571472" y="1500174"/>
            <a:ext cx="7786742" cy="5357826"/>
          </a:xfrm>
        </p:spPr>
        <p:txBody>
          <a:bodyPr>
            <a:normAutofit fontScale="92500" lnSpcReduction="10000"/>
          </a:bodyPr>
          <a:lstStyle/>
          <a:p>
            <a:pPr>
              <a:buAutoNum type="arabicPeriod"/>
            </a:pPr>
            <a:r>
              <a:rPr lang="ru-RU" sz="1700" dirty="0" smtClean="0">
                <a:solidFill>
                  <a:srgbClr val="C00000"/>
                </a:solidFill>
              </a:rPr>
              <a:t>    Освобождение от работы в день сдачи крови</a:t>
            </a:r>
          </a:p>
          <a:p>
            <a:pPr marL="514350" indent="-514350">
              <a:buAutoNum type="arabicPeriod"/>
            </a:pPr>
            <a:r>
              <a:rPr lang="ru-RU" sz="1700" dirty="0" smtClean="0">
                <a:solidFill>
                  <a:srgbClr val="C00000"/>
                </a:solidFill>
              </a:rPr>
              <a:t>Сохранение среднего заработка за день сдачи крови</a:t>
            </a:r>
          </a:p>
          <a:p>
            <a:pPr marL="514350" indent="-514350">
              <a:buAutoNum type="arabicPeriod"/>
            </a:pPr>
            <a:r>
              <a:rPr lang="ru-RU" sz="1700" dirty="0" smtClean="0">
                <a:solidFill>
                  <a:srgbClr val="C00000"/>
                </a:solidFill>
              </a:rPr>
              <a:t>Дополнительный оплачиваемый день отдыха (может быть присоединен к отпуску или использован в иное время) после каждого дня сдачи;</a:t>
            </a:r>
          </a:p>
          <a:p>
            <a:pPr marL="514350" indent="-514350">
              <a:buAutoNum type="arabicPeriod"/>
            </a:pPr>
            <a:r>
              <a:rPr lang="ru-RU" sz="1700" dirty="0" smtClean="0">
                <a:solidFill>
                  <a:srgbClr val="C00000"/>
                </a:solidFill>
              </a:rPr>
              <a:t>Предоставление другого для отдыха, в случае если работник в день сдачи крови и ее компонентов вышел на работу (за исключением работы с вредными условиями труда);</a:t>
            </a:r>
          </a:p>
          <a:p>
            <a:pPr marL="514350" indent="-514350">
              <a:buAutoNum type="arabicPeriod"/>
            </a:pPr>
            <a:r>
              <a:rPr lang="ru-RU" sz="1700" dirty="0" smtClean="0">
                <a:solidFill>
                  <a:srgbClr val="C00000"/>
                </a:solidFill>
              </a:rPr>
              <a:t>Предоставление другого дня отдыха в случае сдачи крови во время трудового отпуска, государственного праздника, в выходной день или после рабочего дня;</a:t>
            </a:r>
          </a:p>
          <a:p>
            <a:pPr marL="514350" indent="-514350">
              <a:buAutoNum type="arabicPeriod"/>
            </a:pPr>
            <a:r>
              <a:rPr lang="ru-RU" sz="1700" dirty="0" smtClean="0">
                <a:solidFill>
                  <a:srgbClr val="C00000"/>
                </a:solidFill>
              </a:rPr>
              <a:t>Денежная компенсация питания в размере 585 рублей;</a:t>
            </a:r>
          </a:p>
          <a:p>
            <a:pPr marL="514350" indent="-514350">
              <a:buAutoNum type="arabicPeriod"/>
            </a:pPr>
            <a:r>
              <a:rPr lang="ru-RU" sz="1700" dirty="0" smtClean="0">
                <a:solidFill>
                  <a:srgbClr val="C00000"/>
                </a:solidFill>
              </a:rPr>
              <a:t>Награждение нагрудным знаком отличия «Почетный донор России» при наличии 40 </a:t>
            </a:r>
            <a:r>
              <a:rPr lang="ru-RU" sz="1700" dirty="0" err="1" smtClean="0">
                <a:solidFill>
                  <a:srgbClr val="C00000"/>
                </a:solidFill>
              </a:rPr>
              <a:t>кроводач</a:t>
            </a:r>
            <a:r>
              <a:rPr lang="ru-RU" sz="1700" dirty="0" smtClean="0">
                <a:solidFill>
                  <a:srgbClr val="C00000"/>
                </a:solidFill>
              </a:rPr>
              <a:t> или 60 </a:t>
            </a:r>
            <a:r>
              <a:rPr lang="ru-RU" sz="1700" dirty="0" err="1" smtClean="0">
                <a:solidFill>
                  <a:srgbClr val="C00000"/>
                </a:solidFill>
              </a:rPr>
              <a:t>плазмодач</a:t>
            </a:r>
            <a:r>
              <a:rPr lang="ru-RU" sz="1700" dirty="0" smtClean="0">
                <a:solidFill>
                  <a:srgbClr val="C00000"/>
                </a:solidFill>
              </a:rPr>
              <a:t>.</a:t>
            </a:r>
          </a:p>
          <a:p>
            <a:pPr marL="514350" indent="-514350">
              <a:buNone/>
            </a:pPr>
            <a:endParaRPr lang="ru-RU" dirty="0" smtClean="0">
              <a:solidFill>
                <a:srgbClr val="C00000"/>
              </a:solidFill>
            </a:endParaRPr>
          </a:p>
          <a:p>
            <a:pPr marL="514350" indent="-514350">
              <a:buNone/>
            </a:pPr>
            <a:r>
              <a:rPr lang="ru-RU" dirty="0" smtClean="0">
                <a:solidFill>
                  <a:srgbClr val="C00000"/>
                </a:solidFill>
              </a:rPr>
              <a:t>Безвозмездная дача крови – это самый ценный</a:t>
            </a:r>
          </a:p>
          <a:p>
            <a:pPr marL="514350" indent="-514350">
              <a:buNone/>
            </a:pPr>
            <a:r>
              <a:rPr lang="ru-RU" dirty="0" smtClean="0">
                <a:solidFill>
                  <a:srgbClr val="C00000"/>
                </a:solidFill>
              </a:rPr>
              <a:t>подарок, который </a:t>
            </a:r>
            <a:r>
              <a:rPr lang="ru-RU" dirty="0" smtClean="0">
                <a:solidFill>
                  <a:srgbClr val="C00000"/>
                </a:solidFill>
              </a:rPr>
              <a:t>В</a:t>
            </a:r>
            <a:r>
              <a:rPr lang="ru-RU" dirty="0" smtClean="0">
                <a:solidFill>
                  <a:srgbClr val="C00000"/>
                </a:solidFill>
              </a:rPr>
              <a:t>ы можете сделать незнакомым</a:t>
            </a:r>
          </a:p>
          <a:p>
            <a:pPr marL="514350" indent="-514350">
              <a:buNone/>
            </a:pPr>
            <a:r>
              <a:rPr lang="ru-RU" dirty="0" smtClean="0">
                <a:solidFill>
                  <a:srgbClr val="C00000"/>
                </a:solidFill>
              </a:rPr>
              <a:t>Вам людям. Всегда помните, что человек становится</a:t>
            </a:r>
          </a:p>
          <a:p>
            <a:pPr marL="514350" indent="-514350">
              <a:buNone/>
            </a:pPr>
            <a:r>
              <a:rPr lang="ru-RU" dirty="0" smtClean="0">
                <a:solidFill>
                  <a:srgbClr val="C00000"/>
                </a:solidFill>
              </a:rPr>
              <a:t>богаче не тогда, когда берет, а тогда, когда отдает.</a:t>
            </a:r>
            <a:endParaRPr lang="ru-RU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kak_stat_donorom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 descr="День донора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2282062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4290"/>
            <a:ext cx="4761905" cy="6349207"/>
          </a:xfrm>
          <a:prstGeom prst="rect">
            <a:avLst/>
          </a:prstGeom>
        </p:spPr>
      </p:pic>
      <p:sp>
        <p:nvSpPr>
          <p:cNvPr id="5" name="Текст 4"/>
          <p:cNvSpPr>
            <a:spLocks noGrp="1"/>
          </p:cNvSpPr>
          <p:nvPr>
            <p:ph type="body" idx="2"/>
          </p:nvPr>
        </p:nvSpPr>
        <p:spPr>
          <a:xfrm>
            <a:off x="5715008" y="785794"/>
            <a:ext cx="3008313" cy="4800600"/>
          </a:xfrm>
        </p:spPr>
        <p:txBody>
          <a:bodyPr>
            <a:normAutofit/>
          </a:bodyPr>
          <a:lstStyle/>
          <a:p>
            <a:r>
              <a:rPr lang="ru-RU" sz="2000" dirty="0" smtClean="0">
                <a:solidFill>
                  <a:srgbClr val="C00000"/>
                </a:solidFill>
              </a:rPr>
              <a:t>Донор может подарить</a:t>
            </a:r>
          </a:p>
          <a:p>
            <a:r>
              <a:rPr lang="ru-RU" sz="2000" dirty="0" smtClean="0">
                <a:solidFill>
                  <a:srgbClr val="C00000"/>
                </a:solidFill>
              </a:rPr>
              <a:t>Еще один день рождения,</a:t>
            </a:r>
          </a:p>
          <a:p>
            <a:r>
              <a:rPr lang="ru-RU" sz="2000" dirty="0" smtClean="0">
                <a:solidFill>
                  <a:srgbClr val="C00000"/>
                </a:solidFill>
              </a:rPr>
              <a:t>Еще один день на пляже,</a:t>
            </a:r>
          </a:p>
          <a:p>
            <a:r>
              <a:rPr lang="ru-RU" sz="2000" dirty="0" smtClean="0">
                <a:solidFill>
                  <a:srgbClr val="C00000"/>
                </a:solidFill>
              </a:rPr>
              <a:t>Еще одну ночь под звездами, </a:t>
            </a:r>
          </a:p>
          <a:p>
            <a:r>
              <a:rPr lang="ru-RU" sz="2000" dirty="0" smtClean="0">
                <a:solidFill>
                  <a:srgbClr val="C00000"/>
                </a:solidFill>
              </a:rPr>
              <a:t>Еще один разговор с другом, </a:t>
            </a:r>
          </a:p>
          <a:p>
            <a:r>
              <a:rPr lang="ru-RU" sz="2000" dirty="0" smtClean="0">
                <a:solidFill>
                  <a:srgbClr val="C00000"/>
                </a:solidFill>
              </a:rPr>
              <a:t>Еще один танец, </a:t>
            </a:r>
          </a:p>
          <a:p>
            <a:r>
              <a:rPr lang="ru-RU" sz="2000" dirty="0" smtClean="0">
                <a:solidFill>
                  <a:srgbClr val="C00000"/>
                </a:solidFill>
              </a:rPr>
              <a:t>Еще одно свидание,</a:t>
            </a:r>
          </a:p>
          <a:p>
            <a:r>
              <a:rPr lang="ru-RU" sz="2000" dirty="0" smtClean="0">
                <a:solidFill>
                  <a:srgbClr val="C00000"/>
                </a:solidFill>
              </a:rPr>
              <a:t>Еще одну минуту смеха,</a:t>
            </a:r>
          </a:p>
          <a:p>
            <a:r>
              <a:rPr lang="ru-RU" sz="2000" dirty="0" smtClean="0">
                <a:solidFill>
                  <a:srgbClr val="C00000"/>
                </a:solidFill>
              </a:rPr>
              <a:t>Еще один шанс ………</a:t>
            </a:r>
          </a:p>
          <a:p>
            <a:endParaRPr lang="ru-RU" sz="180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1c02f53285d1c9c44820578278598fa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822" y="0"/>
            <a:ext cx="9138178" cy="6143667"/>
          </a:xfrm>
          <a:prstGeom prst="rect">
            <a:avLst/>
          </a:prstGeom>
        </p:spPr>
      </p:pic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357158" y="6135667"/>
            <a:ext cx="8458200" cy="722333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249</TotalTime>
  <Words>465</Words>
  <Application>Microsoft Office PowerPoint</Application>
  <PresentationFormat>Экран (4:3)</PresentationFormat>
  <Paragraphs>34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Трек</vt:lpstr>
      <vt:lpstr>Безвозмездное донорство.</vt:lpstr>
      <vt:lpstr>Слайд 2</vt:lpstr>
      <vt:lpstr>Слайд 3</vt:lpstr>
      <vt:lpstr>Слайд 4</vt:lpstr>
      <vt:lpstr>Слайд 5</vt:lpstr>
      <vt:lpstr>Главные мифы о донорстве</vt:lpstr>
      <vt:lpstr>Согласно закону Российской федерации «О донорстве крови и ее компонентов» безвозмездному донору предусмотрены следующие гарантии:</vt:lpstr>
      <vt:lpstr>Слайд 8</vt:lpstr>
      <vt:lpstr>Слайд 9</vt:lpstr>
      <vt:lpstr>Слайд 10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Безвозмездное донорство.</dc:title>
  <dc:creator>Томас Мортон</dc:creator>
  <cp:lastModifiedBy>Томас Мортон</cp:lastModifiedBy>
  <cp:revision>27</cp:revision>
  <dcterms:created xsi:type="dcterms:W3CDTF">2019-01-30T14:35:08Z</dcterms:created>
  <dcterms:modified xsi:type="dcterms:W3CDTF">2019-02-01T14:09:20Z</dcterms:modified>
</cp:coreProperties>
</file>