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79" r:id="rId11"/>
    <p:sldId id="266" r:id="rId12"/>
    <p:sldId id="269" r:id="rId13"/>
    <p:sldId id="270" r:id="rId14"/>
    <p:sldId id="271" r:id="rId15"/>
    <p:sldId id="267" r:id="rId16"/>
    <p:sldId id="286" r:id="rId17"/>
    <p:sldId id="287" r:id="rId18"/>
    <p:sldId id="289" r:id="rId19"/>
    <p:sldId id="268" r:id="rId20"/>
    <p:sldId id="272" r:id="rId21"/>
    <p:sldId id="277" r:id="rId22"/>
    <p:sldId id="276" r:id="rId23"/>
    <p:sldId id="273" r:id="rId24"/>
    <p:sldId id="274" r:id="rId25"/>
    <p:sldId id="290" r:id="rId26"/>
    <p:sldId id="294" r:id="rId27"/>
    <p:sldId id="295" r:id="rId28"/>
    <p:sldId id="300" r:id="rId29"/>
    <p:sldId id="296" r:id="rId30"/>
    <p:sldId id="297" r:id="rId31"/>
    <p:sldId id="298" r:id="rId32"/>
    <p:sldId id="299" r:id="rId33"/>
    <p:sldId id="301" r:id="rId34"/>
    <p:sldId id="302" r:id="rId35"/>
    <p:sldId id="303" r:id="rId36"/>
    <p:sldId id="304" r:id="rId37"/>
    <p:sldId id="305" r:id="rId38"/>
    <p:sldId id="306" r:id="rId39"/>
    <p:sldId id="307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94" d="100"/>
          <a:sy n="94" d="100"/>
        </p:scale>
        <p:origin x="27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8019BA-DE67-4708-8732-C41B3EE2417B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EC943-AFEC-4807-A5D6-A14E5FA4E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4BC0EAA4-7FE7-49E3-B086-8BFA64603B50}" type="slidenum">
              <a:rPr lang="ru-RU" altLang="ru-RU" smtClean="0">
                <a:latin typeface="Times New Roman" pitchFamily="18" charset="0"/>
              </a:rPr>
              <a:pPr eaLnBrk="1" hangingPunct="1"/>
              <a:t>21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93813" y="800100"/>
            <a:ext cx="4270375" cy="3201988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836" y="4318001"/>
            <a:ext cx="5026819" cy="455718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14300" indent="-114300" eaLnBrk="1" hangingPunct="1"/>
            <a:endParaRPr lang="en-US" altLang="ru-RU" sz="10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png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14488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Ишемическая болезнь сердца</a:t>
            </a:r>
            <a:endParaRPr lang="ru-RU" sz="66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929066"/>
            <a:ext cx="6400800" cy="103822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  <a:latin typeface="Lucida Console" pitchFamily="49" charset="0"/>
              </a:rPr>
              <a:t>Что мы должны знать?</a:t>
            </a:r>
            <a:endParaRPr lang="ru-RU" sz="4800" b="1" dirty="0">
              <a:solidFill>
                <a:schemeClr val="accent5">
                  <a:lumMod val="50000"/>
                </a:schemeClr>
              </a:solidFill>
              <a:latin typeface="Lucida Console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ПРИЧИНЫ ПОВРЕЖДЕНИЯ ЭНДОТЕЛИЯ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НИКОТИН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АЛКОГОЛЬ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СТРЕСС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АРТЕРИАЛЬНАЯ ГИПЕРТЕНЗИЯ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ВИРУСНЫЕ ЗАБОЛЕВАНИЯ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ВОСПАЛИТЕЛЬНЫЙ ПРОЦЕСС ЛЮБОЙ ЛОКАЛИЗАЦИИ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тп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5214942" cy="3429000"/>
          </a:xfrm>
        </p:spPr>
      </p:pic>
      <p:pic>
        <p:nvPicPr>
          <p:cNvPr id="3074" name="Picture 2" descr="C:\Users\User\Desktop\La-disfunción-endotel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429001"/>
            <a:ext cx="4714876" cy="3429000"/>
          </a:xfrm>
          <a:prstGeom prst="rect">
            <a:avLst/>
          </a:prstGeom>
          <a:noFill/>
        </p:spPr>
      </p:pic>
      <p:pic>
        <p:nvPicPr>
          <p:cNvPr id="1026" name="Picture 2" descr="C:\Users\User\Desktop\пробки с помех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6646" y="1"/>
            <a:ext cx="4577354" cy="3429000"/>
          </a:xfrm>
          <a:prstGeom prst="rect">
            <a:avLst/>
          </a:prstGeom>
          <a:noFill/>
        </p:spPr>
      </p:pic>
      <p:pic>
        <p:nvPicPr>
          <p:cNvPr id="1027" name="Picture 3" descr="C:\Users\User\Desktop\работа\Человечки\атеросклероз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3429000"/>
            <a:ext cx="4405303" cy="3429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643182"/>
            <a:ext cx="4714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ВЫБОИНЫ НА ДОРОГЕ ПРИВОДЯТ К СТОЛКНОВЕНИЮ МАШИН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714752"/>
            <a:ext cx="4357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 СОСУДАХ СТОЛКНОВЕНИЕ КЛЕТОК КРОВИ ПРИВОДИТ К ЕЕ СГУЩЕНИЮ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4658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При увеличении физической нагрузки появляется приступ стенокардии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7239000" cy="44554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боль давящая, жгучая, распирающая</a:t>
            </a:r>
          </a:p>
          <a:p>
            <a:r>
              <a:rPr lang="ru-RU" b="1" dirty="0" smtClean="0"/>
              <a:t>Появляется за грудиной</a:t>
            </a:r>
          </a:p>
          <a:p>
            <a:r>
              <a:rPr lang="ru-RU" b="1" dirty="0" smtClean="0"/>
              <a:t>Может отдавать в левую руку, шею, нижнюю челюсть</a:t>
            </a:r>
          </a:p>
          <a:p>
            <a:r>
              <a:rPr lang="ru-RU" b="1" dirty="0" smtClean="0"/>
              <a:t>Сопровождается чувством нехватки воздуха</a:t>
            </a:r>
          </a:p>
          <a:p>
            <a:pPr>
              <a:buNone/>
            </a:pPr>
            <a:r>
              <a:rPr lang="ru-RU" b="1" dirty="0" smtClean="0"/>
              <a:t>НО! Провоцирующий фактор – ФИЗИЧЕСКАЯ НАГРУЗКА!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/>
              <a:t>БОЛЬ КУПИРУЕТСЯ:</a:t>
            </a:r>
          </a:p>
          <a:p>
            <a:pPr>
              <a:buNone/>
            </a:pPr>
            <a:r>
              <a:rPr lang="ru-RU" sz="4800" b="1" dirty="0" smtClean="0"/>
              <a:t>- В ПОКОЕ ЧЕРЕЗ НЕСКОЛЬКО МИНУТ</a:t>
            </a:r>
          </a:p>
          <a:p>
            <a:pPr>
              <a:buNone/>
            </a:pPr>
            <a:r>
              <a:rPr lang="ru-RU" sz="4800" b="1" dirty="0" smtClean="0"/>
              <a:t> ПРИЕМОМ НИТРОГЛИЦЕРИНА через 2-3 минуты!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ОРОГ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53303" cy="3163107"/>
          </a:xfrm>
        </p:spPr>
      </p:pic>
      <p:pic>
        <p:nvPicPr>
          <p:cNvPr id="5122" name="Picture 2" descr="C:\Users\User\Desktop\ДОРОГ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143248"/>
            <a:ext cx="5572132" cy="37147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29190" y="285728"/>
            <a:ext cx="32031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ОПАСНЫЙ МАСШТАБ </a:t>
            </a:r>
          </a:p>
          <a:p>
            <a:r>
              <a:rPr lang="ru-RU" sz="2400" dirty="0" smtClean="0"/>
              <a:t>ПОВРЕЖДЕНИЯ!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3429000"/>
            <a:ext cx="34290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АРТЕРИИ ОБЛАДАЮТ ХОРОШЕЙ РАСТЯЖИМОСТЬЮ, </a:t>
            </a:r>
            <a:r>
              <a:rPr lang="ru-RU" b="1" dirty="0" smtClean="0">
                <a:solidFill>
                  <a:srgbClr val="0070C0"/>
                </a:solidFill>
              </a:rPr>
              <a:t>ЗДОРОВАЯ АРТЕРИЯ НЕ СПОСОБНА ПОРВАТЬСЯ</a:t>
            </a:r>
            <a:r>
              <a:rPr lang="ru-RU" dirty="0" smtClean="0"/>
              <a:t>!</a:t>
            </a:r>
          </a:p>
          <a:p>
            <a:endParaRPr lang="ru-RU" dirty="0" smtClean="0"/>
          </a:p>
          <a:p>
            <a:r>
              <a:rPr lang="ru-RU" dirty="0" smtClean="0"/>
              <a:t>ПОВРЕЖДЕНИЕ АРТЕРИИ ПРОИСХОДИТ </a:t>
            </a:r>
            <a:r>
              <a:rPr lang="ru-RU" b="1" dirty="0" smtClean="0">
                <a:solidFill>
                  <a:srgbClr val="FF0000"/>
                </a:solidFill>
              </a:rPr>
              <a:t>В МЕСТЕ </a:t>
            </a:r>
            <a:r>
              <a:rPr lang="ru-RU" dirty="0" smtClean="0"/>
              <a:t>ОБРАЗОВАВШЕЙСЯ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АТЕРОСКЛЕРОТИЧЕСКОЙ БЛЯШКИ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т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476873" cy="3286124"/>
          </a:xfrm>
          <a:prstGeom prst="rect">
            <a:avLst/>
          </a:prstGeom>
          <a:noFill/>
        </p:spPr>
      </p:pic>
      <p:pic>
        <p:nvPicPr>
          <p:cNvPr id="4100" name="Picture 4" descr="C:\Users\User\Desktop\атерос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428868"/>
            <a:ext cx="4586310" cy="42970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3500438"/>
            <a:ext cx="40719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ФИЗИОЛОГИЧЕСКИЙ МЕХАНИЗМ:</a:t>
            </a:r>
          </a:p>
          <a:p>
            <a:r>
              <a:rPr lang="ru-RU" sz="2800" dirty="0" smtClean="0"/>
              <a:t>ЗАКРЫТЬ ПОВРЕЖДЕНИЕ!</a:t>
            </a:r>
          </a:p>
          <a:p>
            <a:r>
              <a:rPr lang="ru-RU" sz="2800" dirty="0" smtClean="0"/>
              <a:t>СПОСОБ ЗАКРЫТЬ МЕСТО ПОВРЕЖДЕНИЯ – </a:t>
            </a:r>
            <a:r>
              <a:rPr lang="ru-RU" sz="2800" b="1" dirty="0" smtClean="0">
                <a:solidFill>
                  <a:srgbClr val="FF0000"/>
                </a:solidFill>
              </a:rPr>
              <a:t>ТРОМБ!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3-003-Formennye-elementy-krovi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572527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дгезия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2679"/>
            <a:ext cx="8715404" cy="688380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ромб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929717" cy="6858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ром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064" y="214290"/>
            <a:ext cx="8675216" cy="648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ИБС: что это такое?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4000" b="1" dirty="0" smtClean="0"/>
              <a:t>Ишемическая болезнь сердца </a:t>
            </a:r>
          </a:p>
          <a:p>
            <a:pPr>
              <a:buNone/>
            </a:pPr>
            <a:r>
              <a:rPr lang="ru-RU" sz="4000" b="1" dirty="0" smtClean="0"/>
              <a:t>– это состояние, характеризующееся нарушением сердечного кровотока вследствие поражения коронарных артерий </a:t>
            </a:r>
          </a:p>
          <a:p>
            <a:pPr>
              <a:buNone/>
            </a:pPr>
            <a:r>
              <a:rPr lang="ru-RU" sz="4000" b="1" dirty="0" smtClean="0"/>
              <a:t> - когда потребность сердца в кислороде выше, чем его фактическая доставка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326" y="285728"/>
            <a:ext cx="8766392" cy="63579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158607" y="1876424"/>
          <a:ext cx="5635894" cy="333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Bitmap Image" r:id="rId4" imgW="4915326" imgH="2911092" progId="PBrush">
                  <p:embed/>
                </p:oleObj>
              </mc:Choice>
              <mc:Fallback>
                <p:oleObj name="Bitmap Image" r:id="rId4" imgW="4915326" imgH="2911092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8607" y="1876424"/>
                        <a:ext cx="5635894" cy="333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000000"/>
                                </a:gs>
                                <a:gs pos="100000">
                                  <a:srgbClr val="000000"/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hlink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6786578" y="1857364"/>
            <a:ext cx="1997075" cy="3135312"/>
          </a:xfrm>
          <a:prstGeom prst="rect">
            <a:avLst/>
          </a:prstGeom>
          <a:solidFill>
            <a:srgbClr val="FF9999">
              <a:alpha val="50195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 b="1" dirty="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black">
          <a:xfrm>
            <a:off x="6715140" y="2000240"/>
            <a:ext cx="1944688" cy="2740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45000"/>
              </a:spcBef>
            </a:pPr>
            <a:r>
              <a:rPr lang="ru-RU" altLang="ru-RU" sz="1600" b="1" dirty="0">
                <a:solidFill>
                  <a:schemeClr val="bg1">
                    <a:lumMod val="50000"/>
                  </a:schemeClr>
                </a:solidFill>
              </a:rPr>
              <a:t>НС </a:t>
            </a:r>
            <a:r>
              <a:rPr lang="en-US" altLang="ru-RU" sz="1600" b="1" dirty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ru-RU" sz="1600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ru-RU" altLang="ru-RU" sz="1600" b="1" dirty="0">
                <a:solidFill>
                  <a:schemeClr val="bg1">
                    <a:lumMod val="50000"/>
                  </a:schemeClr>
                </a:solidFill>
              </a:rPr>
              <a:t>ИМ</a:t>
            </a:r>
          </a:p>
          <a:p>
            <a:pPr>
              <a:spcBef>
                <a:spcPct val="45000"/>
              </a:spcBef>
            </a:pPr>
            <a:r>
              <a:rPr lang="ru-RU" altLang="ru-RU" sz="1400" b="1" dirty="0">
                <a:solidFill>
                  <a:schemeClr val="bg1">
                    <a:lumMod val="50000"/>
                  </a:schemeClr>
                </a:solidFill>
              </a:rPr>
              <a:t>Ишемический инсульт</a:t>
            </a:r>
            <a:r>
              <a:rPr lang="en-US" altLang="ru-RU" sz="1400" b="1" dirty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ru-RU" altLang="ru-RU" sz="1400" b="1" dirty="0">
                <a:solidFill>
                  <a:schemeClr val="bg1">
                    <a:lumMod val="50000"/>
                  </a:schemeClr>
                </a:solidFill>
              </a:rPr>
              <a:t>ТИА</a:t>
            </a:r>
            <a:endParaRPr lang="en-US" altLang="ru-RU" sz="14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ct val="45000"/>
              </a:spcBef>
            </a:pPr>
            <a:r>
              <a:rPr lang="ru-RU" altLang="ru-RU" sz="1400" b="1" dirty="0">
                <a:solidFill>
                  <a:schemeClr val="bg1">
                    <a:lumMod val="50000"/>
                  </a:schemeClr>
                </a:solidFill>
              </a:rPr>
              <a:t>Критическая ишемия конечностей</a:t>
            </a:r>
            <a:endParaRPr lang="en-US" altLang="ru-RU" sz="14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ct val="45000"/>
              </a:spcBef>
            </a:pPr>
            <a:r>
              <a:rPr lang="ru-RU" altLang="ru-RU" sz="1400" b="1" dirty="0" smtClean="0">
                <a:solidFill>
                  <a:schemeClr val="bg1">
                    <a:lumMod val="50000"/>
                  </a:schemeClr>
                </a:solidFill>
              </a:rPr>
              <a:t>Перемежающаяся </a:t>
            </a:r>
            <a:r>
              <a:rPr lang="ru-RU" altLang="ru-RU" sz="1400" b="1" dirty="0">
                <a:solidFill>
                  <a:schemeClr val="bg1">
                    <a:lumMod val="50000"/>
                  </a:schemeClr>
                </a:solidFill>
              </a:rPr>
              <a:t>хромота</a:t>
            </a:r>
            <a:endParaRPr lang="en-US" altLang="ru-RU" sz="14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ct val="45000"/>
              </a:spcBef>
            </a:pPr>
            <a:r>
              <a:rPr lang="ru-RU" altLang="ru-RU" sz="1600" b="1" dirty="0" smtClean="0">
                <a:solidFill>
                  <a:schemeClr val="bg1">
                    <a:lumMod val="50000"/>
                  </a:schemeClr>
                </a:solidFill>
              </a:rPr>
              <a:t>Смерть </a:t>
            </a:r>
            <a:r>
              <a:rPr lang="ru-RU" altLang="ru-RU" sz="1600" b="1" dirty="0">
                <a:solidFill>
                  <a:schemeClr val="bg1">
                    <a:lumMod val="50000"/>
                  </a:schemeClr>
                </a:solidFill>
              </a:rPr>
              <a:t>от ССЗ</a:t>
            </a:r>
            <a:endParaRPr lang="en-US" altLang="ru-RU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black">
          <a:xfrm>
            <a:off x="7929586" y="2071678"/>
            <a:ext cx="9350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b="1" dirty="0">
                <a:solidFill>
                  <a:srgbClr val="002060"/>
                </a:solidFill>
              </a:rPr>
              <a:t>ОКС</a:t>
            </a:r>
            <a:endParaRPr lang="en-US" altLang="ru-RU" b="1" dirty="0">
              <a:solidFill>
                <a:srgbClr val="002060"/>
              </a:solidFill>
            </a:endParaRPr>
          </a:p>
        </p:txBody>
      </p:sp>
      <p:sp>
        <p:nvSpPr>
          <p:cNvPr id="1030" name="AutoShape 6"/>
          <p:cNvSpPr>
            <a:spLocks/>
          </p:cNvSpPr>
          <p:nvPr/>
        </p:nvSpPr>
        <p:spPr bwMode="black">
          <a:xfrm>
            <a:off x="7786710" y="2000240"/>
            <a:ext cx="69850" cy="534987"/>
          </a:xfrm>
          <a:prstGeom prst="rightBracket">
            <a:avLst>
              <a:gd name="adj" fmla="val 63826"/>
            </a:avLst>
          </a:prstGeom>
          <a:noFill/>
          <a:ln w="28575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black">
          <a:xfrm>
            <a:off x="477838" y="3706813"/>
            <a:ext cx="5867400" cy="366712"/>
          </a:xfrm>
          <a:prstGeom prst="rightArrow">
            <a:avLst>
              <a:gd name="adj1" fmla="val 35056"/>
              <a:gd name="adj2" fmla="val 76593"/>
            </a:avLst>
          </a:prstGeom>
          <a:solidFill>
            <a:schemeClr val="bg1">
              <a:lumMod val="50000"/>
            </a:scheme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gray">
          <a:xfrm>
            <a:off x="1489075" y="3722688"/>
            <a:ext cx="2663825" cy="3667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436" tIns="45718" rIns="91436" bIns="45718" anchor="ctr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ru-RU" sz="2000" b="1">
                <a:solidFill>
                  <a:schemeClr val="bg1"/>
                </a:solidFill>
              </a:rPr>
              <a:t>Атеросклероз</a:t>
            </a:r>
            <a:endParaRPr lang="en-US" altLang="ru-RU" sz="2000" b="1">
              <a:solidFill>
                <a:schemeClr val="bg1"/>
              </a:solidFill>
            </a:endParaRPr>
          </a:p>
        </p:txBody>
      </p:sp>
      <p:sp>
        <p:nvSpPr>
          <p:cNvPr id="1033" name="AutoShape 9"/>
          <p:cNvSpPr>
            <a:spLocks noChangeArrowheads="1"/>
          </p:cNvSpPr>
          <p:nvPr/>
        </p:nvSpPr>
        <p:spPr bwMode="black">
          <a:xfrm rot="5400000" flipV="1">
            <a:off x="5941219" y="1799432"/>
            <a:ext cx="744537" cy="273050"/>
          </a:xfrm>
          <a:prstGeom prst="rightArrow">
            <a:avLst>
              <a:gd name="adj1" fmla="val 48454"/>
              <a:gd name="adj2" fmla="val 45559"/>
            </a:avLst>
          </a:prstGeom>
          <a:solidFill>
            <a:srgbClr val="00206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  <p:sp>
        <p:nvSpPr>
          <p:cNvPr id="1034" name="AutoShape 10"/>
          <p:cNvSpPr>
            <a:spLocks noChangeArrowheads="1"/>
          </p:cNvSpPr>
          <p:nvPr/>
        </p:nvSpPr>
        <p:spPr bwMode="black">
          <a:xfrm rot="5400000" flipV="1">
            <a:off x="2389188" y="1882775"/>
            <a:ext cx="725488" cy="274637"/>
          </a:xfrm>
          <a:prstGeom prst="rightArrow">
            <a:avLst>
              <a:gd name="adj1" fmla="val 48454"/>
              <a:gd name="adj2" fmla="val 44137"/>
            </a:avLst>
          </a:prstGeom>
          <a:solidFill>
            <a:srgbClr val="00206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gray">
          <a:xfrm>
            <a:off x="2786050" y="5572140"/>
            <a:ext cx="3487736" cy="590927"/>
          </a:xfrm>
          <a:prstGeom prst="rect">
            <a:avLst/>
          </a:prstGeom>
          <a:solidFill>
            <a:schemeClr val="tx1">
              <a:lumMod val="95000"/>
              <a:lumOff val="5000"/>
              <a:alpha val="50195"/>
            </a:schemeClr>
          </a:solidFill>
          <a:ln>
            <a:noFill/>
          </a:ln>
        </p:spPr>
        <p:txBody>
          <a:bodyPr wrap="square" lIns="91436" tIns="45718" rIns="91436" bIns="45718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b="1" dirty="0">
                <a:solidFill>
                  <a:schemeClr val="bg1"/>
                </a:solidFill>
              </a:rPr>
              <a:t>Стабильная </a:t>
            </a:r>
            <a:r>
              <a:rPr lang="ru-RU" altLang="ru-RU" b="1" dirty="0" smtClean="0">
                <a:solidFill>
                  <a:schemeClr val="bg1"/>
                </a:solidFill>
              </a:rPr>
              <a:t>стенокардия</a:t>
            </a:r>
          </a:p>
          <a:p>
            <a:pPr>
              <a:lnSpc>
                <a:spcPct val="90000"/>
              </a:lnSpc>
            </a:pPr>
            <a:r>
              <a:rPr lang="ru-RU" altLang="ru-RU" b="1" dirty="0" smtClean="0">
                <a:solidFill>
                  <a:schemeClr val="bg1"/>
                </a:solidFill>
              </a:rPr>
              <a:t>Перемежающаяся </a:t>
            </a:r>
            <a:r>
              <a:rPr lang="ru-RU" altLang="ru-RU" b="1" dirty="0">
                <a:solidFill>
                  <a:schemeClr val="bg1"/>
                </a:solidFill>
              </a:rPr>
              <a:t>хромота</a:t>
            </a:r>
            <a:endParaRPr lang="en-US" altLang="ru-RU" b="1" dirty="0">
              <a:solidFill>
                <a:schemeClr val="bg1"/>
              </a:solidFill>
            </a:endParaRPr>
          </a:p>
        </p:txBody>
      </p:sp>
      <p:sp>
        <p:nvSpPr>
          <p:cNvPr id="1036" name="AutoShape 12"/>
          <p:cNvSpPr>
            <a:spLocks noChangeArrowheads="1"/>
          </p:cNvSpPr>
          <p:nvPr/>
        </p:nvSpPr>
        <p:spPr bwMode="black">
          <a:xfrm rot="5400000" flipV="1">
            <a:off x="3107522" y="5036355"/>
            <a:ext cx="371475" cy="300038"/>
          </a:xfrm>
          <a:prstGeom prst="rightArrow">
            <a:avLst>
              <a:gd name="adj1" fmla="val 48454"/>
              <a:gd name="adj2" fmla="val 20686"/>
            </a:avLst>
          </a:prstGeom>
          <a:solidFill>
            <a:schemeClr val="bg1">
              <a:lumMod val="50000"/>
            </a:scheme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20622"/>
            <a:ext cx="8177562" cy="1193800"/>
          </a:xfrm>
          <a:noFill/>
        </p:spPr>
        <p:txBody>
          <a:bodyPr lIns="96795" tIns="47548" rIns="96795" bIns="47548">
            <a:noAutofit/>
          </a:bodyPr>
          <a:lstStyle/>
          <a:p>
            <a:pPr algn="ctr" eaLnBrk="1" hangingPunct="1"/>
            <a:r>
              <a:rPr lang="ru-RU" altLang="ru-RU" sz="3200" b="1" dirty="0" err="1" smtClean="0">
                <a:solidFill>
                  <a:schemeClr val="bg1">
                    <a:lumMod val="50000"/>
                  </a:schemeClr>
                </a:solidFill>
              </a:rPr>
              <a:t>Атеротромбоз</a:t>
            </a:r>
            <a:r>
              <a:rPr lang="ru-RU" altLang="ru-RU" sz="3200" b="1" dirty="0" smtClean="0">
                <a:solidFill>
                  <a:schemeClr val="bg1">
                    <a:lumMod val="50000"/>
                  </a:schemeClr>
                </a:solidFill>
              </a:rPr>
              <a:t> - </a:t>
            </a:r>
            <a:r>
              <a:rPr lang="ru-RU" altLang="ru-RU" sz="3200" b="1" dirty="0" err="1" smtClean="0">
                <a:solidFill>
                  <a:schemeClr val="bg1">
                    <a:lumMod val="50000"/>
                  </a:schemeClr>
                </a:solidFill>
              </a:rPr>
              <a:t>генерализованный</a:t>
            </a:r>
            <a:r>
              <a:rPr lang="ru-RU" altLang="ru-RU" sz="32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br>
              <a:rPr lang="ru-RU" altLang="ru-RU" sz="32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ru-RU" altLang="ru-RU" sz="3200" b="1" dirty="0" smtClean="0">
                <a:solidFill>
                  <a:schemeClr val="bg1">
                    <a:lumMod val="50000"/>
                  </a:schemeClr>
                </a:solidFill>
              </a:rPr>
              <a:t>и прогрессирующий процесс</a:t>
            </a:r>
            <a:endParaRPr lang="en-US" altLang="ru-RU" sz="32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black">
          <a:xfrm rot="5400000" flipV="1">
            <a:off x="5399888" y="5101443"/>
            <a:ext cx="358775" cy="300038"/>
          </a:xfrm>
          <a:prstGeom prst="rightArrow">
            <a:avLst>
              <a:gd name="adj1" fmla="val 48454"/>
              <a:gd name="adj2" fmla="val 19979"/>
            </a:avLst>
          </a:prstGeom>
          <a:solidFill>
            <a:schemeClr val="bg1">
              <a:lumMod val="50000"/>
            </a:scheme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  <p:sp>
        <p:nvSpPr>
          <p:cNvPr id="1039" name="AutoShape 15"/>
          <p:cNvSpPr>
            <a:spLocks noChangeArrowheads="1"/>
          </p:cNvSpPr>
          <p:nvPr/>
        </p:nvSpPr>
        <p:spPr bwMode="black">
          <a:xfrm rot="5400000" flipV="1">
            <a:off x="4114006" y="1886744"/>
            <a:ext cx="854075" cy="280988"/>
          </a:xfrm>
          <a:prstGeom prst="rightArrow">
            <a:avLst>
              <a:gd name="adj1" fmla="val 48454"/>
              <a:gd name="adj2" fmla="val 50786"/>
            </a:avLst>
          </a:prstGeom>
          <a:solidFill>
            <a:srgbClr val="00206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2684463" y="1563688"/>
            <a:ext cx="3692525" cy="158750"/>
          </a:xfrm>
          <a:prstGeom prst="rect">
            <a:avLst/>
          </a:prstGeom>
          <a:solidFill>
            <a:srgbClr val="00206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  <p:sp>
        <p:nvSpPr>
          <p:cNvPr id="1041" name="Text Box 17"/>
          <p:cNvSpPr txBox="1">
            <a:spLocks noChangeArrowheads="1"/>
          </p:cNvSpPr>
          <p:nvPr/>
        </p:nvSpPr>
        <p:spPr bwMode="gray">
          <a:xfrm>
            <a:off x="3559175" y="1431925"/>
            <a:ext cx="1976438" cy="36671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91436" tIns="45718" rIns="91436" bIns="45718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ru-RU" sz="2000" b="1">
                <a:solidFill>
                  <a:schemeClr val="bg1"/>
                </a:solidFill>
              </a:rPr>
              <a:t>Тромбоз</a:t>
            </a:r>
            <a:endParaRPr lang="en-US" altLang="ru-RU" sz="2000" b="1">
              <a:solidFill>
                <a:schemeClr val="bg1"/>
              </a:solidFill>
            </a:endParaRPr>
          </a:p>
        </p:txBody>
      </p:sp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251520" y="6486118"/>
            <a:ext cx="45656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sz="1100" i="1" dirty="0"/>
              <a:t>Adapted from</a:t>
            </a:r>
            <a:r>
              <a:rPr lang="en-US" altLang="ru-RU" sz="1100" dirty="0"/>
              <a:t> Libby P. </a:t>
            </a:r>
            <a:r>
              <a:rPr lang="en-US" altLang="ru-RU" sz="1100" i="1" dirty="0"/>
              <a:t>Circulation.</a:t>
            </a:r>
            <a:r>
              <a:rPr lang="en-US" altLang="ru-RU" sz="1100" dirty="0"/>
              <a:t> 2001;104:365-372.</a:t>
            </a: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2693988" y="1698625"/>
            <a:ext cx="119062" cy="11588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6254750" y="1698625"/>
            <a:ext cx="119063" cy="11588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094294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ИНФАРКТ МИОКАРДА 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ПРИЧИНЫ: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/>
          </a:p>
          <a:p>
            <a:r>
              <a:rPr lang="ru-RU" b="1" dirty="0" smtClean="0"/>
              <a:t>ПОВРЕЖДЕНИЕ АТЕРОСКЛЕРОТИЧЕСКОЙ БЛЯШКИ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ОБРАЗОВАНИЕ ТРОМБА</a:t>
            </a:r>
          </a:p>
          <a:p>
            <a:pPr>
              <a:buNone/>
            </a:pPr>
            <a:endParaRPr lang="ru-RU" b="1" dirty="0" smtClean="0"/>
          </a:p>
        </p:txBody>
      </p:sp>
      <p:pic>
        <p:nvPicPr>
          <p:cNvPr id="5" name="Рисунок 4" descr="инфарк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619540"/>
            <a:ext cx="3467004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ОСТРЫЙ КОРОНАРНЫЙ СИНДРОМ И ИНФАРКТ МИОКАРДА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7239000" cy="4384058"/>
          </a:xfrm>
        </p:spPr>
        <p:txBody>
          <a:bodyPr/>
          <a:lstStyle/>
          <a:p>
            <a:r>
              <a:rPr lang="ru-RU" b="1" dirty="0" smtClean="0"/>
              <a:t>Боль в груди </a:t>
            </a:r>
            <a:r>
              <a:rPr lang="ru-RU" b="1" dirty="0" smtClean="0">
                <a:solidFill>
                  <a:srgbClr val="FF0000"/>
                </a:solidFill>
              </a:rPr>
              <a:t>нестерпимо сильная</a:t>
            </a:r>
            <a:r>
              <a:rPr lang="ru-RU" b="1" dirty="0" smtClean="0"/>
              <a:t>, более 20 минут</a:t>
            </a:r>
          </a:p>
          <a:p>
            <a:r>
              <a:rPr lang="ru-RU" b="1" dirty="0" smtClean="0"/>
              <a:t>Боль приобретает </a:t>
            </a:r>
            <a:r>
              <a:rPr lang="ru-RU" b="1" dirty="0" smtClean="0">
                <a:solidFill>
                  <a:srgbClr val="FF0000"/>
                </a:solidFill>
              </a:rPr>
              <a:t>иной</a:t>
            </a:r>
            <a:r>
              <a:rPr lang="ru-RU" b="1" dirty="0" smtClean="0"/>
              <a:t>  характер</a:t>
            </a:r>
          </a:p>
          <a:p>
            <a:r>
              <a:rPr lang="ru-RU" b="1" dirty="0" smtClean="0"/>
              <a:t>Сопровождается слабостью, потливостью, чувством страха смерти</a:t>
            </a:r>
          </a:p>
          <a:p>
            <a:r>
              <a:rPr lang="ru-RU" b="1" dirty="0" smtClean="0"/>
              <a:t>Сопровождается чувством </a:t>
            </a:r>
            <a:r>
              <a:rPr lang="ru-RU" b="1" dirty="0" smtClean="0">
                <a:solidFill>
                  <a:srgbClr val="FF0000"/>
                </a:solidFill>
              </a:rPr>
              <a:t>нехватки воздуха</a:t>
            </a:r>
          </a:p>
          <a:p>
            <a:r>
              <a:rPr lang="ru-RU" b="1" dirty="0" smtClean="0"/>
              <a:t>Может возникнуть </a:t>
            </a:r>
            <a:r>
              <a:rPr lang="ru-RU" b="1" dirty="0" smtClean="0">
                <a:solidFill>
                  <a:srgbClr val="FF0000"/>
                </a:solidFill>
              </a:rPr>
              <a:t>в покое</a:t>
            </a:r>
            <a:r>
              <a:rPr lang="ru-RU" b="1" dirty="0" smtClean="0"/>
              <a:t>!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ПЕРВАЯ ПОМОЩЬ ПРИ БОЛЕВОМ СИНДРОМЕ ЗА ГРУДИНОЙ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ЛЕЧЬ</a:t>
            </a:r>
          </a:p>
          <a:p>
            <a:r>
              <a:rPr lang="ru-RU" b="1" dirty="0" smtClean="0"/>
              <a:t>РАЗЖЕВАТЬ 1 ТАБЛЕТКУ АСПИРИНА 500МГ</a:t>
            </a:r>
          </a:p>
          <a:p>
            <a:r>
              <a:rPr lang="ru-RU" b="1" dirty="0" smtClean="0"/>
              <a:t>ПРИ АД ВЫШЕ 120\70 ПРИНЯТЬ 1 ТАБ НИТРОГЛИЦЕРИНА ПОД ЯЗЫК</a:t>
            </a:r>
          </a:p>
          <a:p>
            <a:r>
              <a:rPr lang="ru-RU" b="1" dirty="0" smtClean="0"/>
              <a:t>БЛИЗКИМ – ОБЕСПЕЧИТЬ ПОТОК СВЕЖЕГО ВОЗДУХА – ОТКРЫТЬ ФОРТОЧКУ, РАССТЕГНУТЬ ВОРОТНИК</a:t>
            </a:r>
          </a:p>
          <a:p>
            <a:r>
              <a:rPr lang="ru-RU" b="1" dirty="0" smtClean="0"/>
              <a:t>ВЫЗВАТЬ СКОРУЮ ПОМОЩЬ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грегация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r>
              <a:rPr lang="ru-RU" dirty="0" smtClean="0"/>
              <a:t>эндотелий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7239000" cy="3786214"/>
          </a:xfrm>
        </p:spPr>
        <p:txBody>
          <a:bodyPr/>
          <a:lstStyle/>
          <a:p>
            <a:r>
              <a:rPr lang="ru-RU" dirty="0" smtClean="0"/>
              <a:t>Общий вес эндотелия 1600-1900гр</a:t>
            </a:r>
          </a:p>
          <a:p>
            <a:r>
              <a:rPr lang="ru-RU" dirty="0" smtClean="0"/>
              <a:t>Функции:</a:t>
            </a:r>
          </a:p>
          <a:p>
            <a:pPr>
              <a:buFontTx/>
              <a:buChar char="-"/>
            </a:pPr>
            <a:r>
              <a:rPr lang="ru-RU" dirty="0" smtClean="0"/>
              <a:t>Регуляция тонуса сосудов (расширение)</a:t>
            </a:r>
          </a:p>
          <a:p>
            <a:pPr>
              <a:buFontTx/>
              <a:buChar char="-"/>
            </a:pPr>
            <a:r>
              <a:rPr lang="ru-RU" dirty="0" smtClean="0"/>
              <a:t>Регуляция иммунитета (инициирует иммунный ответ)</a:t>
            </a:r>
          </a:p>
          <a:p>
            <a:pPr>
              <a:buFontTx/>
              <a:buChar char="-"/>
            </a:pPr>
            <a:r>
              <a:rPr lang="ru-RU" dirty="0" smtClean="0"/>
              <a:t>Регуляция гемостаза (препятствует спонтанному </a:t>
            </a:r>
          </a:p>
          <a:p>
            <a:pPr>
              <a:buFontTx/>
              <a:buChar char="-"/>
            </a:pPr>
            <a:r>
              <a:rPr lang="ru-RU" dirty="0" err="1" smtClean="0"/>
              <a:t>тромбообразованию</a:t>
            </a:r>
            <a:r>
              <a:rPr lang="ru-RU" dirty="0" smtClean="0"/>
              <a:t>)</a:t>
            </a:r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5" name="Рисунок 4" descr="эндотели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7947" y="3929066"/>
            <a:ext cx="3878895" cy="292893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04864"/>
            <a:ext cx="7347520" cy="68006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Профилактика ССЗ</a:t>
            </a:r>
            <a:endParaRPr lang="ru-RU" sz="5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143380"/>
            <a:ext cx="7239000" cy="23123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Правила для здоровья</a:t>
            </a:r>
            <a:endParaRPr lang="ru-RU" sz="5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/>
              <a:t>ЕДА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10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10000" dirty="0" smtClean="0"/>
          </a:p>
          <a:p>
            <a:pPr algn="ctr">
              <a:buNone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МЫ ЕСТЬ ТО, ЧТО МЫ ЕДИМ</a:t>
            </a:r>
            <a:endParaRPr lang="ru-RU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1428736"/>
            <a:ext cx="2952764" cy="335758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0"/>
            <a:ext cx="3809976" cy="751506"/>
          </a:xfrm>
        </p:spPr>
        <p:txBody>
          <a:bodyPr/>
          <a:lstStyle/>
          <a:p>
            <a:pPr algn="ctr"/>
            <a:r>
              <a:rPr lang="ru-RU" dirty="0" smtClean="0"/>
              <a:t>   питание</a:t>
            </a:r>
            <a:endParaRPr lang="ru-RU" dirty="0"/>
          </a:p>
        </p:txBody>
      </p:sp>
      <p:pic>
        <p:nvPicPr>
          <p:cNvPr id="4" name="Содержимое 3" descr="овощ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00042"/>
            <a:ext cx="5363642" cy="4001690"/>
          </a:xfrm>
        </p:spPr>
      </p:pic>
      <p:pic>
        <p:nvPicPr>
          <p:cNvPr id="5" name="Рисунок 4" descr="рыб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6750" y="3714750"/>
            <a:ext cx="4667250" cy="3143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4643446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ОВОЩИ</a:t>
            </a:r>
            <a:r>
              <a:rPr lang="ru-RU" sz="3600" b="1" dirty="0" smtClean="0"/>
              <a:t> И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РЫБА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6 ФОРМ ИБС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1428736"/>
            <a:ext cx="6572296" cy="469742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1. внезапная коронарная смерть</a:t>
            </a:r>
          </a:p>
          <a:p>
            <a:pPr>
              <a:buNone/>
            </a:pPr>
            <a:r>
              <a:rPr lang="ru-RU" b="1" dirty="0" smtClean="0"/>
              <a:t>2. Стенокардия</a:t>
            </a:r>
          </a:p>
          <a:p>
            <a:pPr>
              <a:buNone/>
            </a:pPr>
            <a:r>
              <a:rPr lang="ru-RU" b="1" dirty="0" smtClean="0"/>
              <a:t>3. Инфаркт миокарда</a:t>
            </a:r>
          </a:p>
          <a:p>
            <a:pPr>
              <a:buNone/>
            </a:pPr>
            <a:r>
              <a:rPr lang="ru-RU" b="1" dirty="0" smtClean="0"/>
              <a:t>4. Постинфарктный кардиосклероз</a:t>
            </a:r>
          </a:p>
          <a:p>
            <a:pPr>
              <a:buNone/>
            </a:pPr>
            <a:r>
              <a:rPr lang="ru-RU" b="1" dirty="0" smtClean="0"/>
              <a:t>5. Нарушения ритма</a:t>
            </a:r>
          </a:p>
          <a:p>
            <a:pPr>
              <a:buNone/>
            </a:pPr>
            <a:r>
              <a:rPr lang="ru-RU" b="1" dirty="0" smtClean="0"/>
              <a:t>6. Хроническая сердечная недостаточность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ОЛОЧ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3174" y="1500174"/>
            <a:ext cx="6271680" cy="5140858"/>
          </a:xfrm>
        </p:spPr>
      </p:pic>
      <p:sp>
        <p:nvSpPr>
          <p:cNvPr id="5" name="TextBox 4"/>
          <p:cNvSpPr txBox="1"/>
          <p:nvPr/>
        </p:nvSpPr>
        <p:spPr>
          <a:xfrm>
            <a:off x="0" y="214290"/>
            <a:ext cx="54216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Молочные продукты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с низким содержанием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Жира!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ур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20986"/>
            <a:ext cx="7239000" cy="4824115"/>
          </a:xfrm>
        </p:spPr>
      </p:pic>
      <p:sp>
        <p:nvSpPr>
          <p:cNvPr id="5" name="TextBox 4"/>
          <p:cNvSpPr txBox="1"/>
          <p:nvPr/>
        </p:nvSpPr>
        <p:spPr>
          <a:xfrm>
            <a:off x="642910" y="500042"/>
            <a:ext cx="742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Курица – без кожи и комков подкожного жира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r>
              <a:rPr lang="ru-RU" dirty="0" smtClean="0"/>
              <a:t>Способы приготовления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 пару</a:t>
            </a:r>
          </a:p>
          <a:p>
            <a:endParaRPr lang="ru-RU" sz="3200" dirty="0" smtClean="0"/>
          </a:p>
          <a:p>
            <a:r>
              <a:rPr lang="ru-RU" sz="3200" dirty="0" smtClean="0"/>
              <a:t>В духовке</a:t>
            </a:r>
          </a:p>
          <a:p>
            <a:endParaRPr lang="ru-RU" sz="3200" dirty="0" smtClean="0"/>
          </a:p>
          <a:p>
            <a:r>
              <a:rPr lang="ru-RU" sz="3200" dirty="0" smtClean="0"/>
              <a:t>Варка </a:t>
            </a:r>
          </a:p>
          <a:p>
            <a:endParaRPr lang="ru-RU" sz="3200" dirty="0" smtClean="0"/>
          </a:p>
          <a:p>
            <a:r>
              <a:rPr lang="ru-RU" sz="3200" dirty="0" smtClean="0"/>
              <a:t>Жарка без добавления масла, маргарина</a:t>
            </a:r>
            <a:endParaRPr lang="ru-RU" sz="3200" dirty="0"/>
          </a:p>
        </p:txBody>
      </p:sp>
      <p:pic>
        <p:nvPicPr>
          <p:cNvPr id="4" name="Рисунок 3" descr="вар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66488" y="1285860"/>
            <a:ext cx="3910032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/>
          <a:lstStyle/>
          <a:p>
            <a:r>
              <a:rPr lang="ru-RU" dirty="0" smtClean="0"/>
              <a:t>ОБРАЗ ЖИЗНИ</a:t>
            </a:r>
            <a:endParaRPr lang="ru-RU" dirty="0"/>
          </a:p>
        </p:txBody>
      </p:sp>
      <p:pic>
        <p:nvPicPr>
          <p:cNvPr id="4" name="Содержимое 3" descr="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1428736"/>
            <a:ext cx="3333750" cy="3333750"/>
          </a:xfrm>
        </p:spPr>
      </p:pic>
      <p:sp>
        <p:nvSpPr>
          <p:cNvPr id="5" name="TextBox 4"/>
          <p:cNvSpPr txBox="1"/>
          <p:nvPr/>
        </p:nvSpPr>
        <p:spPr>
          <a:xfrm>
            <a:off x="928662" y="5143512"/>
            <a:ext cx="67794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ДВИЖЕНИЕ - ЖИЗНЬ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/>
          <a:lstStyle/>
          <a:p>
            <a:pPr algn="ctr"/>
            <a:r>
              <a:rPr lang="ru-RU" dirty="0" smtClean="0"/>
              <a:t>Виды нагрузок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u="sng" dirty="0" smtClean="0"/>
              <a:t>Ходьба</a:t>
            </a:r>
          </a:p>
          <a:p>
            <a:pPr>
              <a:buFontTx/>
              <a:buChar char="-"/>
            </a:pPr>
            <a:r>
              <a:rPr lang="ru-RU" sz="2800" dirty="0" smtClean="0"/>
              <a:t>Спортивная</a:t>
            </a:r>
          </a:p>
          <a:p>
            <a:pPr>
              <a:buFontTx/>
              <a:buChar char="-"/>
            </a:pPr>
            <a:r>
              <a:rPr lang="ru-RU" sz="2800" dirty="0" smtClean="0"/>
              <a:t>Скандинавская</a:t>
            </a:r>
          </a:p>
          <a:p>
            <a:pPr>
              <a:buFontTx/>
              <a:buChar char="-"/>
            </a:pPr>
            <a:r>
              <a:rPr lang="ru-RU" sz="2800" dirty="0" smtClean="0"/>
              <a:t>Обычная</a:t>
            </a:r>
          </a:p>
          <a:p>
            <a:pPr>
              <a:buFontTx/>
              <a:buChar char="-"/>
            </a:pPr>
            <a:r>
              <a:rPr lang="ru-RU" sz="2800" dirty="0" smtClean="0"/>
              <a:t>Обычный темп</a:t>
            </a:r>
          </a:p>
          <a:p>
            <a:pPr>
              <a:buFontTx/>
              <a:buChar char="-"/>
            </a:pPr>
            <a:r>
              <a:rPr lang="ru-RU" sz="2800" dirty="0" smtClean="0"/>
              <a:t>С каждой неделей увеличивать дистанцию</a:t>
            </a:r>
          </a:p>
          <a:p>
            <a:pPr>
              <a:buFontTx/>
              <a:buChar char="-"/>
            </a:pPr>
            <a:r>
              <a:rPr lang="ru-RU" sz="2800" dirty="0" smtClean="0"/>
              <a:t>Ориентир на переносимость нагрузки, отсутствие одышки и боли в груди</a:t>
            </a:r>
            <a:endParaRPr lang="ru-RU" sz="2800" dirty="0"/>
          </a:p>
        </p:txBody>
      </p:sp>
      <p:pic>
        <p:nvPicPr>
          <p:cNvPr id="4" name="Рисунок 3" descr="ХОДЬБ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4115" y="1224430"/>
            <a:ext cx="4679851" cy="299038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/>
          <a:lstStyle/>
          <a:p>
            <a:pPr algn="ctr"/>
            <a:r>
              <a:rPr lang="ru-RU" dirty="0" smtClean="0"/>
              <a:t>Виды нагрузок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11680"/>
            <a:ext cx="7239000" cy="4846320"/>
          </a:xfrm>
        </p:spPr>
        <p:txBody>
          <a:bodyPr/>
          <a:lstStyle/>
          <a:p>
            <a:r>
              <a:rPr lang="ru-RU" sz="3600" b="1" u="sng" dirty="0" smtClean="0"/>
              <a:t>Плаванье</a:t>
            </a:r>
          </a:p>
          <a:p>
            <a:pPr>
              <a:buFontTx/>
              <a:buChar char="-"/>
            </a:pPr>
            <a:r>
              <a:rPr lang="ru-RU" sz="3200" dirty="0" smtClean="0"/>
              <a:t>В бассейне</a:t>
            </a:r>
          </a:p>
          <a:p>
            <a:pPr>
              <a:buFontTx/>
              <a:buChar char="-"/>
            </a:pPr>
            <a:r>
              <a:rPr lang="ru-RU" sz="3200" dirty="0" smtClean="0"/>
              <a:t>В летнее время в </a:t>
            </a:r>
          </a:p>
          <a:p>
            <a:pPr>
              <a:buNone/>
            </a:pPr>
            <a:r>
              <a:rPr lang="ru-RU" sz="3200" dirty="0" smtClean="0"/>
              <a:t>водоемах</a:t>
            </a:r>
          </a:p>
          <a:p>
            <a:pPr>
              <a:buFontTx/>
              <a:buChar char="-"/>
            </a:pPr>
            <a:r>
              <a:rPr lang="ru-RU" sz="3200" dirty="0" smtClean="0"/>
              <a:t>Обычный темп</a:t>
            </a:r>
          </a:p>
          <a:p>
            <a:pPr>
              <a:buFontTx/>
              <a:buChar char="-"/>
            </a:pPr>
            <a:r>
              <a:rPr lang="ru-RU" sz="3200" dirty="0" smtClean="0"/>
              <a:t>Ориентир на переносимость нагрузки</a:t>
            </a:r>
            <a:endParaRPr lang="ru-RU" sz="3200" dirty="0"/>
          </a:p>
        </p:txBody>
      </p:sp>
      <p:pic>
        <p:nvPicPr>
          <p:cNvPr id="4" name="Рисунок 3" descr="плаван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1357298"/>
            <a:ext cx="5098017" cy="339719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/>
          <a:lstStyle/>
          <a:p>
            <a:pPr algn="ctr"/>
            <a:r>
              <a:rPr lang="ru-RU" dirty="0" smtClean="0"/>
              <a:t>рекомендую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Контроль артериального давления и частоты пульса ДО и ПОСЛЕ нагрузки!!!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ru-RU" dirty="0" smtClean="0"/>
              <a:t>Вредные привычки</a:t>
            </a:r>
            <a:endParaRPr lang="ru-RU" dirty="0"/>
          </a:p>
        </p:txBody>
      </p:sp>
      <p:pic>
        <p:nvPicPr>
          <p:cNvPr id="4" name="Содержимое 3" descr="никоти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868" y="1500174"/>
            <a:ext cx="5238750" cy="3676650"/>
          </a:xfrm>
        </p:spPr>
      </p:pic>
      <p:sp>
        <p:nvSpPr>
          <p:cNvPr id="5" name="TextBox 4"/>
          <p:cNvSpPr txBox="1"/>
          <p:nvPr/>
        </p:nvSpPr>
        <p:spPr>
          <a:xfrm>
            <a:off x="285720" y="1643050"/>
            <a:ext cx="31432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Ни один препарат не оградит вас от </a:t>
            </a:r>
            <a:r>
              <a:rPr lang="ru-RU" sz="2800" dirty="0" err="1" smtClean="0"/>
              <a:t>сердечно-сосудистой</a:t>
            </a:r>
            <a:r>
              <a:rPr lang="ru-RU" sz="2800" dirty="0" smtClean="0"/>
              <a:t> катастрофы, пока в вашей жизни есть </a:t>
            </a:r>
            <a:r>
              <a:rPr lang="ru-RU" sz="2800" b="1" dirty="0" smtClean="0">
                <a:solidFill>
                  <a:srgbClr val="FF0000"/>
                </a:solidFill>
              </a:rPr>
              <a:t>никотин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/>
          <a:lstStyle/>
          <a:p>
            <a:pPr algn="ctr"/>
            <a:r>
              <a:rPr lang="ru-RU" dirty="0" smtClean="0"/>
              <a:t>Избыточный вес</a:t>
            </a:r>
            <a:endParaRPr lang="ru-RU" dirty="0"/>
          </a:p>
        </p:txBody>
      </p:sp>
      <p:pic>
        <p:nvPicPr>
          <p:cNvPr id="4" name="Содержимое 3" descr="ожирение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28992" y="1357298"/>
            <a:ext cx="5338777" cy="3429025"/>
          </a:xfrm>
        </p:spPr>
      </p:pic>
      <p:sp>
        <p:nvSpPr>
          <p:cNvPr id="5" name="TextBox 4"/>
          <p:cNvSpPr txBox="1"/>
          <p:nvPr/>
        </p:nvSpPr>
        <p:spPr>
          <a:xfrm>
            <a:off x="0" y="1500174"/>
            <a:ext cx="364333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200" dirty="0" smtClean="0"/>
              <a:t>Снижение веса </a:t>
            </a:r>
            <a:r>
              <a:rPr lang="ru-RU" sz="2200" dirty="0" smtClean="0">
                <a:solidFill>
                  <a:srgbClr val="FF0000"/>
                </a:solidFill>
              </a:rPr>
              <a:t>напрямую связано </a:t>
            </a:r>
            <a:r>
              <a:rPr lang="ru-RU" sz="2200" dirty="0" smtClean="0"/>
              <a:t>со снижением артериального давления</a:t>
            </a:r>
          </a:p>
          <a:p>
            <a:pPr marL="342900" indent="-342900">
              <a:buAutoNum type="arabicPeriod"/>
            </a:pPr>
            <a:r>
              <a:rPr lang="ru-RU" sz="2200" dirty="0" smtClean="0"/>
              <a:t>Избыточный вес желательно снижать </a:t>
            </a:r>
            <a:r>
              <a:rPr lang="ru-RU" sz="2200" dirty="0" smtClean="0">
                <a:solidFill>
                  <a:srgbClr val="FF0000"/>
                </a:solidFill>
              </a:rPr>
              <a:t>ДО появления </a:t>
            </a:r>
            <a:r>
              <a:rPr lang="ru-RU" sz="2200" dirty="0" smtClean="0"/>
              <a:t>сосудистых заболеваний</a:t>
            </a:r>
          </a:p>
          <a:p>
            <a:pPr marL="342900" indent="-342900">
              <a:buAutoNum type="arabicPeriod"/>
            </a:pPr>
            <a:r>
              <a:rPr lang="ru-RU" sz="2200" dirty="0" smtClean="0"/>
              <a:t>В пожилом возрасте </a:t>
            </a:r>
            <a:r>
              <a:rPr lang="ru-RU" sz="2200" dirty="0" smtClean="0">
                <a:solidFill>
                  <a:srgbClr val="FF0000"/>
                </a:solidFill>
              </a:rPr>
              <a:t>не стоит резко</a:t>
            </a:r>
            <a:r>
              <a:rPr lang="ru-RU" sz="2200" dirty="0" smtClean="0"/>
              <a:t> снижать вес, необходимо стабилизировать его и не увеличивать!</a:t>
            </a:r>
            <a:endParaRPr lang="ru-RU" sz="22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357430"/>
            <a:ext cx="7239000" cy="4846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СПАСИБО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ЗА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ВНИМАНИЕ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Стабильная стенокардия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Самая частая форма ИБС</a:t>
            </a:r>
          </a:p>
          <a:p>
            <a:r>
              <a:rPr lang="ru-RU" b="1" dirty="0" smtClean="0"/>
              <a:t>Почти 10 </a:t>
            </a:r>
            <a:r>
              <a:rPr lang="ru-RU" b="1" dirty="0" err="1" smtClean="0"/>
              <a:t>млн</a:t>
            </a:r>
            <a:r>
              <a:rPr lang="ru-RU" b="1" dirty="0" smtClean="0"/>
              <a:t> лиц в России трудоспособного возраста страдают стабильной стенокардией!</a:t>
            </a:r>
          </a:p>
          <a:p>
            <a:r>
              <a:rPr lang="ru-RU" b="1" dirty="0" smtClean="0"/>
              <a:t>У 2-3% людей со стабильной стенокардией ежегодно возникает </a:t>
            </a:r>
            <a:r>
              <a:rPr lang="ru-RU" b="1" dirty="0" err="1" smtClean="0"/>
              <a:t>несмертельный</a:t>
            </a:r>
            <a:r>
              <a:rPr lang="ru-RU" b="1" dirty="0" smtClean="0"/>
              <a:t> инфаркт миокарда!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MI_pain_fron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1631" y="142852"/>
            <a:ext cx="6586517" cy="66102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енок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286380" cy="3429000"/>
          </a:xfrm>
        </p:spPr>
      </p:pic>
      <p:pic>
        <p:nvPicPr>
          <p:cNvPr id="2050" name="Picture 2" descr="C:\Users\User\Desktop\стенокард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1314" y="3143248"/>
            <a:ext cx="4972686" cy="37147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flipH="1">
            <a:off x="214282" y="3429000"/>
            <a:ext cx="4286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Боль возникает за грудиной в центре:</a:t>
            </a: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rgbClr val="FF0000"/>
                </a:solidFill>
              </a:rPr>
              <a:t>давящая, жгучая, распирающая</a:t>
            </a:r>
          </a:p>
          <a:p>
            <a:pPr>
              <a:buFontTx/>
              <a:buChar char="-"/>
            </a:pPr>
            <a:r>
              <a:rPr lang="ru-RU" sz="2400" b="1" dirty="0" smtClean="0"/>
              <a:t>Возникает </a:t>
            </a:r>
            <a:r>
              <a:rPr lang="ru-RU" sz="2400" b="1" dirty="0" smtClean="0">
                <a:solidFill>
                  <a:srgbClr val="FF0000"/>
                </a:solidFill>
              </a:rPr>
              <a:t>при нагрузке</a:t>
            </a:r>
          </a:p>
          <a:p>
            <a:pPr>
              <a:buFontTx/>
              <a:buChar char="-"/>
            </a:pPr>
            <a:r>
              <a:rPr lang="ru-RU" sz="2400" b="1" dirty="0" smtClean="0"/>
              <a:t>Длится несколько </a:t>
            </a:r>
            <a:r>
              <a:rPr lang="ru-RU" sz="2400" b="1" dirty="0" smtClean="0">
                <a:solidFill>
                  <a:srgbClr val="FF0000"/>
                </a:solidFill>
              </a:rPr>
              <a:t>минут</a:t>
            </a:r>
          </a:p>
          <a:p>
            <a:pPr>
              <a:buFontTx/>
              <a:buChar char="-"/>
            </a:pPr>
            <a:r>
              <a:rPr lang="ru-RU" sz="2400" b="1" dirty="0" smtClean="0"/>
              <a:t> проходит </a:t>
            </a:r>
            <a:r>
              <a:rPr lang="ru-RU" sz="2400" b="1" dirty="0" smtClean="0">
                <a:solidFill>
                  <a:srgbClr val="FF0000"/>
                </a:solidFill>
              </a:rPr>
              <a:t>в покое</a:t>
            </a:r>
            <a:r>
              <a:rPr lang="ru-RU" sz="2400" b="1" dirty="0" smtClean="0"/>
              <a:t>, после приема Нитроглицерина</a:t>
            </a:r>
          </a:p>
          <a:p>
            <a:pPr>
              <a:buFontTx/>
              <a:buChar char="-"/>
            </a:pPr>
            <a:r>
              <a:rPr lang="ru-RU" sz="2400" b="1" dirty="0" smtClean="0"/>
              <a:t> как правило, </a:t>
            </a:r>
            <a:r>
              <a:rPr lang="ru-RU" sz="2400" b="1" dirty="0" smtClean="0">
                <a:solidFill>
                  <a:srgbClr val="FF0000"/>
                </a:solidFill>
              </a:rPr>
              <a:t>терпимая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256" y="0"/>
            <a:ext cx="3286147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«как будто пли</a:t>
            </a:r>
            <a:r>
              <a:rPr lang="ru-RU" sz="2800" b="1" dirty="0" smtClean="0">
                <a:solidFill>
                  <a:schemeClr val="bg1"/>
                </a:solidFill>
              </a:rPr>
              <a:t>та </a:t>
            </a:r>
            <a:r>
              <a:rPr lang="ru-RU" sz="2800" b="1" dirty="0" smtClean="0"/>
              <a:t>на груди», </a:t>
            </a:r>
          </a:p>
          <a:p>
            <a:r>
              <a:rPr lang="ru-RU" sz="2800" b="1" dirty="0" smtClean="0"/>
              <a:t>«как будто кипятком обдало»,</a:t>
            </a:r>
          </a:p>
          <a:p>
            <a:r>
              <a:rPr lang="ru-RU" sz="2800" b="1" dirty="0" smtClean="0"/>
              <a:t> «как будто наступили на грудь»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Причина стенокардии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User\Desktop\работа\Человечки\atheroscleros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71604" y="1285860"/>
            <a:ext cx="4983689" cy="48466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71736" y="6286520"/>
            <a:ext cx="2890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АТЕРОСКЛЕРОЗ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203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29980" cy="4525963"/>
          </a:xfrm>
        </p:spPr>
      </p:pic>
      <p:pic>
        <p:nvPicPr>
          <p:cNvPr id="1026" name="Picture 2" descr="C:\Users\User\Desktop\blood-vessel-553x2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263514"/>
            <a:ext cx="5572132" cy="35944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9124" y="0"/>
            <a:ext cx="37147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ОСНОВНЫЕ ПУТИ ДОСТАВКИ </a:t>
            </a:r>
          </a:p>
          <a:p>
            <a:r>
              <a:rPr lang="ru-RU" sz="2800" dirty="0" smtClean="0"/>
              <a:t>НАСЕЛЕНИЮ ВСЕГО НЕОБХОДИМОГО</a:t>
            </a:r>
          </a:p>
          <a:p>
            <a:r>
              <a:rPr lang="ru-RU" sz="2800" dirty="0" smtClean="0"/>
              <a:t>ДЛЯ ЖИЗНИ</a:t>
            </a:r>
          </a:p>
          <a:p>
            <a:r>
              <a:rPr lang="ru-RU" sz="2800" dirty="0" smtClean="0"/>
              <a:t> - АВТОДОРОГИ, АВТОМАГИСТРАЛИ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572008"/>
            <a:ext cx="464343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ОРГАНИЗМЕ ЖИВОТ</a:t>
            </a:r>
            <a:r>
              <a:rPr lang="ru-RU" sz="2800" dirty="0" smtClean="0">
                <a:solidFill>
                  <a:schemeClr val="bg1"/>
                </a:solidFill>
              </a:rPr>
              <a:t>НЫХ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 - ЭТО</a:t>
            </a:r>
          </a:p>
          <a:p>
            <a:r>
              <a:rPr lang="ru-RU" sz="2800" dirty="0" smtClean="0"/>
              <a:t>СЕРДЕЧНО – СОСУДИС</a:t>
            </a:r>
            <a:r>
              <a:rPr lang="ru-RU" sz="2800" dirty="0" smtClean="0">
                <a:solidFill>
                  <a:schemeClr val="bg1"/>
                </a:solidFill>
              </a:rPr>
              <a:t>ТАЯ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СИСТЕМА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орог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53000" cy="3714750"/>
          </a:xfrm>
        </p:spPr>
      </p:pic>
      <p:pic>
        <p:nvPicPr>
          <p:cNvPr id="2050" name="Picture 2" descr="C:\Users\User\Desktop\атер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0846" y="3071811"/>
            <a:ext cx="4963154" cy="37861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72066" y="0"/>
            <a:ext cx="34403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ОСНОВНУЮ РОЛЬ В РАЗВИТИИ</a:t>
            </a:r>
          </a:p>
          <a:p>
            <a:r>
              <a:rPr lang="ru-RU" sz="2400" dirty="0" smtClean="0"/>
              <a:t>АТЕРОСКЛЕРОЗА ИГРАЕТ </a:t>
            </a:r>
            <a:r>
              <a:rPr lang="ru-RU" sz="2400" b="1" dirty="0" smtClean="0">
                <a:solidFill>
                  <a:srgbClr val="FF0000"/>
                </a:solidFill>
              </a:rPr>
              <a:t>ПОВРЕЖДЕНИЕ</a:t>
            </a:r>
          </a:p>
          <a:p>
            <a:r>
              <a:rPr lang="ru-RU" sz="2400" dirty="0" smtClean="0"/>
              <a:t>«ДОРОЖНОГО ПОКРЫТИЯ»</a:t>
            </a:r>
          </a:p>
          <a:p>
            <a:r>
              <a:rPr lang="ru-RU" sz="2400" dirty="0" smtClean="0"/>
              <a:t>- </a:t>
            </a:r>
            <a:r>
              <a:rPr lang="ru-RU" sz="2400" b="1" dirty="0" smtClean="0">
                <a:solidFill>
                  <a:srgbClr val="FF0000"/>
                </a:solidFill>
              </a:rPr>
              <a:t>ЭНДОТЕЛИЯ</a:t>
            </a:r>
            <a:r>
              <a:rPr lang="ru-RU" sz="2400" dirty="0" smtClean="0"/>
              <a:t>!!!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811012"/>
            <a:ext cx="4071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ПОВРЕЖДЕНИЕ</a:t>
            </a:r>
          </a:p>
          <a:p>
            <a:r>
              <a:rPr lang="ru-RU" sz="2400" dirty="0" smtClean="0"/>
              <a:t>ПРИВОДИТ К </a:t>
            </a:r>
            <a:r>
              <a:rPr lang="ru-RU" sz="2400" b="1" dirty="0" smtClean="0">
                <a:solidFill>
                  <a:srgbClr val="FF0000"/>
                </a:solidFill>
              </a:rPr>
              <a:t>СЛУЩИВАНИЮ</a:t>
            </a:r>
            <a:r>
              <a:rPr lang="ru-RU" sz="2400" dirty="0" smtClean="0"/>
              <a:t> ЭНДОТЕЛИАЛЬНЫХ</a:t>
            </a:r>
          </a:p>
          <a:p>
            <a:r>
              <a:rPr lang="ru-RU" sz="2400" dirty="0" smtClean="0"/>
              <a:t>КЛЕТОК И </a:t>
            </a:r>
            <a:r>
              <a:rPr lang="ru-RU" sz="2400" b="1" dirty="0" smtClean="0">
                <a:solidFill>
                  <a:srgbClr val="FF0000"/>
                </a:solidFill>
              </a:rPr>
              <a:t>УВЕЛИЧЕНИЮ ПРОНИЦАЕМОСТИ</a:t>
            </a:r>
          </a:p>
          <a:p>
            <a:r>
              <a:rPr lang="ru-RU" sz="2400" dirty="0" smtClean="0"/>
              <a:t>ДЛЯ ХОЛЕСТЕРИНА!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588</TotalTime>
  <Words>615</Words>
  <Application>Microsoft Office PowerPoint</Application>
  <PresentationFormat>Экран (4:3)</PresentationFormat>
  <Paragraphs>161</Paragraphs>
  <Slides>39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9" baseType="lpstr">
      <vt:lpstr>Arial Black</vt:lpstr>
      <vt:lpstr>Calibri</vt:lpstr>
      <vt:lpstr>Lucida Console</vt:lpstr>
      <vt:lpstr>Tahoma</vt:lpstr>
      <vt:lpstr>Times New Roman</vt:lpstr>
      <vt:lpstr>Trebuchet MS</vt:lpstr>
      <vt:lpstr>Wingdings</vt:lpstr>
      <vt:lpstr>Wingdings 2</vt:lpstr>
      <vt:lpstr>Изящная</vt:lpstr>
      <vt:lpstr>Bitmap Image</vt:lpstr>
      <vt:lpstr>Ишемическая болезнь сердца</vt:lpstr>
      <vt:lpstr>ИБС: что это такое?</vt:lpstr>
      <vt:lpstr>6 ФОРМ ИБС</vt:lpstr>
      <vt:lpstr>Стабильная стенокардия </vt:lpstr>
      <vt:lpstr>Презентация PowerPoint</vt:lpstr>
      <vt:lpstr>Презентация PowerPoint</vt:lpstr>
      <vt:lpstr>Причина стенокардии</vt:lpstr>
      <vt:lpstr>Презентация PowerPoint</vt:lpstr>
      <vt:lpstr>Презентация PowerPoint</vt:lpstr>
      <vt:lpstr>ПРИЧИНЫ ПОВРЕЖДЕНИЯ ЭНДОТЕЛИЯ</vt:lpstr>
      <vt:lpstr>Презентация PowerPoint</vt:lpstr>
      <vt:lpstr>При увеличении физической нагрузки появляется приступ стенокардии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Атеротромбоз - генерализованный  и прогрессирующий процесс</vt:lpstr>
      <vt:lpstr>ИНФАРКТ МИОКАРДА  ПРИЧИНЫ:</vt:lpstr>
      <vt:lpstr>ОСТРЫЙ КОРОНАРНЫЙ СИНДРОМ И ИНФАРКТ МИОКАРДА</vt:lpstr>
      <vt:lpstr>ПЕРВАЯ ПОМОЩЬ ПРИ БОЛЕВОМ СИНДРОМЕ ЗА ГРУДИНОЙ </vt:lpstr>
      <vt:lpstr>Презентация PowerPoint</vt:lpstr>
      <vt:lpstr>эндотелий</vt:lpstr>
      <vt:lpstr>Профилактика ССЗ</vt:lpstr>
      <vt:lpstr>ЕДА</vt:lpstr>
      <vt:lpstr>   питание</vt:lpstr>
      <vt:lpstr>Презентация PowerPoint</vt:lpstr>
      <vt:lpstr>Презентация PowerPoint</vt:lpstr>
      <vt:lpstr>Способы приготовления</vt:lpstr>
      <vt:lpstr>ОБРАЗ ЖИЗНИ</vt:lpstr>
      <vt:lpstr>Виды нагрузок</vt:lpstr>
      <vt:lpstr>Виды нагрузок</vt:lpstr>
      <vt:lpstr>рекомендую</vt:lpstr>
      <vt:lpstr>Вредные привычки</vt:lpstr>
      <vt:lpstr>Избыточный вес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84</cp:revision>
  <dcterms:created xsi:type="dcterms:W3CDTF">2016-04-21T11:12:28Z</dcterms:created>
  <dcterms:modified xsi:type="dcterms:W3CDTF">2021-09-20T05:25:03Z</dcterms:modified>
</cp:coreProperties>
</file>