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62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9872D-233E-4662-AF6A-66D648A61543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5BDE5-663E-4C96-9231-3DEF3CAF390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2800" b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В В О Д  Н А Я   Ч А С Т Ь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8DFEE6-5DEC-4BF9-859E-7A3787E3C46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Помня об эффекте первого </a:t>
            </a:r>
            <a:r>
              <a:rPr lang="ru-RU" smtClean="0"/>
              <a:t>и последнего слова</a:t>
            </a:r>
            <a:r>
              <a:rPr lang="ru-RU" dirty="0" smtClean="0"/>
              <a:t>, изучаем 4 закона формальной логики изложения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BDE5-663E-4C96-9231-3DEF3CAF3909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Уроки логики: Логически построенная Речь, может быть также зачином Речи. По стилю – повествование</a:t>
            </a:r>
            <a:r>
              <a:rPr lang="ru-RU" baseline="0" dirty="0" smtClean="0"/>
              <a:t>, Приемы: отчетливая логика,  риторические вопросы, антитеза, четкий параллелизм конструкций, анафора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BDE5-663E-4C96-9231-3DEF3CAF3909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B5BDE5-663E-4C96-9231-3DEF3CAF3909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5665-0042-451B-8623-527BF899D99E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B2C0-E4F5-4548-B701-E324EDD47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F5665-0042-451B-8623-527BF899D99E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EB2C0-E4F5-4548-B701-E324EDD47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EF5665-0042-451B-8623-527BF899D99E}" type="datetimeFigureOut">
              <a:rPr lang="ru-RU" smtClean="0"/>
              <a:pPr/>
              <a:t>26.04.2011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EB2C0-E4F5-4548-B701-E324EDD47B7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276872"/>
            <a:ext cx="7776864" cy="2304256"/>
          </a:xfrm>
          <a:solidFill>
            <a:srgbClr val="FF00FF"/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innerShdw blurRad="114300">
              <a:prstClr val="black"/>
            </a:innerShdw>
            <a:reflection blurRad="6350" stA="50000" endA="275" endPos="40000" dist="101600" dir="5400000" sy="-100000" algn="bl" rotWithShape="0"/>
          </a:effectLst>
          <a:scene3d>
            <a:camera prst="perspectiveLeft"/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5300" b="1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sz="5300" b="1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31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ОРАТОРСКОЕ МАСТЕРСТВО -</a:t>
            </a:r>
            <a:br>
              <a:rPr lang="ru-RU" sz="31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</a:br>
            <a:r>
              <a:rPr lang="ru-RU" sz="31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или восемь с половиной ступеней на Пути Убеждения</a:t>
            </a:r>
            <a:r>
              <a:rPr lang="ru-RU" b="1" i="1" dirty="0" smtClean="0">
                <a:solidFill>
                  <a:srgbClr val="FF0000"/>
                </a:solidFill>
                <a:latin typeface="Arial Black" pitchFamily="34" charset="0"/>
              </a:rPr>
              <a:t/>
            </a:r>
            <a:br>
              <a:rPr lang="ru-RU" b="1" i="1" dirty="0" smtClean="0">
                <a:solidFill>
                  <a:srgbClr val="FF0000"/>
                </a:solidFill>
                <a:latin typeface="Arial Black" pitchFamily="34" charset="0"/>
              </a:rPr>
            </a:br>
            <a:r>
              <a:rPr lang="ru-RU" sz="1800" b="1" i="1" dirty="0" smtClean="0">
                <a:solidFill>
                  <a:srgbClr val="00B050"/>
                </a:solidFill>
                <a:latin typeface="Arial Black" pitchFamily="34" charset="0"/>
              </a:rPr>
              <a:t> </a:t>
            </a:r>
            <a: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  <a:t/>
            </a:r>
            <a:br>
              <a:rPr lang="ru-RU" dirty="0" smtClean="0">
                <a:solidFill>
                  <a:srgbClr val="00B050"/>
                </a:solidFill>
                <a:latin typeface="Arial Black" pitchFamily="34" charset="0"/>
              </a:rPr>
            </a:br>
            <a:endParaRPr lang="ru-RU" dirty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4869160"/>
            <a:ext cx="6440760" cy="1489720"/>
          </a:xfrm>
          <a:ln>
            <a:noFill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orthographicFront"/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  <a:latin typeface="Arial Black" pitchFamily="34" charset="0"/>
              </a:rPr>
              <a:t>МОДУЛЬ ШЕСТОЙ:</a:t>
            </a:r>
            <a:r>
              <a:rPr lang="ru-RU" sz="2800" b="1" dirty="0" smtClean="0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r>
              <a:rPr lang="ru-RU" sz="2800" dirty="0" smtClean="0">
                <a:solidFill>
                  <a:schemeClr val="bg1"/>
                </a:solidFill>
                <a:latin typeface="Arial Black" pitchFamily="34" charset="0"/>
              </a:rPr>
              <a:t>Как произнести хорошую речь ИЛИ сила логики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940152" y="6381328"/>
            <a:ext cx="290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(с) Светлана Князева, 2011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 smtClean="0">
                <a:solidFill>
                  <a:srgbClr val="C00000"/>
                </a:solidFill>
              </a:rPr>
              <a:t>Выражаем </a:t>
            </a:r>
            <a:r>
              <a:rPr lang="ru-RU" sz="4000" b="1" dirty="0" smtClean="0">
                <a:solidFill>
                  <a:srgbClr val="C00000"/>
                </a:solidFill>
              </a:rPr>
              <a:t>идеи Речи </a:t>
            </a:r>
            <a:r>
              <a:rPr lang="ru-RU" sz="4000" b="1" i="1" dirty="0" smtClean="0">
                <a:solidFill>
                  <a:srgbClr val="C00000"/>
                </a:solidFill>
              </a:rPr>
              <a:t>логически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4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002060"/>
                </a:solidFill>
              </a:rPr>
              <a:t>Изучаем четыре закона формальной логики Речи</a:t>
            </a:r>
            <a:endParaRPr lang="ru-RU" sz="2800" dirty="0" smtClean="0"/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 </a:t>
            </a:r>
            <a:r>
              <a:rPr lang="ru-RU" sz="2000" b="1" dirty="0" smtClean="0">
                <a:solidFill>
                  <a:srgbClr val="C00000"/>
                </a:solidFill>
              </a:rPr>
              <a:t>Закон Первый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Закон тождества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: любая мысль имеет устойчивое содержание. ОПОРА только НА  ФАКТЫ  - 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</a:rPr>
              <a:t>ОПРЕДЕЛЕННОСТЬ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</a:rPr>
              <a:t>Закон Второй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Закон </a:t>
            </a:r>
            <a:r>
              <a:rPr lang="ru-RU" sz="2000" b="1" dirty="0" err="1" smtClean="0">
                <a:solidFill>
                  <a:srgbClr val="C00000"/>
                </a:solidFill>
              </a:rPr>
              <a:t>непротиворечия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две противоположные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характеристики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одного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 предмета не могут быть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одновременно</a:t>
            </a:r>
            <a:r>
              <a:rPr lang="ru-RU" sz="2000" u="sng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истинными. Разделяйте явление для понимания – 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</a:rPr>
              <a:t>НЕПРОТИВОРЕЧИВОСТЬ 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</a:rPr>
              <a:t>Закон третий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Закон исключенного третьего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: нужно исключить одно из с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уждений  об одном предмете как недостоверное.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Будьте последовательными в мышлении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– 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</a:rPr>
              <a:t>ПОСЛЕДОВАТЕЛЬНОСТЬ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</a:rPr>
              <a:t>Закон Четвертый</a:t>
            </a:r>
            <a:r>
              <a:rPr lang="ru-RU" sz="2000" dirty="0" smtClean="0">
                <a:solidFill>
                  <a:srgbClr val="C00000"/>
                </a:solidFill>
              </a:rPr>
              <a:t>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- </a:t>
            </a:r>
            <a:r>
              <a:rPr lang="ru-RU" sz="2000" b="1" dirty="0" smtClean="0">
                <a:solidFill>
                  <a:srgbClr val="C00000"/>
                </a:solidFill>
              </a:rPr>
              <a:t>Закон достаточного основания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: –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каждое звено в цепи надо доказать.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Ц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елостность </a:t>
            </a:r>
            <a:r>
              <a:rPr lang="ru-RU" sz="2000" dirty="0" smtClean="0">
                <a:solidFill>
                  <a:schemeClr val="accent3">
                    <a:lumMod val="75000"/>
                  </a:schemeClr>
                </a:solidFill>
              </a:rPr>
              <a:t>в доказательствах </a:t>
            </a:r>
            <a:r>
              <a:rPr lang="ru-RU" sz="2000" i="1" dirty="0" smtClean="0">
                <a:solidFill>
                  <a:schemeClr val="accent3">
                    <a:lumMod val="75000"/>
                  </a:schemeClr>
                </a:solidFill>
              </a:rPr>
              <a:t>–</a:t>
            </a:r>
            <a:r>
              <a:rPr lang="ru-RU" sz="2000" b="1" i="1" dirty="0" smtClean="0">
                <a:solidFill>
                  <a:schemeClr val="accent3">
                    <a:lumMod val="75000"/>
                  </a:schemeClr>
                </a:solidFill>
              </a:rPr>
              <a:t>ОБОСНОВАННОСТЬ</a:t>
            </a:r>
            <a:endParaRPr lang="ru-RU" sz="2000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400" dirty="0" smtClean="0">
                <a:solidFill>
                  <a:schemeClr val="accent3">
                    <a:lumMod val="75000"/>
                  </a:schemeClr>
                </a:solidFill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12160" y="6488668"/>
            <a:ext cx="290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(с) Светлана Князева, 2011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ЧТО ВСЕГДА использует Мастер Убеждения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accent3">
                    <a:lumMod val="75000"/>
                  </a:schemeClr>
                </a:solidFill>
              </a:rPr>
              <a:t>Успешный Мастер Общения опирается на следующие качества Речи:</a:t>
            </a:r>
            <a:endParaRPr lang="ru-RU" dirty="0" smtClean="0">
              <a:solidFill>
                <a:schemeClr val="accent3">
                  <a:lumMod val="75000"/>
                </a:schemeClr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C00000"/>
                </a:solidFill>
              </a:rPr>
              <a:t>ОПРЕДЕЛЕННОСТЬ</a:t>
            </a:r>
            <a:endParaRPr lang="ru-RU" b="1" dirty="0" smtClean="0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C00000"/>
                </a:solidFill>
              </a:rPr>
              <a:t>НЕПРОТИВОРЕЧИВОСТЬ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C00000"/>
                </a:solidFill>
              </a:rPr>
              <a:t>ПОСЛЕДОВАТЕЛЬНОСТЬ</a:t>
            </a:r>
          </a:p>
          <a:p>
            <a:pPr>
              <a:buFont typeface="Wingdings" pitchFamily="2" charset="2"/>
              <a:buChar char="v"/>
            </a:pPr>
            <a:r>
              <a:rPr lang="ru-RU" b="1" i="1" dirty="0" smtClean="0">
                <a:solidFill>
                  <a:srgbClr val="C00000"/>
                </a:solidFill>
              </a:rPr>
              <a:t>ОБОСНОВАННОСТЬ</a:t>
            </a:r>
            <a:endParaRPr lang="ru-RU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2160" y="6488668"/>
            <a:ext cx="2900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(с) Светлана Князева, 2011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Логика от Билла Гейтса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В ближайшие </a:t>
            </a:r>
            <a:r>
              <a:rPr lang="ru-RU" sz="2000" b="1" dirty="0" smtClean="0">
                <a:solidFill>
                  <a:srgbClr val="002060"/>
                </a:solidFill>
              </a:rPr>
              <a:t>годы </a:t>
            </a:r>
            <a:r>
              <a:rPr lang="ru-RU" sz="2000" b="1" dirty="0" smtClean="0">
                <a:solidFill>
                  <a:srgbClr val="002060"/>
                </a:solidFill>
              </a:rPr>
              <a:t>бизнес изменится </a:t>
            </a:r>
            <a:r>
              <a:rPr lang="ru-RU" sz="2000" b="1" dirty="0" smtClean="0">
                <a:solidFill>
                  <a:srgbClr val="002060"/>
                </a:solidFill>
              </a:rPr>
              <a:t>сильнее</a:t>
            </a:r>
            <a:r>
              <a:rPr lang="ru-RU" sz="2000" b="1" dirty="0" smtClean="0">
                <a:solidFill>
                  <a:srgbClr val="002060"/>
                </a:solidFill>
              </a:rPr>
              <a:t>, чем за предыдущие пятьдесят. </a:t>
            </a:r>
            <a:r>
              <a:rPr lang="ru-RU" sz="2000" b="1" dirty="0" smtClean="0">
                <a:solidFill>
                  <a:srgbClr val="002060"/>
                </a:solidFill>
              </a:rPr>
              <a:t>Как </a:t>
            </a:r>
            <a:r>
              <a:rPr lang="ru-RU" sz="2000" b="1" dirty="0" smtClean="0">
                <a:solidFill>
                  <a:srgbClr val="002060"/>
                </a:solidFill>
              </a:rPr>
              <a:t>использовать </a:t>
            </a:r>
            <a:r>
              <a:rPr lang="ru-RU" sz="2000" b="1" dirty="0" smtClean="0">
                <a:solidFill>
                  <a:srgbClr val="002060"/>
                </a:solidFill>
              </a:rPr>
              <a:t>достижения </a:t>
            </a:r>
            <a:r>
              <a:rPr lang="ru-RU" sz="2000" b="1" dirty="0" smtClean="0">
                <a:solidFill>
                  <a:srgbClr val="002060"/>
                </a:solidFill>
              </a:rPr>
              <a:t>технического </a:t>
            </a:r>
            <a:r>
              <a:rPr lang="ru-RU" sz="2000" b="1" dirty="0" smtClean="0">
                <a:solidFill>
                  <a:srgbClr val="002060"/>
                </a:solidFill>
              </a:rPr>
              <a:t>прогресса? </a:t>
            </a:r>
            <a:r>
              <a:rPr lang="ru-RU" sz="2000" b="1" dirty="0" smtClean="0">
                <a:solidFill>
                  <a:srgbClr val="002060"/>
                </a:solidFill>
              </a:rPr>
              <a:t>К чему они приведут? Как они помогут вам </a:t>
            </a:r>
            <a:r>
              <a:rPr lang="ru-RU" sz="2000" b="1" dirty="0" smtClean="0">
                <a:solidFill>
                  <a:srgbClr val="002060"/>
                </a:solidFill>
              </a:rPr>
              <a:t>оставаться </a:t>
            </a:r>
            <a:r>
              <a:rPr lang="ru-RU" sz="2000" b="1" dirty="0" smtClean="0">
                <a:solidFill>
                  <a:srgbClr val="002060"/>
                </a:solidFill>
              </a:rPr>
              <a:t>«на коне» и </a:t>
            </a:r>
            <a:r>
              <a:rPr lang="ru-RU" sz="2000" b="1" dirty="0" smtClean="0">
                <a:solidFill>
                  <a:srgbClr val="002060"/>
                </a:solidFill>
              </a:rPr>
              <a:t>через </a:t>
            </a:r>
            <a:r>
              <a:rPr lang="ru-RU" sz="2000" b="1" dirty="0" smtClean="0">
                <a:solidFill>
                  <a:srgbClr val="002060"/>
                </a:solidFill>
              </a:rPr>
              <a:t>пять лет, и через </a:t>
            </a:r>
            <a:r>
              <a:rPr lang="ru-RU" sz="2000" b="1" dirty="0" smtClean="0">
                <a:solidFill>
                  <a:srgbClr val="002060"/>
                </a:solidFill>
              </a:rPr>
              <a:t>десять? В </a:t>
            </a:r>
            <a:r>
              <a:rPr lang="ru-RU" sz="2000" b="1" dirty="0" smtClean="0">
                <a:solidFill>
                  <a:srgbClr val="002060"/>
                </a:solidFill>
              </a:rPr>
              <a:t>80-е годы все </a:t>
            </a:r>
            <a:r>
              <a:rPr lang="ru-RU" sz="2000" b="1" dirty="0" smtClean="0">
                <a:solidFill>
                  <a:srgbClr val="002060"/>
                </a:solidFill>
              </a:rPr>
              <a:t>решало </a:t>
            </a:r>
            <a:r>
              <a:rPr lang="ru-RU" sz="2000" b="1" dirty="0" smtClean="0">
                <a:solidFill>
                  <a:srgbClr val="002060"/>
                </a:solidFill>
              </a:rPr>
              <a:t>качество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</a:rPr>
              <a:t>в 90-е — </a:t>
            </a:r>
            <a:r>
              <a:rPr lang="ru-RU" sz="2000" b="1" dirty="0" err="1" smtClean="0">
                <a:solidFill>
                  <a:srgbClr val="002060"/>
                </a:solidFill>
              </a:rPr>
              <a:t>реинжиниринг</a:t>
            </a:r>
            <a:r>
              <a:rPr lang="ru-RU" sz="2000" b="1" dirty="0" smtClean="0">
                <a:solidFill>
                  <a:srgbClr val="002060"/>
                </a:solidFill>
              </a:rPr>
              <a:t> бизнеса</a:t>
            </a:r>
            <a:r>
              <a:rPr lang="ru-RU" sz="2000" b="1" dirty="0" smtClean="0">
                <a:solidFill>
                  <a:srgbClr val="002060"/>
                </a:solidFill>
              </a:rPr>
              <a:t>, </a:t>
            </a:r>
            <a:r>
              <a:rPr lang="ru-RU" sz="2000" b="1" dirty="0" smtClean="0">
                <a:solidFill>
                  <a:srgbClr val="002060"/>
                </a:solidFill>
              </a:rPr>
              <a:t>а концепция последнего десятилетия </a:t>
            </a:r>
            <a:r>
              <a:rPr lang="ru-RU" sz="2000" b="1" dirty="0" smtClean="0">
                <a:solidFill>
                  <a:srgbClr val="002060"/>
                </a:solidFill>
              </a:rPr>
              <a:t>— «скорость». Здесь и </a:t>
            </a:r>
            <a:r>
              <a:rPr lang="ru-RU" sz="2000" b="1" dirty="0" smtClean="0">
                <a:solidFill>
                  <a:srgbClr val="002060"/>
                </a:solidFill>
              </a:rPr>
              <a:t>скорость </a:t>
            </a:r>
            <a:r>
              <a:rPr lang="ru-RU" sz="2000" b="1" dirty="0" smtClean="0">
                <a:solidFill>
                  <a:srgbClr val="002060"/>
                </a:solidFill>
              </a:rPr>
              <a:t>изменения </a:t>
            </a:r>
            <a:r>
              <a:rPr lang="ru-RU" sz="2000" b="1" dirty="0" smtClean="0">
                <a:solidFill>
                  <a:srgbClr val="002060"/>
                </a:solidFill>
              </a:rPr>
              <a:t>характера </a:t>
            </a:r>
            <a:r>
              <a:rPr lang="ru-RU" sz="2000" b="1" dirty="0" smtClean="0">
                <a:solidFill>
                  <a:srgbClr val="002060"/>
                </a:solidFill>
              </a:rPr>
              <a:t>бизнеса; здесь и вопросы оперативности управления </a:t>
            </a:r>
            <a:r>
              <a:rPr lang="ru-RU" sz="2000" b="1" dirty="0" smtClean="0">
                <a:solidFill>
                  <a:srgbClr val="002060"/>
                </a:solidFill>
              </a:rPr>
              <a:t>бизнес-процессами</a:t>
            </a:r>
            <a:r>
              <a:rPr lang="ru-RU" sz="2000" b="1" dirty="0" smtClean="0">
                <a:solidFill>
                  <a:srgbClr val="002060"/>
                </a:solidFill>
              </a:rPr>
              <a:t>; здесь и динамика изменения образа жизни </a:t>
            </a:r>
            <a:r>
              <a:rPr lang="ru-RU" sz="2000" b="1" dirty="0" smtClean="0">
                <a:solidFill>
                  <a:srgbClr val="002060"/>
                </a:solidFill>
              </a:rPr>
              <a:t>потребителей</a:t>
            </a:r>
            <a:r>
              <a:rPr lang="ru-RU" sz="2000" b="1" dirty="0" smtClean="0">
                <a:solidFill>
                  <a:srgbClr val="002060"/>
                </a:solidFill>
              </a:rPr>
              <a:t>. </a:t>
            </a:r>
            <a:r>
              <a:rPr lang="ru-RU" sz="2000" b="1" dirty="0" smtClean="0">
                <a:solidFill>
                  <a:srgbClr val="002060"/>
                </a:solidFill>
              </a:rPr>
              <a:t>... Основа </a:t>
            </a:r>
            <a:r>
              <a:rPr lang="ru-RU" sz="2000" b="1" dirty="0" smtClean="0">
                <a:solidFill>
                  <a:srgbClr val="002060"/>
                </a:solidFill>
              </a:rPr>
              <a:t>всех этих </a:t>
            </a:r>
            <a:r>
              <a:rPr lang="ru-RU" sz="2000" b="1" dirty="0" smtClean="0">
                <a:solidFill>
                  <a:srgbClr val="002060"/>
                </a:solidFill>
              </a:rPr>
              <a:t>изменений - это </a:t>
            </a:r>
            <a:r>
              <a:rPr lang="ru-RU" sz="2000" b="1" dirty="0" smtClean="0">
                <a:solidFill>
                  <a:srgbClr val="002060"/>
                </a:solidFill>
              </a:rPr>
              <a:t>поток цифровой </a:t>
            </a:r>
            <a:r>
              <a:rPr lang="ru-RU" sz="2000" b="1" dirty="0" smtClean="0">
                <a:solidFill>
                  <a:srgbClr val="002060"/>
                </a:solidFill>
              </a:rPr>
              <a:t>информации. Пока еще немногие </a:t>
            </a:r>
            <a:r>
              <a:rPr lang="ru-RU" sz="2000" b="1" dirty="0" smtClean="0">
                <a:solidFill>
                  <a:srgbClr val="002060"/>
                </a:solidFill>
              </a:rPr>
              <a:t>используют новые технологии для </a:t>
            </a:r>
            <a:r>
              <a:rPr lang="ru-RU" sz="2000" b="1" dirty="0" smtClean="0">
                <a:solidFill>
                  <a:srgbClr val="002060"/>
                </a:solidFill>
              </a:rPr>
              <a:t>организации бизнес-процессов, которые </a:t>
            </a:r>
            <a:r>
              <a:rPr lang="ru-RU" sz="2000" b="1" dirty="0" smtClean="0">
                <a:solidFill>
                  <a:srgbClr val="002060"/>
                </a:solidFill>
              </a:rPr>
              <a:t>позволят сотрудникам </a:t>
            </a:r>
            <a:r>
              <a:rPr lang="ru-RU" sz="2000" b="1" dirty="0" smtClean="0">
                <a:solidFill>
                  <a:srgbClr val="002060"/>
                </a:solidFill>
              </a:rPr>
              <a:t>ответить </a:t>
            </a:r>
            <a:r>
              <a:rPr lang="ru-RU" sz="2000" b="1" dirty="0" smtClean="0">
                <a:solidFill>
                  <a:srgbClr val="002060"/>
                </a:solidFill>
              </a:rPr>
              <a:t>на любые изменения </a:t>
            </a:r>
            <a:r>
              <a:rPr lang="ru-RU" sz="2000" b="1" dirty="0" smtClean="0">
                <a:solidFill>
                  <a:srgbClr val="002060"/>
                </a:solidFill>
              </a:rPr>
              <a:t>условий </a:t>
            </a:r>
            <a:r>
              <a:rPr lang="ru-RU" sz="2000" b="1" dirty="0" smtClean="0">
                <a:solidFill>
                  <a:srgbClr val="002060"/>
                </a:solidFill>
              </a:rPr>
              <a:t>со скоростью, необходимой для успешной конкуренции в новом мире «высокоскоростного" бизнеса. </a:t>
            </a:r>
            <a:r>
              <a:rPr lang="ru-RU" sz="2000" b="1" dirty="0" smtClean="0">
                <a:solidFill>
                  <a:schemeClr val="accent3"/>
                </a:solidFill>
              </a:rPr>
              <a:t/>
            </a:r>
            <a:br>
              <a:rPr lang="ru-RU" sz="2000" b="1" dirty="0" smtClean="0">
                <a:solidFill>
                  <a:schemeClr val="accent3"/>
                </a:solidFill>
              </a:rPr>
            </a:br>
            <a:endParaRPr lang="ru-RU" sz="2000" b="1" dirty="0">
              <a:solidFill>
                <a:schemeClr val="accent3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СОВЕТЫ КОРОЛЯ ЛОГИКИ ДЕКАРТА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40560"/>
          </a:xfrm>
        </p:spPr>
        <p:txBody>
          <a:bodyPr>
            <a:noAutofit/>
          </a:bodyPr>
          <a:lstStyle/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ОПИРАЙТЕСЬ </a:t>
            </a:r>
            <a:r>
              <a:rPr lang="ru-RU" sz="2800" b="1" dirty="0" smtClean="0">
                <a:solidFill>
                  <a:srgbClr val="00B050"/>
                </a:solidFill>
              </a:rPr>
              <a:t>только НА </a:t>
            </a:r>
            <a:r>
              <a:rPr lang="ru-RU" sz="2800" b="1" dirty="0" smtClean="0">
                <a:solidFill>
                  <a:srgbClr val="00B050"/>
                </a:solidFill>
              </a:rPr>
              <a:t>ФАКТЫ </a:t>
            </a:r>
            <a:r>
              <a:rPr lang="ru-RU" sz="2800" b="1" dirty="0" smtClean="0">
                <a:solidFill>
                  <a:srgbClr val="00B050"/>
                </a:solidFill>
              </a:rPr>
              <a:t>– </a:t>
            </a:r>
            <a:r>
              <a:rPr lang="ru-RU" sz="2800" b="1" dirty="0" smtClean="0">
                <a:solidFill>
                  <a:srgbClr val="00B050"/>
                </a:solidFill>
              </a:rPr>
              <a:t>Никогда </a:t>
            </a:r>
            <a:r>
              <a:rPr lang="ru-RU" sz="2800" b="1" dirty="0" smtClean="0">
                <a:solidFill>
                  <a:srgbClr val="00B050"/>
                </a:solidFill>
              </a:rPr>
              <a:t>не принимайте за </a:t>
            </a:r>
            <a:r>
              <a:rPr lang="ru-RU" sz="2800" b="1" dirty="0" smtClean="0">
                <a:solidFill>
                  <a:srgbClr val="00B050"/>
                </a:solidFill>
              </a:rPr>
              <a:t>аксиому положения, не доказанные </a:t>
            </a:r>
            <a:r>
              <a:rPr lang="ru-RU" sz="2800" b="1" dirty="0" smtClean="0">
                <a:solidFill>
                  <a:srgbClr val="00B050"/>
                </a:solidFill>
              </a:rPr>
              <a:t>на основании </a:t>
            </a:r>
            <a:r>
              <a:rPr lang="ru-RU" sz="2800" b="1" dirty="0" smtClean="0">
                <a:solidFill>
                  <a:srgbClr val="00B050"/>
                </a:solidFill>
              </a:rPr>
              <a:t>законов логики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Разделяйте явление для </a:t>
            </a:r>
            <a:r>
              <a:rPr lang="ru-RU" sz="2800" b="1" dirty="0" smtClean="0">
                <a:solidFill>
                  <a:srgbClr val="00B050"/>
                </a:solidFill>
              </a:rPr>
              <a:t>понимания </a:t>
            </a:r>
            <a:r>
              <a:rPr lang="ru-RU" sz="2800" b="1" dirty="0" smtClean="0">
                <a:solidFill>
                  <a:srgbClr val="00B050"/>
                </a:solidFill>
              </a:rPr>
              <a:t>его </a:t>
            </a:r>
            <a:r>
              <a:rPr lang="ru-RU" sz="2800" b="1" dirty="0" smtClean="0">
                <a:solidFill>
                  <a:srgbClr val="00B050"/>
                </a:solidFill>
              </a:rPr>
              <a:t>сути –проблему делите на требуемое количество частей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Будьте последовательными в </a:t>
            </a:r>
            <a:r>
              <a:rPr lang="ru-RU" sz="2800" b="1" dirty="0" smtClean="0">
                <a:solidFill>
                  <a:srgbClr val="00B050"/>
                </a:solidFill>
              </a:rPr>
              <a:t>мышлении –располагайте суждения от </a:t>
            </a:r>
            <a:r>
              <a:rPr lang="ru-RU" sz="2800" b="1" dirty="0" smtClean="0">
                <a:solidFill>
                  <a:srgbClr val="00B050"/>
                </a:solidFill>
              </a:rPr>
              <a:t>простого к </a:t>
            </a:r>
            <a:r>
              <a:rPr lang="ru-RU" sz="2800" b="1" dirty="0" smtClean="0">
                <a:solidFill>
                  <a:srgbClr val="00B050"/>
                </a:solidFill>
              </a:rPr>
              <a:t>сложному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pPr lvl="0"/>
            <a:r>
              <a:rPr lang="ru-RU" sz="2800" b="1" dirty="0" smtClean="0">
                <a:solidFill>
                  <a:srgbClr val="00B050"/>
                </a:solidFill>
              </a:rPr>
              <a:t>ИЩИТЕ целостность в суждениях </a:t>
            </a:r>
            <a:r>
              <a:rPr lang="ru-RU" sz="2800" b="1" dirty="0" smtClean="0">
                <a:solidFill>
                  <a:srgbClr val="00B050"/>
                </a:solidFill>
              </a:rPr>
              <a:t>– соединяйте </a:t>
            </a:r>
            <a:r>
              <a:rPr lang="ru-RU" sz="2800" b="1" dirty="0" smtClean="0">
                <a:solidFill>
                  <a:srgbClr val="00B050"/>
                </a:solidFill>
              </a:rPr>
              <a:t>мысли </a:t>
            </a:r>
            <a:r>
              <a:rPr lang="ru-RU" sz="2800" b="1" dirty="0" smtClean="0">
                <a:solidFill>
                  <a:srgbClr val="00B050"/>
                </a:solidFill>
              </a:rPr>
              <a:t>логически и сохраняйте целостное представление о явлении </a:t>
            </a:r>
            <a:endParaRPr lang="ru-RU" sz="2800" b="1" dirty="0" smtClean="0">
              <a:solidFill>
                <a:srgbClr val="00B050"/>
              </a:solidFill>
            </a:endParaRPr>
          </a:p>
          <a:p>
            <a:endParaRPr lang="ru-RU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презентаци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курса - новый</Template>
  <TotalTime>855</TotalTime>
  <Words>238</Words>
  <Application>Microsoft Office PowerPoint</Application>
  <PresentationFormat>Экран (4:3)</PresentationFormat>
  <Paragraphs>34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презентация</vt:lpstr>
      <vt:lpstr> ОРАТОРСКОЕ МАСТЕРСТВО - или восемь с половиной ступеней на Пути Убеждения   </vt:lpstr>
      <vt:lpstr>Выражаем идеи Речи логически</vt:lpstr>
      <vt:lpstr>ЧТО ВСЕГДА использует Мастер Убеждения</vt:lpstr>
      <vt:lpstr>Логика от Билла Гейтса</vt:lpstr>
      <vt:lpstr>СОВЕТЫ КОРОЛЯ ЛОГИКИ ДЕКАРТА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ОРАТОРСКОЕ МАСТЕРСТВО - или восемь с половиной ступеней на Пути Убеждения</dc:title>
  <dc:creator>Литвиненко</dc:creator>
  <cp:lastModifiedBy>All</cp:lastModifiedBy>
  <cp:revision>515</cp:revision>
  <dcterms:created xsi:type="dcterms:W3CDTF">2011-04-22T07:13:53Z</dcterms:created>
  <dcterms:modified xsi:type="dcterms:W3CDTF">2011-04-26T22:13:59Z</dcterms:modified>
</cp:coreProperties>
</file>