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9872D-233E-4662-AF6A-66D648A61543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5BDE5-663E-4C96-9231-3DEF3CAF3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В О Д  Н А Я   Ч А С Т Ь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FEE6-5DEC-4BF9-859E-7A3787E3C46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Помня об эффекте первого </a:t>
            </a:r>
            <a:r>
              <a:rPr lang="ru-RU" smtClean="0"/>
              <a:t>и последнего слова</a:t>
            </a:r>
            <a:r>
              <a:rPr lang="ru-RU" dirty="0" smtClean="0"/>
              <a:t>, изучаем 4 закона формальной логики изложения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BDE5-663E-4C96-9231-3DEF3CAF390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Уроки логики: Логически построенная Речь, может быть также зачином Речи. По стилю – повествование</a:t>
            </a:r>
            <a:r>
              <a:rPr lang="ru-RU" baseline="0" dirty="0" smtClean="0"/>
              <a:t>, Приемы: отчетливая логика,  риторические вопросы, антитеза, четкий параллелизм конструкций, анафора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BDE5-663E-4C96-9231-3DEF3CAF390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BDE5-663E-4C96-9231-3DEF3CAF390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5665-0042-451B-8623-527BF899D99E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B2C0-E4F5-4548-B701-E324EDD47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5665-0042-451B-8623-527BF899D99E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B2C0-E4F5-4548-B701-E324EDD47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5665-0042-451B-8623-527BF899D99E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EB2C0-E4F5-4548-B701-E324EDD47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776864" cy="2304256"/>
          </a:xfrm>
          <a:solidFill>
            <a:srgbClr val="FF00FF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  <a:scene3d>
            <a:camera prst="perspective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5300" b="1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300" b="1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ОРАТОРСКОЕ МАСТЕРСТВО -</a:t>
            </a:r>
            <a:br>
              <a:rPr lang="ru-RU" sz="3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r>
              <a:rPr lang="ru-RU" sz="3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или восемь с половиной ступеней на Пути Убеждения</a:t>
            </a:r>
            <a:r>
              <a:rPr lang="ru-RU" b="1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i="1" dirty="0" smtClean="0">
                <a:solidFill>
                  <a:srgbClr val="00B050"/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</a:b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6440760" cy="148972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МОДУЛЬ ШЕСТОЙ:</a:t>
            </a:r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Как произнести хорошую речь ИЛИ сила логики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6381328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(с) Светлана Князева, 2011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Выражаем </a:t>
            </a:r>
            <a:r>
              <a:rPr lang="ru-RU" sz="4000" b="1" dirty="0" smtClean="0">
                <a:solidFill>
                  <a:srgbClr val="C00000"/>
                </a:solidFill>
              </a:rPr>
              <a:t>идеи Речи </a:t>
            </a:r>
            <a:r>
              <a:rPr lang="ru-RU" sz="4000" b="1" i="1" dirty="0" smtClean="0">
                <a:solidFill>
                  <a:srgbClr val="C00000"/>
                </a:solidFill>
              </a:rPr>
              <a:t>логически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Изучаем четыре закона формальной логики Речи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000" b="1" dirty="0" smtClean="0">
                <a:solidFill>
                  <a:srgbClr val="C00000"/>
                </a:solidFill>
              </a:rPr>
              <a:t>Закон Первый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000" b="1" dirty="0" smtClean="0">
                <a:solidFill>
                  <a:srgbClr val="C00000"/>
                </a:solidFill>
              </a:rPr>
              <a:t>Закон тождества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: любая мысль имеет устойчивое содержание. ОПОРА только НА  ФАКТЫ  - 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ОПРЕДЕЛЕННОСТЬ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Закон Второй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000" b="1" dirty="0" smtClean="0">
                <a:solidFill>
                  <a:srgbClr val="C00000"/>
                </a:solidFill>
              </a:rPr>
              <a:t>Закон </a:t>
            </a:r>
            <a:r>
              <a:rPr lang="ru-RU" sz="2000" b="1" dirty="0" err="1" smtClean="0">
                <a:solidFill>
                  <a:srgbClr val="C00000"/>
                </a:solidFill>
              </a:rPr>
              <a:t>непротиворечия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две противоположные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характеристики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одного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предмета не могут быть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одновременно</a:t>
            </a:r>
            <a:r>
              <a:rPr lang="ru-RU" sz="2000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истинными. Разделяйте явление для понимания – 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НЕПРОТИВОРЕЧИВОСТЬ </a:t>
            </a:r>
            <a:endParaRPr lang="ru-RU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Закон третий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000" b="1" dirty="0" smtClean="0">
                <a:solidFill>
                  <a:srgbClr val="C00000"/>
                </a:solidFill>
              </a:rPr>
              <a:t>Закон исключенного третьего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: нужно исключить одно из с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уждений  об одном предмете как недостоверное.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Будьте последовательными в мышлении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– 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ПОСЛЕДОВАТЕЛЬНОСТЬ</a:t>
            </a:r>
            <a:endParaRPr lang="ru-RU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Закон Четвертый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000" b="1" dirty="0" smtClean="0">
                <a:solidFill>
                  <a:srgbClr val="C00000"/>
                </a:solidFill>
              </a:rPr>
              <a:t>Закон достаточного основания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: –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каждое звено в цепи надо доказать.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Ц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елостность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в доказательствах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–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ОБОСНОВАННОСТЬ</a:t>
            </a:r>
            <a:endParaRPr lang="ru-RU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2160" y="6488668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(с) Светлана Князева, 2011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ЧТО ВСЕГДА использует Мастер Убеждения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Успешный Мастер Общения опирается на следующие качества Речи: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C00000"/>
                </a:solidFill>
              </a:rPr>
              <a:t>ОПРЕДЕЛЕННОСТЬ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C00000"/>
                </a:solidFill>
              </a:rPr>
              <a:t>НЕПРОТИВОРЕЧИВОСТЬ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C00000"/>
                </a:solidFill>
              </a:rPr>
              <a:t>ПОСЛЕДОВАТЕЛЬНОСТЬ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C00000"/>
                </a:solidFill>
              </a:rPr>
              <a:t>ОБОСНОВАННОСТЬ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2160" y="6488668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(с) Светлана Князева, 2011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Логика от Билла Гейтса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 ближайшие </a:t>
            </a:r>
            <a:r>
              <a:rPr lang="ru-RU" sz="2000" b="1" dirty="0" smtClean="0">
                <a:solidFill>
                  <a:srgbClr val="002060"/>
                </a:solidFill>
              </a:rPr>
              <a:t>годы </a:t>
            </a:r>
            <a:r>
              <a:rPr lang="ru-RU" sz="2000" b="1" dirty="0" smtClean="0">
                <a:solidFill>
                  <a:srgbClr val="002060"/>
                </a:solidFill>
              </a:rPr>
              <a:t>бизнес изменится </a:t>
            </a:r>
            <a:r>
              <a:rPr lang="ru-RU" sz="2000" b="1" dirty="0" smtClean="0">
                <a:solidFill>
                  <a:srgbClr val="002060"/>
                </a:solidFill>
              </a:rPr>
              <a:t>сильнее</a:t>
            </a:r>
            <a:r>
              <a:rPr lang="ru-RU" sz="2000" b="1" dirty="0" smtClean="0">
                <a:solidFill>
                  <a:srgbClr val="002060"/>
                </a:solidFill>
              </a:rPr>
              <a:t>, чем за предыдущие пятьдесят. </a:t>
            </a:r>
            <a:r>
              <a:rPr lang="ru-RU" sz="2000" b="1" dirty="0" smtClean="0">
                <a:solidFill>
                  <a:srgbClr val="002060"/>
                </a:solidFill>
              </a:rPr>
              <a:t>Как </a:t>
            </a:r>
            <a:r>
              <a:rPr lang="ru-RU" sz="2000" b="1" dirty="0" smtClean="0">
                <a:solidFill>
                  <a:srgbClr val="002060"/>
                </a:solidFill>
              </a:rPr>
              <a:t>использовать </a:t>
            </a:r>
            <a:r>
              <a:rPr lang="ru-RU" sz="2000" b="1" dirty="0" smtClean="0">
                <a:solidFill>
                  <a:srgbClr val="002060"/>
                </a:solidFill>
              </a:rPr>
              <a:t>достижения </a:t>
            </a:r>
            <a:r>
              <a:rPr lang="ru-RU" sz="2000" b="1" dirty="0" smtClean="0">
                <a:solidFill>
                  <a:srgbClr val="002060"/>
                </a:solidFill>
              </a:rPr>
              <a:t>технического </a:t>
            </a:r>
            <a:r>
              <a:rPr lang="ru-RU" sz="2000" b="1" dirty="0" smtClean="0">
                <a:solidFill>
                  <a:srgbClr val="002060"/>
                </a:solidFill>
              </a:rPr>
              <a:t>прогресса? </a:t>
            </a:r>
            <a:r>
              <a:rPr lang="ru-RU" sz="2000" b="1" dirty="0" smtClean="0">
                <a:solidFill>
                  <a:srgbClr val="002060"/>
                </a:solidFill>
              </a:rPr>
              <a:t>К чему они приведут? Как они помогут вам </a:t>
            </a:r>
            <a:r>
              <a:rPr lang="ru-RU" sz="2000" b="1" dirty="0" smtClean="0">
                <a:solidFill>
                  <a:srgbClr val="002060"/>
                </a:solidFill>
              </a:rPr>
              <a:t>оставаться </a:t>
            </a:r>
            <a:r>
              <a:rPr lang="ru-RU" sz="2000" b="1" dirty="0" smtClean="0">
                <a:solidFill>
                  <a:srgbClr val="002060"/>
                </a:solidFill>
              </a:rPr>
              <a:t>«на коне» и </a:t>
            </a:r>
            <a:r>
              <a:rPr lang="ru-RU" sz="2000" b="1" dirty="0" smtClean="0">
                <a:solidFill>
                  <a:srgbClr val="002060"/>
                </a:solidFill>
              </a:rPr>
              <a:t>через </a:t>
            </a:r>
            <a:r>
              <a:rPr lang="ru-RU" sz="2000" b="1" dirty="0" smtClean="0">
                <a:solidFill>
                  <a:srgbClr val="002060"/>
                </a:solidFill>
              </a:rPr>
              <a:t>пять лет, и через </a:t>
            </a:r>
            <a:r>
              <a:rPr lang="ru-RU" sz="2000" b="1" dirty="0" smtClean="0">
                <a:solidFill>
                  <a:srgbClr val="002060"/>
                </a:solidFill>
              </a:rPr>
              <a:t>десять? В </a:t>
            </a:r>
            <a:r>
              <a:rPr lang="ru-RU" sz="2000" b="1" dirty="0" smtClean="0">
                <a:solidFill>
                  <a:srgbClr val="002060"/>
                </a:solidFill>
              </a:rPr>
              <a:t>80-е годы все </a:t>
            </a:r>
            <a:r>
              <a:rPr lang="ru-RU" sz="2000" b="1" dirty="0" smtClean="0">
                <a:solidFill>
                  <a:srgbClr val="002060"/>
                </a:solidFill>
              </a:rPr>
              <a:t>решало </a:t>
            </a:r>
            <a:r>
              <a:rPr lang="ru-RU" sz="2000" b="1" dirty="0" smtClean="0">
                <a:solidFill>
                  <a:srgbClr val="002060"/>
                </a:solidFill>
              </a:rPr>
              <a:t>качество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</a:rPr>
              <a:t>в 90-е — </a:t>
            </a:r>
            <a:r>
              <a:rPr lang="ru-RU" sz="2000" b="1" dirty="0" err="1" smtClean="0">
                <a:solidFill>
                  <a:srgbClr val="002060"/>
                </a:solidFill>
              </a:rPr>
              <a:t>реинжиниринг</a:t>
            </a:r>
            <a:r>
              <a:rPr lang="ru-RU" sz="2000" b="1" dirty="0" smtClean="0">
                <a:solidFill>
                  <a:srgbClr val="002060"/>
                </a:solidFill>
              </a:rPr>
              <a:t> бизнеса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</a:rPr>
              <a:t>а концепция последнего десятилетия </a:t>
            </a:r>
            <a:r>
              <a:rPr lang="ru-RU" sz="2000" b="1" dirty="0" smtClean="0">
                <a:solidFill>
                  <a:srgbClr val="002060"/>
                </a:solidFill>
              </a:rPr>
              <a:t>— «скорость». Здесь и </a:t>
            </a:r>
            <a:r>
              <a:rPr lang="ru-RU" sz="2000" b="1" dirty="0" smtClean="0">
                <a:solidFill>
                  <a:srgbClr val="002060"/>
                </a:solidFill>
              </a:rPr>
              <a:t>скорость </a:t>
            </a:r>
            <a:r>
              <a:rPr lang="ru-RU" sz="2000" b="1" dirty="0" smtClean="0">
                <a:solidFill>
                  <a:srgbClr val="002060"/>
                </a:solidFill>
              </a:rPr>
              <a:t>изменения </a:t>
            </a:r>
            <a:r>
              <a:rPr lang="ru-RU" sz="2000" b="1" dirty="0" smtClean="0">
                <a:solidFill>
                  <a:srgbClr val="002060"/>
                </a:solidFill>
              </a:rPr>
              <a:t>характера </a:t>
            </a:r>
            <a:r>
              <a:rPr lang="ru-RU" sz="2000" b="1" dirty="0" smtClean="0">
                <a:solidFill>
                  <a:srgbClr val="002060"/>
                </a:solidFill>
              </a:rPr>
              <a:t>бизнеса; здесь и вопросы оперативности управления </a:t>
            </a:r>
            <a:r>
              <a:rPr lang="ru-RU" sz="2000" b="1" dirty="0" smtClean="0">
                <a:solidFill>
                  <a:srgbClr val="002060"/>
                </a:solidFill>
              </a:rPr>
              <a:t>бизнес-процессами</a:t>
            </a:r>
            <a:r>
              <a:rPr lang="ru-RU" sz="2000" b="1" dirty="0" smtClean="0">
                <a:solidFill>
                  <a:srgbClr val="002060"/>
                </a:solidFill>
              </a:rPr>
              <a:t>; здесь и динамика изменения образа жизни </a:t>
            </a:r>
            <a:r>
              <a:rPr lang="ru-RU" sz="2000" b="1" dirty="0" smtClean="0">
                <a:solidFill>
                  <a:srgbClr val="002060"/>
                </a:solidFill>
              </a:rPr>
              <a:t>потребителей</a:t>
            </a:r>
            <a:r>
              <a:rPr lang="ru-RU" sz="2000" b="1" dirty="0" smtClean="0">
                <a:solidFill>
                  <a:srgbClr val="002060"/>
                </a:solidFill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</a:rPr>
              <a:t>... Основа </a:t>
            </a:r>
            <a:r>
              <a:rPr lang="ru-RU" sz="2000" b="1" dirty="0" smtClean="0">
                <a:solidFill>
                  <a:srgbClr val="002060"/>
                </a:solidFill>
              </a:rPr>
              <a:t>всех этих </a:t>
            </a:r>
            <a:r>
              <a:rPr lang="ru-RU" sz="2000" b="1" dirty="0" smtClean="0">
                <a:solidFill>
                  <a:srgbClr val="002060"/>
                </a:solidFill>
              </a:rPr>
              <a:t>изменений - это </a:t>
            </a:r>
            <a:r>
              <a:rPr lang="ru-RU" sz="2000" b="1" dirty="0" smtClean="0">
                <a:solidFill>
                  <a:srgbClr val="002060"/>
                </a:solidFill>
              </a:rPr>
              <a:t>поток цифровой </a:t>
            </a:r>
            <a:r>
              <a:rPr lang="ru-RU" sz="2000" b="1" dirty="0" smtClean="0">
                <a:solidFill>
                  <a:srgbClr val="002060"/>
                </a:solidFill>
              </a:rPr>
              <a:t>информации. Пока еще немногие </a:t>
            </a:r>
            <a:r>
              <a:rPr lang="ru-RU" sz="2000" b="1" dirty="0" smtClean="0">
                <a:solidFill>
                  <a:srgbClr val="002060"/>
                </a:solidFill>
              </a:rPr>
              <a:t>используют новые технологии для </a:t>
            </a:r>
            <a:r>
              <a:rPr lang="ru-RU" sz="2000" b="1" dirty="0" smtClean="0">
                <a:solidFill>
                  <a:srgbClr val="002060"/>
                </a:solidFill>
              </a:rPr>
              <a:t>организации бизнес-процессов, которые </a:t>
            </a:r>
            <a:r>
              <a:rPr lang="ru-RU" sz="2000" b="1" dirty="0" smtClean="0">
                <a:solidFill>
                  <a:srgbClr val="002060"/>
                </a:solidFill>
              </a:rPr>
              <a:t>позволят сотрудникам </a:t>
            </a:r>
            <a:r>
              <a:rPr lang="ru-RU" sz="2000" b="1" dirty="0" smtClean="0">
                <a:solidFill>
                  <a:srgbClr val="002060"/>
                </a:solidFill>
              </a:rPr>
              <a:t>ответить </a:t>
            </a:r>
            <a:r>
              <a:rPr lang="ru-RU" sz="2000" b="1" dirty="0" smtClean="0">
                <a:solidFill>
                  <a:srgbClr val="002060"/>
                </a:solidFill>
              </a:rPr>
              <a:t>на любые изменения </a:t>
            </a:r>
            <a:r>
              <a:rPr lang="ru-RU" sz="2000" b="1" dirty="0" smtClean="0">
                <a:solidFill>
                  <a:srgbClr val="002060"/>
                </a:solidFill>
              </a:rPr>
              <a:t>условий </a:t>
            </a:r>
            <a:r>
              <a:rPr lang="ru-RU" sz="2000" b="1" dirty="0" smtClean="0">
                <a:solidFill>
                  <a:srgbClr val="002060"/>
                </a:solidFill>
              </a:rPr>
              <a:t>со скоростью, необходимой для успешной конкуренции в новом мире «высокоскоростного" бизнеса. </a:t>
            </a:r>
            <a:r>
              <a:rPr lang="ru-RU" sz="2000" b="1" dirty="0" smtClean="0">
                <a:solidFill>
                  <a:schemeClr val="accent3"/>
                </a:solidFill>
              </a:rPr>
              <a:t/>
            </a:r>
            <a:br>
              <a:rPr lang="ru-RU" sz="2000" b="1" dirty="0" smtClean="0">
                <a:solidFill>
                  <a:schemeClr val="accent3"/>
                </a:solidFill>
              </a:rPr>
            </a:br>
            <a:endParaRPr lang="ru-RU" sz="20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СОВЕТЫ КОРОЛЯ ЛОГИКИ ДЕКАРТА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</a:rPr>
              <a:t>ОПИРАЙТЕСЬ </a:t>
            </a:r>
            <a:r>
              <a:rPr lang="ru-RU" sz="2800" b="1" dirty="0" smtClean="0">
                <a:solidFill>
                  <a:srgbClr val="00B050"/>
                </a:solidFill>
              </a:rPr>
              <a:t>только НА </a:t>
            </a:r>
            <a:r>
              <a:rPr lang="ru-RU" sz="2800" b="1" dirty="0" smtClean="0">
                <a:solidFill>
                  <a:srgbClr val="00B050"/>
                </a:solidFill>
              </a:rPr>
              <a:t>ФАКТЫ </a:t>
            </a:r>
            <a:r>
              <a:rPr lang="ru-RU" sz="2800" b="1" dirty="0" smtClean="0">
                <a:solidFill>
                  <a:srgbClr val="00B050"/>
                </a:solidFill>
              </a:rPr>
              <a:t>– </a:t>
            </a:r>
            <a:r>
              <a:rPr lang="ru-RU" sz="2800" b="1" dirty="0" smtClean="0">
                <a:solidFill>
                  <a:srgbClr val="00B050"/>
                </a:solidFill>
              </a:rPr>
              <a:t>Никогда </a:t>
            </a:r>
            <a:r>
              <a:rPr lang="ru-RU" sz="2800" b="1" dirty="0" smtClean="0">
                <a:solidFill>
                  <a:srgbClr val="00B050"/>
                </a:solidFill>
              </a:rPr>
              <a:t>не принимайте за </a:t>
            </a:r>
            <a:r>
              <a:rPr lang="ru-RU" sz="2800" b="1" dirty="0" smtClean="0">
                <a:solidFill>
                  <a:srgbClr val="00B050"/>
                </a:solidFill>
              </a:rPr>
              <a:t>аксиому положения, не доказанные </a:t>
            </a:r>
            <a:r>
              <a:rPr lang="ru-RU" sz="2800" b="1" dirty="0" smtClean="0">
                <a:solidFill>
                  <a:srgbClr val="00B050"/>
                </a:solidFill>
              </a:rPr>
              <a:t>на основании </a:t>
            </a:r>
            <a:r>
              <a:rPr lang="ru-RU" sz="2800" b="1" dirty="0" smtClean="0">
                <a:solidFill>
                  <a:srgbClr val="00B050"/>
                </a:solidFill>
              </a:rPr>
              <a:t>законов логики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B050"/>
                </a:solidFill>
              </a:rPr>
              <a:t>Разделяйте явление для </a:t>
            </a:r>
            <a:r>
              <a:rPr lang="ru-RU" sz="2800" b="1" dirty="0" smtClean="0">
                <a:solidFill>
                  <a:srgbClr val="00B050"/>
                </a:solidFill>
              </a:rPr>
              <a:t>понимания </a:t>
            </a:r>
            <a:r>
              <a:rPr lang="ru-RU" sz="2800" b="1" dirty="0" smtClean="0">
                <a:solidFill>
                  <a:srgbClr val="00B050"/>
                </a:solidFill>
              </a:rPr>
              <a:t>его </a:t>
            </a:r>
            <a:r>
              <a:rPr lang="ru-RU" sz="2800" b="1" dirty="0" smtClean="0">
                <a:solidFill>
                  <a:srgbClr val="00B050"/>
                </a:solidFill>
              </a:rPr>
              <a:t>сути –проблему делите на требуемое количество частей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B050"/>
                </a:solidFill>
              </a:rPr>
              <a:t>Будьте последовательными в </a:t>
            </a:r>
            <a:r>
              <a:rPr lang="ru-RU" sz="2800" b="1" dirty="0" smtClean="0">
                <a:solidFill>
                  <a:srgbClr val="00B050"/>
                </a:solidFill>
              </a:rPr>
              <a:t>мышлении –располагайте суждения от </a:t>
            </a:r>
            <a:r>
              <a:rPr lang="ru-RU" sz="2800" b="1" dirty="0" smtClean="0">
                <a:solidFill>
                  <a:srgbClr val="00B050"/>
                </a:solidFill>
              </a:rPr>
              <a:t>простого к </a:t>
            </a:r>
            <a:r>
              <a:rPr lang="ru-RU" sz="2800" b="1" dirty="0" smtClean="0">
                <a:solidFill>
                  <a:srgbClr val="00B050"/>
                </a:solidFill>
              </a:rPr>
              <a:t>сложному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B050"/>
                </a:solidFill>
              </a:rPr>
              <a:t>ИЩИТЕ целостность в суждениях </a:t>
            </a:r>
            <a:r>
              <a:rPr lang="ru-RU" sz="2800" b="1" dirty="0" smtClean="0">
                <a:solidFill>
                  <a:srgbClr val="00B050"/>
                </a:solidFill>
              </a:rPr>
              <a:t>– соединяйте </a:t>
            </a:r>
            <a:r>
              <a:rPr lang="ru-RU" sz="2800" b="1" dirty="0" smtClean="0">
                <a:solidFill>
                  <a:srgbClr val="00B050"/>
                </a:solidFill>
              </a:rPr>
              <a:t>мысли </a:t>
            </a:r>
            <a:r>
              <a:rPr lang="ru-RU" sz="2800" b="1" dirty="0" smtClean="0">
                <a:solidFill>
                  <a:srgbClr val="00B050"/>
                </a:solidFill>
              </a:rPr>
              <a:t>логически и сохраняйте целостное представление о явлении 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курса - новый</Template>
  <TotalTime>855</TotalTime>
  <Words>238</Words>
  <Application>Microsoft Office PowerPoint</Application>
  <PresentationFormat>Экран (4:3)</PresentationFormat>
  <Paragraphs>34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презентация</vt:lpstr>
      <vt:lpstr> ОРАТОРСКОЕ МАСТЕРСТВО - или восемь с половиной ступеней на Пути Убеждения   </vt:lpstr>
      <vt:lpstr>Выражаем идеи Речи логически</vt:lpstr>
      <vt:lpstr>ЧТО ВСЕГДА использует Мастер Убеждения</vt:lpstr>
      <vt:lpstr>Логика от Билла Гейтса</vt:lpstr>
      <vt:lpstr>СОВЕТЫ КОРОЛЯ ЛОГИКИ ДЕКАРТА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ОРАТОРСКОЕ МАСТЕРСТВО - или восемь с половиной ступеней на Пути Убеждения</dc:title>
  <dc:creator>Литвиненко</dc:creator>
  <cp:lastModifiedBy>All</cp:lastModifiedBy>
  <cp:revision>515</cp:revision>
  <dcterms:created xsi:type="dcterms:W3CDTF">2011-04-22T07:13:53Z</dcterms:created>
  <dcterms:modified xsi:type="dcterms:W3CDTF">2011-04-26T22:13:59Z</dcterms:modified>
</cp:coreProperties>
</file>