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0" r:id="rId4"/>
    <p:sldId id="261" r:id="rId5"/>
    <p:sldId id="262" r:id="rId6"/>
    <p:sldId id="265" r:id="rId7"/>
    <p:sldId id="263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9872D-233E-4662-AF6A-66D648A61543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5BDE5-663E-4C96-9231-3DEF3CAF3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В О Д  Н А Я   Ч А С Т Ь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FEE6-5DEC-4BF9-859E-7A3787E3C46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еще нужно сделать во время произнесения Речи! Следить за временем (не выходить из графика движения)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Резюмируем и уточняем уже изученный материал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3 закон; 2. 3-4 законы; в конце основной части и в заключении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Финальный</a:t>
            </a:r>
            <a:r>
              <a:rPr lang="ru-RU" baseline="0" dirty="0" smtClean="0"/>
              <a:t> аккорд!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</a:t>
            </a:r>
            <a:r>
              <a:rPr lang="ru-RU" baseline="0" dirty="0" smtClean="0"/>
              <a:t> время произнесения Речи, в беседе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Желание получить ожидаемую информацию; ты мне – я тебе и желание толкнуть собеседника на вынужденный ход; манипулирование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Отчетливая</a:t>
            </a:r>
            <a:r>
              <a:rPr lang="ru-RU" baseline="0" dirty="0" smtClean="0"/>
              <a:t> манипуляция. Стиль: обвинение. Приемы – построена на антитезе, используются порочный круг, четкая градация Речи,  прием бумеранга и атака вопросами, сарказм, четкий параллелизм конструкций,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Техники</a:t>
            </a:r>
            <a:r>
              <a:rPr lang="ru-RU" baseline="0" dirty="0" smtClean="0"/>
              <a:t> отражения манипуляции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BDE5-663E-4C96-9231-3DEF3CAF390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5665-0042-451B-8623-527BF899D99E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B2C0-E4F5-4548-B701-E324EDD47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5665-0042-451B-8623-527BF899D99E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B2C0-E4F5-4548-B701-E324EDD47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5665-0042-451B-8623-527BF899D99E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EB2C0-E4F5-4548-B701-E324EDD47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776864" cy="2304256"/>
          </a:xfrm>
          <a:solidFill>
            <a:srgbClr val="FF00FF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  <a:scene3d>
            <a:camera prst="perspective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5300" b="1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300" b="1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ОРАТОРСКОЕ МАСТЕРСТВО -</a:t>
            </a:r>
            <a:br>
              <a:rPr lang="ru-RU" sz="3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r>
              <a:rPr lang="ru-RU" sz="3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или восемь с половиной ступеней на Пути Убеждения</a:t>
            </a:r>
            <a: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i="1" dirty="0" smtClean="0">
                <a:solidFill>
                  <a:srgbClr val="00B050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</a:b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6440760" cy="148972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МОДУЛЬ СЕДЬМОЙ: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 ТЕХНИКИ </a:t>
            </a:r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УБЕЖДЕНИЯ</a:t>
            </a:r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, от ВСТУПЛЕНИЯ к ЗАКЛЮЧЕНИЮ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638132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(с) Светлана Князева, 2011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Риторические приемы Убеждения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Метод </a:t>
            </a:r>
            <a:r>
              <a:rPr lang="ru-RU" sz="2400" b="1" smtClean="0">
                <a:solidFill>
                  <a:srgbClr val="002060"/>
                </a:solidFill>
              </a:rPr>
              <a:t>исключения 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Приведение к абсурду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Юмор, ирония, сарказм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Прием бумеранга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Атака вопросами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Силлогизм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Софистика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Инверсия </a:t>
            </a:r>
          </a:p>
          <a:p>
            <a:pPr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160" y="648866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(с) Светлана Князева, 2011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Тайм-менеджмент произнесения Речи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	Вживаетесь в образ поезда, следующего из пункта А в пункт </a:t>
            </a:r>
            <a:r>
              <a:rPr lang="ru-RU" sz="4000" b="1" dirty="0" smtClean="0">
                <a:solidFill>
                  <a:srgbClr val="002060"/>
                </a:solidFill>
              </a:rPr>
              <a:t>Б, точно по расписанию, </a:t>
            </a:r>
            <a:r>
              <a:rPr lang="ru-RU" sz="4000" b="1" dirty="0" smtClean="0">
                <a:solidFill>
                  <a:srgbClr val="002060"/>
                </a:solidFill>
              </a:rPr>
              <a:t>и придерживаетесь расписания в отношении логического и композиционного построения Речи: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rgbClr val="C00000"/>
                </a:solidFill>
              </a:rPr>
              <a:t>Речь должна быть </a:t>
            </a:r>
            <a:r>
              <a:rPr lang="ru-RU" sz="4000" b="1" dirty="0" smtClean="0">
                <a:solidFill>
                  <a:srgbClr val="C00000"/>
                </a:solidFill>
              </a:rPr>
              <a:t>логичной, </a:t>
            </a:r>
            <a:r>
              <a:rPr lang="ru-RU" sz="4000" b="1" dirty="0" smtClean="0">
                <a:solidFill>
                  <a:srgbClr val="C00000"/>
                </a:solidFill>
              </a:rPr>
              <a:t>пропорциональной.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rgbClr val="C00000"/>
                </a:solidFill>
              </a:rPr>
              <a:t>Вступление, основная часть, заключение – узловые пункты на пути следования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648866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(с) Светлана Князева, 2011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Основная часть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45435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>
              <a:solidFill>
                <a:srgbClr val="92D05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В изложении Речи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слушатель должен четко понять ее </a:t>
            </a:r>
            <a:r>
              <a:rPr lang="ru-RU" sz="2400" b="1" dirty="0" smtClean="0">
                <a:solidFill>
                  <a:srgbClr val="002060"/>
                </a:solidFill>
              </a:rPr>
              <a:t>структуру и логические цепочки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Разделение на блоки должно быть понятно слушателю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В каждом блоке </a:t>
            </a:r>
            <a:r>
              <a:rPr lang="ru-RU" sz="2400" b="1" dirty="0" smtClean="0">
                <a:solidFill>
                  <a:srgbClr val="002060"/>
                </a:solidFill>
              </a:rPr>
              <a:t>Оратор должен </a:t>
            </a:r>
            <a:r>
              <a:rPr lang="ru-RU" sz="2400" b="1" dirty="0" smtClean="0">
                <a:solidFill>
                  <a:srgbClr val="002060"/>
                </a:solidFill>
              </a:rPr>
              <a:t>выдвинуть гипотезы и доказать каждую 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Обосновать </a:t>
            </a:r>
            <a:r>
              <a:rPr lang="ru-RU" sz="2400" b="1" dirty="0" smtClean="0">
                <a:solidFill>
                  <a:srgbClr val="002060"/>
                </a:solidFill>
              </a:rPr>
              <a:t>тождественность каждого звена в системе доказательств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Выявить причинно-следственную связь изложения – и обосновать свою точку зрения через доказательства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Доступно изложить </a:t>
            </a:r>
            <a:r>
              <a:rPr lang="ru-RU" sz="2400" b="1" dirty="0" smtClean="0">
                <a:solidFill>
                  <a:srgbClr val="002060"/>
                </a:solidFill>
              </a:rPr>
              <a:t>систему </a:t>
            </a:r>
            <a:r>
              <a:rPr lang="ru-RU" sz="2400" b="1" dirty="0" smtClean="0">
                <a:solidFill>
                  <a:srgbClr val="002060"/>
                </a:solidFill>
              </a:rPr>
              <a:t>доказательств в целом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160" y="648866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(с) Светлана Князева, 2011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Еще </a:t>
            </a:r>
            <a:r>
              <a:rPr lang="ru-RU" sz="8000" b="1" dirty="0" smtClean="0">
                <a:solidFill>
                  <a:srgbClr val="C00000"/>
                </a:solidFill>
              </a:rPr>
              <a:t>НУЖНО</a:t>
            </a:r>
            <a:r>
              <a:rPr lang="ru-RU" b="1" dirty="0" smtClean="0">
                <a:solidFill>
                  <a:srgbClr val="C00000"/>
                </a:solidFill>
              </a:rPr>
              <a:t> в основной части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Опровержение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 иных позиций и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доказательств </a:t>
            </a:r>
            <a:endParaRPr lang="ru-RU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Нужно: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Опровергнуть недоказанные  предположения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Убедить в этом слушателя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Привлечь внимание к доказанным </a:t>
            </a:r>
            <a:r>
              <a:rPr lang="ru-RU" b="1" dirty="0" smtClean="0">
                <a:solidFill>
                  <a:srgbClr val="002060"/>
                </a:solidFill>
              </a:rPr>
              <a:t>суждениям и подкрепить их примерами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160" y="648866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(с) Светлана Князева, 2011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Заключение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Заключение вытекает из доказательств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Нужно: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Суммировать сказанное, убедительно сделать выводы, не перегружая слушателя  деталями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Усилить интерес слушателя к Речи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Закрепить впечатление от Речи – финал несет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эмоциональное и позитивное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настроение</a:t>
            </a:r>
          </a:p>
          <a:p>
            <a:pPr>
              <a:buNone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160" y="648866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(с) Светлана Князева, 2011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Девять способов сохранить </a:t>
            </a:r>
            <a:r>
              <a:rPr lang="ru-RU" sz="2800" b="1" dirty="0" smtClean="0">
                <a:solidFill>
                  <a:srgbClr val="C00000"/>
                </a:solidFill>
              </a:rPr>
              <a:t>доверие со слушателем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Искренне хвалите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даже за скромный успех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Если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указать человеку его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ошибку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начинайте с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похвалы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Обращая внимание людей на их ошибки, делайте это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сослагательном падеже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Открыто признайте собственные ошибки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Задавайте вопросы вместо того, чтобы отдавать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приказания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Давайте человеку возможность сохранить своё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лицо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Создайте человеку доброе имя, чтобы он стал жить в соответствии с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ним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Шире пользуйтесь поощрением. Дайте человеку понять, что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которым вы хотите его увлечь, интересно и выполнение его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составит особых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трудностей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Слушателю должно быть приятно выполнять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то, что вы хотите.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Техники </a:t>
            </a:r>
            <a:r>
              <a:rPr lang="ru-RU" b="1" dirty="0" smtClean="0">
                <a:solidFill>
                  <a:srgbClr val="C00000"/>
                </a:solidFill>
              </a:rPr>
              <a:t>манипуляции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Перевод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«стрелок манипуляции»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- техники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Щелк-зажужжало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 - стереотипы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Правило взаимного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обмена – любезность за любезность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Социальное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доказательство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Авторитет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Благодарный слушатель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Порочный круг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Подмена тезиса 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6488668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(с) Светлана Князева, 2011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 манипуляции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Лишь </a:t>
            </a:r>
            <a:r>
              <a:rPr lang="ru-RU" dirty="0" smtClean="0"/>
              <a:t>создав новый образ жизни, мы сумеем вписать страницу в </a:t>
            </a:r>
            <a:r>
              <a:rPr lang="ru-RU" i="1" dirty="0" smtClean="0"/>
              <a:t>историю</a:t>
            </a:r>
            <a:r>
              <a:rPr lang="ru-RU" dirty="0" smtClean="0"/>
              <a:t>, а не только в хронику событий. Каков же этот образ жизни? Прежде всего – это смелость, отвага, любовь к риску, отвращение к миролюбию и сюсюканью, это готовность – дерзать, презрение ко всему чуждому, разговор в полный голос, а не шепотом, чувство гордости за принадлежность к нации, дисциплина в труде и уважение власти… Люди устали от свободы. Свобода перестала быть непорочной строгой девой, ради которой боролись и гибли целые поколения. … Для бунтующей молодежи, которая вступает в жизнь на заре новой истории, есть … слова  гораздо более привлекательные. Вот эти слова: порядок, иерархия, </a:t>
            </a:r>
            <a:r>
              <a:rPr lang="ru-RU" dirty="0" smtClean="0"/>
              <a:t>дисциплина.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7592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Одиннадцать </a:t>
            </a:r>
            <a:r>
              <a:rPr lang="ru-RU" sz="2800" b="1" dirty="0" smtClean="0">
                <a:solidFill>
                  <a:srgbClr val="C00000"/>
                </a:solidFill>
              </a:rPr>
              <a:t>способов </a:t>
            </a:r>
            <a:r>
              <a:rPr lang="ru-RU" sz="2800" b="1" dirty="0" smtClean="0">
                <a:solidFill>
                  <a:srgbClr val="C00000"/>
                </a:solidFill>
              </a:rPr>
              <a:t> отражения манипуляции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Действенный способ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добиться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результата - уклониться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 спора. Споря, вы не можете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выиграть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Проявляйте уважение к мнению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других, и не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говорите человеку, что он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неправ.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Если вы неправы,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лучше признайте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сразу.  Это – благородно.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 Д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ружеское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отношение -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путь блокирования манипуляций. 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Вынудите собеседника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самого начала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отвечать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вам "да, да".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6. Старайтесь, чтобы ваш собеседник говорил больше, чем вы.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7. Пусть ваш собеседник почувствует, что идея принадлежит ему. Это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перевод стрелок манипуляции.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8. Честно попытайтесь стать на точку зрения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оппонента.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9. Проявляйте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сочувствие к мыслям и желаниям других людей. Это то, чего хочет каждый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10. Придавайте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своим идеям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выразительность по сравнению с идеями оппонента.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11.     Когда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ничего не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действует - бросайте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вызов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курса - новый</Template>
  <TotalTime>806</TotalTime>
  <Words>764</Words>
  <Application>Microsoft Office PowerPoint</Application>
  <PresentationFormat>Экран (4:3)</PresentationFormat>
  <Paragraphs>96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</vt:lpstr>
      <vt:lpstr> ОРАТОРСКОЕ МАСТЕРСТВО - или восемь с половиной ступеней на Пути Убеждения   </vt:lpstr>
      <vt:lpstr> Тайм-менеджмент произнесения Речи</vt:lpstr>
      <vt:lpstr>Основная часть</vt:lpstr>
      <vt:lpstr>Еще НУЖНО в основной части</vt:lpstr>
      <vt:lpstr>Заключение</vt:lpstr>
      <vt:lpstr>Девять способов сохранить доверие со слушателем</vt:lpstr>
      <vt:lpstr>Техники манипуляции</vt:lpstr>
      <vt:lpstr>Пример манипуляции</vt:lpstr>
      <vt:lpstr>Одиннадцать способов  отражения манипуляции </vt:lpstr>
      <vt:lpstr>Риторические приемы Убеждения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ОРАТОРСКОЕ МАСТЕРСТВО - или восемь с половиной ступеней на Пути Убеждения</dc:title>
  <dc:creator>Литвиненко</dc:creator>
  <cp:lastModifiedBy>All</cp:lastModifiedBy>
  <cp:revision>543</cp:revision>
  <dcterms:created xsi:type="dcterms:W3CDTF">2011-04-22T07:13:53Z</dcterms:created>
  <dcterms:modified xsi:type="dcterms:W3CDTF">2011-04-26T22:20:08Z</dcterms:modified>
</cp:coreProperties>
</file>