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410" r:id="rId5"/>
    <p:sldId id="383" r:id="rId6"/>
    <p:sldId id="409" r:id="rId7"/>
    <p:sldId id="389" r:id="rId8"/>
    <p:sldId id="391" r:id="rId9"/>
    <p:sldId id="397" r:id="rId10"/>
    <p:sldId id="408" r:id="rId11"/>
    <p:sldId id="407" r:id="rId12"/>
    <p:sldId id="406" r:id="rId13"/>
    <p:sldId id="405" r:id="rId14"/>
    <p:sldId id="404" r:id="rId15"/>
    <p:sldId id="403" r:id="rId16"/>
    <p:sldId id="398" r:id="rId1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98" autoAdjust="0"/>
    <p:restoredTop sz="96327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9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51F6ED01-B613-435C-806E-485D60D5A270}" type="datetime1">
              <a:rPr lang="ru-RU" smtClean="0"/>
              <a:t>04.03.2026</a:t>
            </a:fld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E2C230DF-5933-439D-898F-38E9AC9BA688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8" name="Верхний колонтитул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fld id="{E22AA5DB-3D36-41C7-B5E9-13985188493D}" type="datetime1">
              <a:rPr lang="ru-RU" smtClean="0"/>
              <a:pPr/>
              <a:t>04.03.2026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A89C7E07-3C67-C64C-8DA0-0404F6303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0233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488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433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24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A89C7E07-3C67-C64C-8DA0-0404F630397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Полилиния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7" name="Полилиния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457200" indent="0">
              <a:spcBef>
                <a:spcPts val="1800"/>
              </a:spcBef>
              <a:buNone/>
              <a:defRPr lang="ru-RU" sz="2000"/>
            </a:lvl2pPr>
            <a:lvl3pPr marL="914400" indent="0">
              <a:spcBef>
                <a:spcPts val="1800"/>
              </a:spcBef>
              <a:buNone/>
              <a:defRPr lang="ru-RU" sz="2000"/>
            </a:lvl3pPr>
            <a:lvl4pPr marL="1371600" indent="0">
              <a:spcBef>
                <a:spcPts val="1800"/>
              </a:spcBef>
              <a:buNone/>
              <a:defRPr lang="ru-RU" sz="2000"/>
            </a:lvl4pPr>
            <a:lvl5pPr marL="1828800" indent="0">
              <a:spcBef>
                <a:spcPts val="1800"/>
              </a:spcBef>
              <a:buNone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>
              <a:spcBef>
                <a:spcPts val="18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9" name="Местозаполнитель таблицы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ru-RU"/>
            </a:lvl1pPr>
          </a:lstStyle>
          <a:p>
            <a:pPr rtl="0"/>
            <a:r>
              <a:rPr lang="ru-RU"/>
              <a:t>Щелкните значок, чтобы добавить таблицу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50" baseline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ru-RU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43" name="Номер слайда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42" name="Дата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ru-RU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Полилиния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9436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Автофигура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8" name="Полилиния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9" name="Полилиния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ru-RU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ru-RU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ru-RU" sz="2000"/>
            </a:lvl3pPr>
            <a:lvl4pPr marL="1371600" indent="0">
              <a:spcBef>
                <a:spcPts val="1800"/>
              </a:spcBef>
              <a:buFont typeface="+mj-lt"/>
              <a:buNone/>
              <a:defRPr lang="ru-RU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endParaRPr lang="ru-RU" dirty="0"/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рисун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Щелкните значок, чтобы добавить фото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Образец заголовка</a:t>
            </a:r>
          </a:p>
        </p:txBody>
      </p:sp>
      <p:sp>
        <p:nvSpPr>
          <p:cNvPr id="30" name="Дата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32" name="Номер слайда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ru-RU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ru-RU">
          <a:solidFill>
            <a:schemeClr val="tx2"/>
          </a:solidFill>
        </a:defRPr>
      </a:lvl2pPr>
      <a:lvl3pPr eaLnBrk="1" hangingPunct="1">
        <a:defRPr lang="ru-RU">
          <a:solidFill>
            <a:schemeClr val="tx2"/>
          </a:solidFill>
        </a:defRPr>
      </a:lvl3pPr>
      <a:lvl4pPr eaLnBrk="1" hangingPunct="1">
        <a:defRPr lang="ru-RU">
          <a:solidFill>
            <a:schemeClr val="tx2"/>
          </a:solidFill>
        </a:defRPr>
      </a:lvl4pPr>
      <a:lvl5pPr eaLnBrk="1" hangingPunct="1">
        <a:defRPr lang="ru-RU">
          <a:solidFill>
            <a:schemeClr val="tx2"/>
          </a:solidFill>
        </a:defRPr>
      </a:lvl5pPr>
      <a:lvl6pPr eaLnBrk="1" hangingPunct="1">
        <a:defRPr lang="ru-RU">
          <a:solidFill>
            <a:schemeClr val="tx2"/>
          </a:solidFill>
        </a:defRPr>
      </a:lvl6pPr>
      <a:lvl7pPr eaLnBrk="1" hangingPunct="1">
        <a:defRPr lang="ru-RU">
          <a:solidFill>
            <a:schemeClr val="tx2"/>
          </a:solidFill>
        </a:defRPr>
      </a:lvl7pPr>
      <a:lvl8pPr eaLnBrk="1" hangingPunct="1">
        <a:defRPr lang="ru-RU">
          <a:solidFill>
            <a:schemeClr val="tx2"/>
          </a:solidFill>
        </a:defRPr>
      </a:lvl8pPr>
      <a:lvl9pPr eaLnBrk="1" hangingPunct="1">
        <a:defRPr lang="ru-RU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Базовая презентация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6A9A9A7-F1D2-237D-AC72-E21A286F0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Энергичное выступление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B14AAA-1F04-769D-E7F0-4F68C8EB928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3885" y="584005"/>
            <a:ext cx="2825115" cy="399906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Узнайте, как выступать энергично, чтобы оставить неизгладимое впечатление.</a:t>
            </a:r>
          </a:p>
          <a:p>
            <a:pPr rtl="0"/>
            <a:r>
              <a:rPr lang="ru-RU"/>
              <a:t>Одна из целей эффективного общения — мотивировать слушателей.</a:t>
            </a:r>
          </a:p>
        </p:txBody>
      </p:sp>
      <p:graphicFrame>
        <p:nvGraphicFramePr>
          <p:cNvPr id="8" name="Местозаполнитель таблицы 2">
            <a:extLst>
              <a:ext uri="{FF2B5EF4-FFF2-40B4-BE49-F238E27FC236}">
                <a16:creationId xmlns:a16="http://schemas.microsoft.com/office/drawing/2014/main" id="{C60AA2D2-28D7-69D7-F6C5-B31DAD3332C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90801779"/>
              </p:ext>
            </p:extLst>
          </p:nvPr>
        </p:nvGraphicFramePr>
        <p:xfrm>
          <a:off x="3670300" y="584200"/>
          <a:ext cx="7930340" cy="462512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82585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511373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>
                          <a:latin typeface="+mj-lt"/>
                        </a:rPr>
                        <a:t>Показатель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>
                          <a:latin typeface="+mj-lt"/>
                        </a:rPr>
                        <a:t>Измерение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>
                          <a:latin typeface="+mj-lt"/>
                        </a:rPr>
                        <a:t>Целевое значение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 dirty="0">
                          <a:latin typeface="+mj-lt"/>
                        </a:rPr>
                        <a:t>Фактически-</a:t>
                      </a:r>
                      <a:r>
                        <a:rPr lang="ru-RU" b="0" dirty="0" err="1">
                          <a:latin typeface="+mj-lt"/>
                        </a:rPr>
                        <a:t>еЗначения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70891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Посещаемость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Количество участников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70891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Длительность вовлечения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Минут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511373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 dirty="0"/>
                        <a:t>Взаимодействие в ходе ответов на вопросы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Количество вопросов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511373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 dirty="0"/>
                        <a:t>Положительные отзывы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Процент (%)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1012734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Доля усвоения информации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Процент (%)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b="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695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Итоговые советы и рекомендации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 rtlCol="0">
            <a:normAutofit lnSpcReduction="10000"/>
          </a:bodyPr>
          <a:lstStyle>
            <a:defPPr>
              <a:defRPr lang="ru-RU"/>
            </a:defPPr>
          </a:lstStyle>
          <a:p>
            <a:pPr rtl="0"/>
            <a:r>
              <a:rPr lang="ru-RU" dirty="0"/>
              <a:t>Постоянно репетируйте</a:t>
            </a:r>
          </a:p>
          <a:p>
            <a:pPr lvl="1" rtl="0"/>
            <a:r>
              <a:rPr lang="ru-RU" dirty="0"/>
              <a:t>Укрепляйте знакомство с предметом</a:t>
            </a:r>
          </a:p>
          <a:p>
            <a:pPr rtl="0"/>
            <a:r>
              <a:rPr lang="ru-RU" dirty="0"/>
              <a:t>Работайте над своим искусством оратора</a:t>
            </a:r>
          </a:p>
          <a:p>
            <a:pPr lvl="1" rtl="0"/>
            <a:r>
              <a:rPr lang="ru-RU" dirty="0"/>
              <a:t>Темп, тон и ударение</a:t>
            </a:r>
          </a:p>
          <a:p>
            <a:pPr rtl="0"/>
            <a:r>
              <a:rPr lang="ru-RU" dirty="0"/>
              <a:t>Темп и переход от одного слайда к другому</a:t>
            </a:r>
          </a:p>
          <a:p>
            <a:pPr lvl="1" rtl="0"/>
            <a:r>
              <a:rPr lang="ru-RU" dirty="0"/>
              <a:t>Стремитесь к беспроблемным, профессиональным выступлениям</a:t>
            </a:r>
          </a:p>
          <a:p>
            <a:pPr rtl="0"/>
            <a:r>
              <a:rPr lang="ru-RU" dirty="0"/>
              <a:t>Практикуйтесь перед слушателями</a:t>
            </a:r>
          </a:p>
          <a:p>
            <a:pPr lvl="1" rtl="0"/>
            <a:r>
              <a:rPr lang="ru-RU" dirty="0"/>
              <a:t>Попросите коллег послушать вас и оценить выступление</a:t>
            </a:r>
          </a:p>
          <a:p>
            <a:pPr lvl="1" rtl="0"/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Ищите обратную связь</a:t>
            </a:r>
          </a:p>
          <a:p>
            <a:pPr rtl="0"/>
            <a:r>
              <a:rPr lang="ru-RU"/>
              <a:t>Обдумывайте результаты</a:t>
            </a:r>
          </a:p>
          <a:p>
            <a:pPr rtl="0"/>
            <a:r>
              <a:rPr lang="ru-RU"/>
              <a:t>Изучайте новые методы</a:t>
            </a:r>
          </a:p>
          <a:p>
            <a:pPr rtl="0"/>
            <a:r>
              <a:rPr lang="ru-RU"/>
              <a:t>Поставьте личные цели</a:t>
            </a:r>
          </a:p>
          <a:p>
            <a:pPr rtl="0"/>
            <a:r>
              <a:rPr lang="ru-RU"/>
              <a:t>Повторяйте заново и адаптируйтесь</a:t>
            </a:r>
          </a:p>
        </p:txBody>
      </p:sp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7AB9C34-2B13-E66F-1053-2BA156F89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84005"/>
            <a:ext cx="10972800" cy="118872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Показатели взаимодействия слушателей с выступающим</a:t>
            </a:r>
          </a:p>
        </p:txBody>
      </p:sp>
      <p:graphicFrame>
        <p:nvGraphicFramePr>
          <p:cNvPr id="4" name="Местозаполнитель таблицы 3">
            <a:extLst>
              <a:ext uri="{FF2B5EF4-FFF2-40B4-BE49-F238E27FC236}">
                <a16:creationId xmlns:a16="http://schemas.microsoft.com/office/drawing/2014/main" id="{4D1FB21E-CCFB-8E64-064C-DB8195F86847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955126205"/>
              </p:ext>
            </p:extLst>
          </p:nvPr>
        </p:nvGraphicFramePr>
        <p:xfrm>
          <a:off x="593725" y="2628900"/>
          <a:ext cx="10991080" cy="374969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47770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>
                          <a:solidFill>
                            <a:schemeClr val="bg1"/>
                          </a:solidFill>
                          <a:latin typeface="+mj-lt"/>
                        </a:rPr>
                        <a:t>Фактор влияния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>
                          <a:solidFill>
                            <a:schemeClr val="bg1"/>
                          </a:solidFill>
                          <a:latin typeface="+mj-lt"/>
                        </a:rPr>
                        <a:t>Измерение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>
                          <a:solidFill>
                            <a:schemeClr val="bg1"/>
                          </a:solidFill>
                          <a:latin typeface="+mj-lt"/>
                        </a:rPr>
                        <a:t>Целевое значение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>
                          <a:solidFill>
                            <a:schemeClr val="bg1"/>
                          </a:solidFill>
                          <a:latin typeface="+mj-lt"/>
                        </a:rPr>
                        <a:t>Достигнуто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Взаимодействие с аудиторией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Процент (%)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Усвоение знаний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Процент (%)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dirty="0"/>
                        <a:t>Опросы после презентации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dirty="0"/>
                        <a:t>Средняя оценка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4,2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4,5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Доля тех, кто вас рекомендует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Процент (%)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51906"/>
                  </a:ext>
                </a:extLst>
              </a:tr>
              <a:tr h="594689"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Возможности совместной работы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Количество возможностей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defPPr>
                        <a:defRPr lang="ru-RU"/>
                      </a:defPPr>
                    </a:lstStyle>
                    <a:p>
                      <a:pPr algn="ctr" rtl="0"/>
                      <a:r>
                        <a:rPr lang="ru-RU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8537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428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Спасибо!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Брита Тамм</a:t>
            </a:r>
          </a:p>
          <a:p>
            <a:pPr rtl="0"/>
            <a:r>
              <a:rPr lang="ru-RU"/>
              <a:t>502-555-0152</a:t>
            </a:r>
          </a:p>
          <a:p>
            <a:pPr rtl="0"/>
            <a:r>
              <a:rPr lang="ru-RU"/>
              <a:t>brita@firstupconsultants.com</a:t>
            </a:r>
          </a:p>
          <a:p>
            <a:pPr rtl="0"/>
            <a:r>
              <a:rPr lang="ru-RU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Повестка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 rtlCol="0"/>
          <a:lstStyle>
            <a:defPPr>
              <a:defRPr lang="ru-RU"/>
            </a:defPPr>
          </a:lstStyle>
          <a:p>
            <a:pPr rtl="0"/>
            <a:r>
              <a:rPr lang="ru-RU" dirty="0"/>
              <a:t>Вступление</a:t>
            </a:r>
          </a:p>
          <a:p>
            <a:pPr rtl="0"/>
            <a:r>
              <a:rPr lang="ru-RU" dirty="0"/>
              <a:t>Укрепление уверенности в себе</a:t>
            </a:r>
          </a:p>
          <a:p>
            <a:pPr rtl="0"/>
            <a:r>
              <a:rPr lang="ru-RU" dirty="0"/>
              <a:t>Вовлечение слушателей</a:t>
            </a:r>
          </a:p>
          <a:p>
            <a:pPr rtl="0"/>
            <a:r>
              <a:rPr lang="ru-RU" dirty="0"/>
              <a:t>Визуальные средства</a:t>
            </a:r>
          </a:p>
          <a:p>
            <a:pPr rtl="0"/>
            <a:r>
              <a:rPr lang="ru-RU" dirty="0"/>
              <a:t>Итоговые советы и рекомендации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Растение крупным планом">
            <a:extLst>
              <a:ext uri="{FF2B5EF4-FFF2-40B4-BE49-F238E27FC236}">
                <a16:creationId xmlns:a16="http://schemas.microsoft.com/office/drawing/2014/main" id="{8DB431A1-9806-9CFE-0E5F-1A5611C2A66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r="23"/>
          <a:stretch/>
        </p:blipFill>
        <p:spPr>
          <a:xfrm>
            <a:off x="0" y="0"/>
            <a:ext cx="12192000" cy="6880225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C37279A-330D-886F-340D-494A5005E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9" y="444933"/>
            <a:ext cx="5477479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Сила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24937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B8CE60-587E-1D5C-8B50-ED3441BA4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Преодоление робости</a:t>
            </a:r>
          </a:p>
        </p:txBody>
      </p:sp>
      <p:pic>
        <p:nvPicPr>
          <p:cNvPr id="12" name="Рисунок 4" descr="Текстура древесины крупным планом">
            <a:extLst>
              <a:ext uri="{FF2B5EF4-FFF2-40B4-BE49-F238E27FC236}">
                <a16:creationId xmlns:a16="http://schemas.microsoft.com/office/drawing/2014/main" id="{7D5BDB53-9169-3BBC-9362-0539514AC7D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1113"/>
            <a:ext cx="5791200" cy="6880226"/>
          </a:xfr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0E02AE9C-BA1D-195E-3B93-A5A0CC03D8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9835" y="4568602"/>
            <a:ext cx="5486400" cy="164592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Стратегии укрепления уверенности в себе</a:t>
            </a:r>
          </a:p>
        </p:txBody>
      </p:sp>
    </p:spTree>
    <p:extLst>
      <p:ext uri="{BB962C8B-B14F-4D97-AF65-F5344CB8AC3E}">
        <p14:creationId xmlns:p14="http://schemas.microsoft.com/office/powerpoint/2010/main" val="144087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Вовлечение слушателей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Встречайтесь взглядами со слушателями, чтобы создать ощущение взаимопонимания и увлечь их</a:t>
            </a:r>
          </a:p>
          <a:p>
            <a:pPr rtl="0"/>
            <a:r>
              <a:rPr lang="ru-RU"/>
              <a:t>Вплетайте в презентацию сюжеты, героям которых слушатели могут посочувствовать. Это сделает ваше сообщение запоминающимся и действенным</a:t>
            </a:r>
          </a:p>
          <a:p>
            <a:pPr rtl="0"/>
            <a:r>
              <a:rPr lang="ru-RU"/>
              <a:t>Поощряйте вопросы и предоставляйте продуманные ответы, чтобы повысить участие слушателей</a:t>
            </a:r>
          </a:p>
          <a:p>
            <a:pPr rtl="0"/>
            <a:r>
              <a:rPr lang="ru-RU"/>
              <a:t>Используйте анкеты или опросы в прямом эфире для сбора мнений слушателей и повышения их вовлеченности, чтобы они ощущали себя непосредственными участниками</a:t>
            </a:r>
          </a:p>
          <a:p>
            <a:pPr rtl="0"/>
            <a:endParaRPr lang="ru-RU" dirty="0"/>
          </a:p>
          <a:p>
            <a:pPr rtl="0"/>
            <a:endParaRPr lang="ru-RU" dirty="0"/>
          </a:p>
        </p:txBody>
      </p: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Выбор визуальных средств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1442CD-A26D-1761-8CE7-8BC3075BB4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Совершенствование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Эффективные методы презентации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4490827" cy="359747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Это мощный инструмент для выступлений перед слушателями. Он позволяет менять интонацию, тон и громкость, чтобы выразить чувства, подчеркнуть определенные моменты и удерживать интерес аудитории:</a:t>
            </a:r>
          </a:p>
          <a:p>
            <a:pPr lvl="1" rtl="0"/>
            <a:r>
              <a:rPr lang="ru-RU"/>
              <a:t>Вариации интонации</a:t>
            </a:r>
          </a:p>
          <a:p>
            <a:pPr lvl="1" rtl="0"/>
            <a:r>
              <a:rPr lang="ru-RU"/>
              <a:t>Вариации тона</a:t>
            </a:r>
          </a:p>
          <a:p>
            <a:pPr lvl="1" rtl="0"/>
            <a:r>
              <a:rPr lang="ru-RU"/>
              <a:t>Громкость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881898" y="2676525"/>
            <a:ext cx="4490827" cy="359747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Эффективный язык тела улучшает ваше сообщение, делая его более эффектным и запоминающимся:</a:t>
            </a:r>
          </a:p>
          <a:p>
            <a:pPr lvl="1" rtl="0"/>
            <a:r>
              <a:rPr lang="ru-RU"/>
              <a:t>Осмысленный зрительный контакт</a:t>
            </a:r>
          </a:p>
          <a:p>
            <a:pPr lvl="1" rtl="0"/>
            <a:r>
              <a:rPr lang="ru-RU"/>
              <a:t>Целенаправленные жесты</a:t>
            </a:r>
          </a:p>
          <a:p>
            <a:pPr lvl="1" rtl="0"/>
            <a:r>
              <a:rPr lang="ru-RU"/>
              <a:t>Хорошая осанка</a:t>
            </a:r>
          </a:p>
          <a:p>
            <a:pPr lvl="1" rtl="0"/>
            <a:r>
              <a:rPr lang="ru-RU"/>
              <a:t>Контроль выражения лица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Навигация по сеансам вопросов и ответов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3885" y="457201"/>
            <a:ext cx="5198269" cy="230505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Заранее изучите материал</a:t>
            </a:r>
          </a:p>
          <a:p>
            <a:pPr rtl="0"/>
            <a:r>
              <a:rPr lang="ru-RU"/>
              <a:t>Заранее подготовьтесь к распространенным вопросам</a:t>
            </a:r>
          </a:p>
          <a:p>
            <a:pPr rtl="0"/>
            <a:r>
              <a:rPr lang="ru-RU"/>
              <a:t>Отрепетируйте ответы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810595"/>
            <a:ext cx="5198269" cy="3319513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При ответах на вопросы очень важно сохранять самообладание, чтобы выглядеть уверенно и авторитетно. Здесь могут помочь следующие приемы:</a:t>
            </a:r>
          </a:p>
          <a:p>
            <a:pPr lvl="1" rtl="0"/>
            <a:r>
              <a:rPr lang="ru-RU"/>
              <a:t>Сохраняйте спокойствие</a:t>
            </a:r>
          </a:p>
          <a:p>
            <a:pPr lvl="1" rtl="0"/>
            <a:r>
              <a:rPr lang="ru-RU"/>
              <a:t>Активно слушайте</a:t>
            </a:r>
          </a:p>
          <a:p>
            <a:pPr lvl="1" rtl="0"/>
            <a:r>
              <a:rPr lang="ru-RU"/>
              <a:t>Сделайте паузу на обдумывание</a:t>
            </a:r>
          </a:p>
          <a:p>
            <a:pPr lvl="1" rtl="0"/>
            <a:r>
              <a:rPr lang="ru-RU"/>
              <a:t>Поддерживайте зрительный контакт</a:t>
            </a:r>
          </a:p>
        </p:txBody>
      </p:sp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/>
              <a:t>Влияние оратора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F2E863-4A4C-76FE-444A-083F9304338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93725" y="3279775"/>
            <a:ext cx="5045075" cy="2994025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Ваша способность эффективно общаться оставит у слушателей неизгладимое впечатление</a:t>
            </a:r>
          </a:p>
          <a:p>
            <a:pPr rtl="0"/>
            <a:r>
              <a:rPr lang="ru-RU"/>
              <a:t>Эффективное общение не ограничивается собственно выступлением. Оно должно вступать в резонанс с личным опытом, ценностями и чувствами слушателей </a:t>
            </a:r>
          </a:p>
          <a:p>
            <a:pPr rtl="0"/>
            <a:endParaRPr lang="ru-RU" dirty="0"/>
          </a:p>
        </p:txBody>
      </p:sp>
      <p:pic>
        <p:nvPicPr>
          <p:cNvPr id="5" name="Рисунок 52" descr="Подвесные лампы">
            <a:extLst>
              <a:ext uri="{FF2B5EF4-FFF2-40B4-BE49-F238E27FC236}">
                <a16:creationId xmlns:a16="http://schemas.microsoft.com/office/drawing/2014/main" id="{F2B2501C-600C-11B3-1ECD-912D988906A5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" r="16"/>
          <a:stretch/>
        </p:blipFill>
        <p:spPr>
          <a:xfrm>
            <a:off x="6096000" y="0"/>
            <a:ext cx="6118225" cy="6858000"/>
          </a:xfrm>
        </p:spPr>
      </p:pic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ьзовательская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0FE134-9032-4C7F-BC57-C7DE3F833363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6D24F1A-6251-4B9A-A918-7D6F3A8F7E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A8ECD1-788F-484B-9043-D957FCFDF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430</Words>
  <PresentationFormat>Широкоэкранный</PresentationFormat>
  <Paragraphs>123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Пользовательская</vt:lpstr>
      <vt:lpstr>Базовая презентация</vt:lpstr>
      <vt:lpstr>Повестка</vt:lpstr>
      <vt:lpstr>Сила коммуникации</vt:lpstr>
      <vt:lpstr>Преодоление робости</vt:lpstr>
      <vt:lpstr>Вовлечение слушателей</vt:lpstr>
      <vt:lpstr>Выбор визуальных средств</vt:lpstr>
      <vt:lpstr>Эффективные методы презентации</vt:lpstr>
      <vt:lpstr>Навигация по сеансам вопросов и ответов</vt:lpstr>
      <vt:lpstr>Влияние оратора</vt:lpstr>
      <vt:lpstr>Энергичное выступление</vt:lpstr>
      <vt:lpstr>Итоговые советы и рекомендации</vt:lpstr>
      <vt:lpstr>Показатели взаимодействия слушателей с выступающим</vt:lpstr>
      <vt:lpstr>Спасибо!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2026-03-04T11:01:44Z</dcterms:created>
  <dcterms:modified xsi:type="dcterms:W3CDTF">2026-03-04T11:01:58Z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