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5" r:id="rId3"/>
    <p:sldId id="276" r:id="rId4"/>
    <p:sldId id="286" r:id="rId5"/>
    <p:sldId id="278" r:id="rId6"/>
    <p:sldId id="279" r:id="rId7"/>
    <p:sldId id="290" r:id="rId8"/>
    <p:sldId id="289" r:id="rId9"/>
    <p:sldId id="283" r:id="rId10"/>
    <p:sldId id="287" r:id="rId11"/>
    <p:sldId id="265" r:id="rId12"/>
    <p:sldId id="266" r:id="rId13"/>
    <p:sldId id="274" r:id="rId14"/>
    <p:sldId id="271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0"/>
    <p:restoredTop sz="94626"/>
  </p:normalViewPr>
  <p:slideViewPr>
    <p:cSldViewPr snapToGrid="0">
      <p:cViewPr varScale="1">
        <p:scale>
          <a:sx n="119" d="100"/>
          <a:sy n="119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66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3" csCatId="accent1" phldr="1"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8FE81FEC-2664-411F-AEB3-065F29F52751}">
      <dgm:prSet/>
      <dgm:spPr>
        <a:solidFill>
          <a:schemeClr val="accent1">
            <a:lumMod val="60000"/>
            <a:lumOff val="40000"/>
            <a:alpha val="68000"/>
          </a:schemeClr>
        </a:solidFill>
        <a:ln>
          <a:noFill/>
        </a:ln>
      </dgm:spPr>
      <dgm:t>
        <a:bodyPr lIns="182880" tIns="182880" rIns="182880" bIns="182880" rtlCol="0"/>
        <a:lstStyle>
          <a:defPPr>
            <a:defRPr lang="ru-RU"/>
          </a:defPPr>
        </a:lstStyle>
        <a:p>
          <a:pPr marL="0" rtl="0">
            <a:lnSpc>
              <a:spcPct val="100000"/>
            </a:lnSpc>
            <a:buNone/>
          </a:pPr>
          <a:r>
            <a:rPr lang="ru-RU" b="0" i="0">
              <a:latin typeface="Calibri" panose="020F0502020204030204" pitchFamily="34" charset="0"/>
              <a:cs typeface="Calibri" panose="020F0502020204030204" pitchFamily="34" charset="0"/>
            </a:rPr>
            <a:t>Развертывание </a:t>
          </a:r>
          <a:r>
            <a:rPr lang="ru-RU" b="1" i="0">
              <a:latin typeface="Calibri" panose="020F0502020204030204" pitchFamily="34" charset="0"/>
              <a:cs typeface="Calibri" panose="020F0502020204030204" pitchFamily="34" charset="0"/>
            </a:rPr>
            <a:t>стратегических сетей для явных</a:t>
          </a:r>
          <a:r>
            <a:rPr lang="ru-RU" b="0" i="0">
              <a:latin typeface="Calibri" panose="020F0502020204030204" pitchFamily="34" charset="0"/>
              <a:cs typeface="Calibri" panose="020F0502020204030204" pitchFamily="34" charset="0"/>
            </a:rPr>
            <a:t>                 потребностей электронного бизнеса</a:t>
          </a:r>
        </a:p>
      </dgm:t>
    </dgm:pt>
    <dgm:pt modelId="{BCBC007E-0269-421B-9C41-DE26D5C3A822}" type="parTrans" cxnId="{711E093C-AD42-45A4-8D40-A2D39702062E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80230EB7-7230-4881-A631-309C07417378}" type="sibTrans" cxnId="{711E093C-AD42-45A4-8D40-A2D39702062E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73D947E0-108F-4D20-A71E-3CF329F97212}">
      <dgm:prSet phldr="0" custT="1"/>
      <dgm:spPr>
        <a:ln>
          <a:noFill/>
        </a:ln>
      </dgm:spPr>
      <dgm:t>
        <a:bodyPr rtlCol="0"/>
        <a:lstStyle>
          <a:defPPr>
            <a:defRPr lang="ru-RU"/>
          </a:defPPr>
        </a:lstStyle>
        <a:p>
          <a:pPr marL="0" rtl="0"/>
          <a:r>
            <a:rPr lang="ru-RU" sz="2000" b="0" i="0" dirty="0">
              <a:latin typeface="Avenir Next LT Pro" panose="020B0504020202020204" pitchFamily="34" charset="77"/>
            </a:rPr>
            <a:t>ПЛАНИРОВАНИЕ</a:t>
          </a:r>
        </a:p>
      </dgm:t>
    </dgm:pt>
    <dgm:pt modelId="{9D249532-A24D-4D8F-848A-9F42F2E486C9}" type="parTrans" cxnId="{A0077D09-C12C-46D0-8DF7-194B6911362A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AE813459-65AB-4FA9-B717-330DDA6DFA4E}" type="sibTrans" cxnId="{A0077D09-C12C-46D0-8DF7-194B6911362A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30A490C8-22B4-4D68-875C-0F0DE2FF864D}">
      <dgm:prSet phldr="0"/>
      <dgm:spPr>
        <a:solidFill>
          <a:schemeClr val="accent1">
            <a:lumMod val="60000"/>
            <a:lumOff val="40000"/>
            <a:alpha val="63879"/>
          </a:schemeClr>
        </a:solidFill>
        <a:ln>
          <a:noFill/>
        </a:ln>
      </dgm:spPr>
      <dgm:t>
        <a:bodyPr rtlCol="0"/>
        <a:lstStyle>
          <a:defPPr>
            <a:defRPr lang="ru-RU"/>
          </a:defPPr>
        </a:lstStyle>
        <a:p>
          <a:pPr marL="0" rtl="0">
            <a:lnSpc>
              <a:spcPct val="100000"/>
            </a:lnSpc>
          </a:pPr>
          <a:r>
            <a:rPr lang="ru-RU" b="0" i="0" dirty="0">
              <a:latin typeface="Calibri" panose="020F0502020204030204" pitchFamily="34" charset="0"/>
              <a:cs typeface="Calibri" panose="020F0502020204030204" pitchFamily="34" charset="0"/>
            </a:rPr>
            <a:t>Синергия </a:t>
          </a:r>
          <a:r>
            <a:rPr lang="ru-RU" b="1" i="0" dirty="0">
              <a:latin typeface="Calibri" panose="020F0502020204030204" pitchFamily="34" charset="0"/>
              <a:cs typeface="Calibri" panose="020F0502020204030204" pitchFamily="34" charset="0"/>
            </a:rPr>
            <a:t>масштабируемой электронной коммерции</a:t>
          </a:r>
        </a:p>
      </dgm:t>
    </dgm:pt>
    <dgm:pt modelId="{035C64B0-4F0C-4FD1-BD23-B1D4C9887CBE}" type="parTrans" cxnId="{381FE1CC-8184-4745-8EB3-6DE11655998D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45495DA8-8707-41E3-A12B-FA5766269C44}" type="sibTrans" cxnId="{381FE1CC-8184-4745-8EB3-6DE11655998D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B1AFA1AF-0FF8-45B3-A6D0-0E255A2F637D}">
      <dgm:prSet phldr="0" custT="1"/>
      <dgm:spPr>
        <a:solidFill>
          <a:schemeClr val="accent1">
            <a:lumMod val="75000"/>
            <a:alpha val="52980"/>
          </a:schemeClr>
        </a:solidFill>
        <a:ln>
          <a:noFill/>
        </a:ln>
      </dgm:spPr>
      <dgm:t>
        <a:bodyPr rtlCol="0"/>
        <a:lstStyle>
          <a:defPPr>
            <a:defRPr lang="ru-RU"/>
          </a:defPPr>
        </a:lstStyle>
        <a:p>
          <a:pPr marL="0" rtl="0"/>
          <a:r>
            <a:rPr lang="ru-RU" sz="2000" b="0" i="0" dirty="0">
              <a:latin typeface="Calibri" panose="020F0502020204030204" pitchFamily="34" charset="0"/>
              <a:cs typeface="Calibri" panose="020F0502020204030204" pitchFamily="34" charset="0"/>
            </a:rPr>
            <a:t>МАРКЕТИНГ</a:t>
          </a:r>
        </a:p>
      </dgm:t>
    </dgm:pt>
    <dgm:pt modelId="{10C68AF5-481C-45AA-A216-8BBBB04515B9}" type="parTrans" cxnId="{F28D7702-2FC3-49BD-BB13-C989E5EE622A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88649F7A-400B-4056-965D-C9AC0B3AD942}" type="sibTrans" cxnId="{F28D7702-2FC3-49BD-BB13-C989E5EE622A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50418D2B-9486-42DE-AFDD-1D31420040FF}">
      <dgm:prSet phldr="0"/>
      <dgm:spPr>
        <a:solidFill>
          <a:schemeClr val="accent1">
            <a:lumMod val="40000"/>
            <a:lumOff val="60000"/>
            <a:alpha val="45201"/>
          </a:schemeClr>
        </a:solidFill>
        <a:ln>
          <a:noFill/>
        </a:ln>
      </dgm:spPr>
      <dgm:t>
        <a:bodyPr rtlCol="0"/>
        <a:lstStyle>
          <a:defPPr>
            <a:defRPr lang="ru-RU"/>
          </a:defPPr>
        </a:lstStyle>
        <a:p>
          <a:pPr marL="0" rtl="0">
            <a:lnSpc>
              <a:spcPct val="100000"/>
            </a:lnSpc>
          </a:pPr>
          <a:r>
            <a:rPr lang="ru-RU" b="0" i="0" dirty="0">
              <a:latin typeface="Calibri" panose="020F0502020204030204" pitchFamily="34" charset="0"/>
              <a:cs typeface="Calibri" panose="020F0502020204030204" pitchFamily="34" charset="0"/>
            </a:rPr>
            <a:t>Распространение </a:t>
          </a:r>
          <a:r>
            <a:rPr lang="ru-RU" b="1" i="0" dirty="0">
              <a:latin typeface="Calibri" panose="020F0502020204030204" pitchFamily="34" charset="0"/>
              <a:cs typeface="Calibri" panose="020F0502020204030204" pitchFamily="34" charset="0"/>
            </a:rPr>
            <a:t>стандартизированных метрик</a:t>
          </a:r>
        </a:p>
      </dgm:t>
    </dgm:pt>
    <dgm:pt modelId="{D5A17F6B-93F5-442B-938A-0F38C281BE88}" type="parTrans" cxnId="{5A5BA622-5DEB-48B9-88D9-C1DE36C711E5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1D87A0A5-8024-4710-846B-D5BFAC785107}" type="sibTrans" cxnId="{5A5BA622-5DEB-48B9-88D9-C1DE36C711E5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E9682B4F-0217-4B50-923E-C104AA24290F}">
      <dgm:prSet phldr="0" custT="1"/>
      <dgm:spPr>
        <a:ln>
          <a:noFill/>
        </a:ln>
      </dgm:spPr>
      <dgm:t>
        <a:bodyPr rtlCol="0"/>
        <a:lstStyle>
          <a:defPPr>
            <a:defRPr lang="ru-RU"/>
          </a:defPPr>
        </a:lstStyle>
        <a:p>
          <a:pPr marL="0" rtl="0"/>
          <a:r>
            <a:rPr lang="ru-RU" sz="2000" b="0" i="0" dirty="0">
              <a:latin typeface="Avenir Next LT Pro" panose="020B0504020202020204" pitchFamily="34" charset="77"/>
            </a:rPr>
            <a:t>ДИЗАЙН</a:t>
          </a:r>
        </a:p>
      </dgm:t>
    </dgm:pt>
    <dgm:pt modelId="{E0F6C4AF-9BBB-4698-91D7-F9AE3EACBD5D}" type="parTrans" cxnId="{6C23D0C9-74B2-4C8B-AB2F-A03B3B0EBE56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B8632E42-D7EB-4C31-877E-6F1B2801851A}" type="sibTrans" cxnId="{6C23D0C9-74B2-4C8B-AB2F-A03B3B0EBE56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0EC0C300-11E4-45CF-8418-973585107209}">
      <dgm:prSet phldr="0"/>
      <dgm:spPr>
        <a:solidFill>
          <a:schemeClr val="accent1">
            <a:lumMod val="20000"/>
            <a:lumOff val="80000"/>
            <a:alpha val="44000"/>
          </a:schemeClr>
        </a:solidFill>
        <a:ln>
          <a:noFill/>
        </a:ln>
      </dgm:spPr>
      <dgm:t>
        <a:bodyPr rtlCol="0"/>
        <a:lstStyle>
          <a:defPPr>
            <a:defRPr lang="ru-RU"/>
          </a:defPPr>
        </a:lstStyle>
        <a:p>
          <a:pPr marL="0" rtl="0">
            <a:lnSpc>
              <a:spcPct val="100000"/>
            </a:lnSpc>
          </a:pPr>
          <a:r>
            <a:rPr lang="ru-RU" b="0" i="0" dirty="0">
              <a:latin typeface="Calibri" panose="020F0502020204030204" pitchFamily="34" charset="0"/>
              <a:cs typeface="Calibri" panose="020F0502020204030204" pitchFamily="34" charset="0"/>
            </a:rPr>
            <a:t>Координация                       </a:t>
          </a:r>
          <a:r>
            <a:rPr lang="ru-RU" b="1" i="0" dirty="0">
              <a:latin typeface="Calibri" panose="020F0502020204030204" pitchFamily="34" charset="0"/>
              <a:cs typeface="Calibri" panose="020F0502020204030204" pitchFamily="34" charset="0"/>
            </a:rPr>
            <a:t>приложений для электронного бизнеса</a:t>
          </a:r>
        </a:p>
      </dgm:t>
    </dgm:pt>
    <dgm:pt modelId="{1E4DD98E-100E-46B7-B24A-408BBF69E9FA}" type="parTrans" cxnId="{51563A4F-C0EB-47D6-B5BC-47A4E599AD4B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90FAB5D1-62B3-4FF6-A07D-EE607F529C32}" type="sibTrans" cxnId="{51563A4F-C0EB-47D6-B5BC-47A4E599AD4B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FEB4A941-E9FA-4A86-A673-85FF34B35F20}">
      <dgm:prSet phldr="0"/>
      <dgm:spPr>
        <a:solidFill>
          <a:schemeClr val="accent1">
            <a:lumMod val="40000"/>
            <a:lumOff val="60000"/>
            <a:alpha val="45000"/>
          </a:schemeClr>
        </a:solidFill>
        <a:ln>
          <a:noFill/>
        </a:ln>
      </dgm:spPr>
      <dgm:t>
        <a:bodyPr rtlCol="0"/>
        <a:lstStyle>
          <a:defPPr>
            <a:defRPr lang="ru-RU"/>
          </a:defPPr>
        </a:lstStyle>
        <a:p>
          <a:pPr marL="0" rtl="0">
            <a:lnSpc>
              <a:spcPct val="100000"/>
            </a:lnSpc>
          </a:pPr>
          <a:r>
            <a:rPr lang="ru-RU" b="0" i="0">
              <a:latin typeface="Calibri" panose="020F0502020204030204" pitchFamily="34" charset="0"/>
              <a:cs typeface="Calibri" panose="020F0502020204030204" pitchFamily="34" charset="0"/>
            </a:rPr>
            <a:t>Поддержка комплексно </a:t>
          </a:r>
          <a:r>
            <a:rPr lang="ru-RU" b="1" i="0">
              <a:latin typeface="Calibri" panose="020F0502020204030204" pitchFamily="34" charset="0"/>
              <a:cs typeface="Calibri" panose="020F0502020204030204" pitchFamily="34" charset="0"/>
            </a:rPr>
            <a:t>лучших методологий</a:t>
          </a:r>
        </a:p>
      </dgm:t>
    </dgm:pt>
    <dgm:pt modelId="{39522508-BC4E-4DD5-A744-AFEFFE36DB74}" type="parTrans" cxnId="{F942F56C-9025-4AA1-9B36-C5AE0A93B0F5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97624CC8-6315-4683-B26C-C30D552DA5A6}" type="sibTrans" cxnId="{F942F56C-9025-4AA1-9B36-C5AE0A93B0F5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A2322D3A-7AC2-4C5C-9D7E-EAB2313D47D4}">
      <dgm:prSet phldr="0" custT="1"/>
      <dgm:spPr>
        <a:solidFill>
          <a:srgbClr val="4A5EE6"/>
        </a:solidFill>
        <a:ln>
          <a:noFill/>
        </a:ln>
      </dgm:spPr>
      <dgm:t>
        <a:bodyPr rtlCol="0"/>
        <a:lstStyle>
          <a:defPPr>
            <a:defRPr lang="ru-RU"/>
          </a:defPPr>
        </a:lstStyle>
        <a:p>
          <a:pPr marL="0" rtl="0"/>
          <a:r>
            <a:rPr lang="ru-RU" sz="2000" b="0" i="0" dirty="0">
              <a:latin typeface="Avenir Next LT Pro" panose="020B0504020202020204" pitchFamily="34" charset="77"/>
            </a:rPr>
            <a:t>ЗАПУСК</a:t>
          </a:r>
        </a:p>
      </dgm:t>
    </dgm:pt>
    <dgm:pt modelId="{4A8C15D4-B36F-4764-B4FF-F2AF790D3E17}" type="parTrans" cxnId="{179FAFCF-F878-464E-A8A6-1185EFA0E380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84DE1C3A-3FC7-4DB3-88ED-33F65A71557A}" type="sibTrans" cxnId="{179FAFCF-F878-464E-A8A6-1185EFA0E380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4F85505A-81B6-4FDA-A144-900B71DAD946}">
      <dgm:prSet phldr="0" custT="1"/>
      <dgm:spPr>
        <a:solidFill>
          <a:schemeClr val="accent1">
            <a:lumMod val="75000"/>
            <a:alpha val="53000"/>
          </a:schemeClr>
        </a:solidFill>
        <a:ln>
          <a:noFill/>
        </a:ln>
      </dgm:spPr>
      <dgm:t>
        <a:bodyPr rtlCol="0"/>
        <a:lstStyle>
          <a:defPPr>
            <a:defRPr lang="ru-RU"/>
          </a:defPPr>
        </a:lstStyle>
        <a:p>
          <a:pPr marL="0" rtl="0"/>
          <a:r>
            <a:rPr lang="ru-RU" sz="2000" b="0" i="0" dirty="0">
              <a:latin typeface="Avenir Next LT Pro" panose="020B0504020202020204" pitchFamily="34" charset="77"/>
            </a:rPr>
            <a:t>СТРАТЕГИЯ</a:t>
          </a:r>
        </a:p>
      </dgm:t>
    </dgm:pt>
    <dgm:pt modelId="{D9A96E25-7BBE-4DDD-8DDE-B4970D4340A8}" type="parTrans" cxnId="{2D633B56-E147-4EFC-B9EE-6C0413F329B0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68F74A88-49DC-44B1-BC0D-220A7B97601C}" type="sibTrans" cxnId="{2D633B56-E147-4EFC-B9EE-6C0413F329B0}">
      <dgm:prSet/>
      <dgm:spPr/>
      <dgm:t>
        <a:bodyPr rtlCol="0"/>
        <a:lstStyle>
          <a:defPPr>
            <a:defRPr lang="ru-RU"/>
          </a:defPPr>
        </a:lstStyle>
        <a:p>
          <a:pPr rtl="0"/>
          <a:endParaRPr lang="ru-RU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5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5" custScaleY="146656" custLinFactNeighborY="30641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5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5" custScaleY="146837" custLinFactNeighborX="-583" custLinFactNeighborY="32252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5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5" custScaleY="146837" custLinFactNeighborX="-860" custLinFactNeighborY="30454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5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5" custScaleY="146837" custLinFactNeighborY="30454">
        <dgm:presLayoutVars/>
      </dgm:prSet>
      <dgm:spPr/>
    </dgm:pt>
    <dgm:pt modelId="{D0DC94A3-770A-4810-A89A-7DB7918862F6}" type="pres">
      <dgm:prSet presAssocID="{68F74A88-49DC-44B1-BC0D-220A7B97601C}" presName="space" presStyleCnt="0"/>
      <dgm:spPr/>
    </dgm:pt>
    <dgm:pt modelId="{647B2244-AC3A-441A-A6FB-6136FA04F429}" type="pres">
      <dgm:prSet presAssocID="{A2322D3A-7AC2-4C5C-9D7E-EAB2313D47D4}" presName="composite" presStyleCnt="0"/>
      <dgm:spPr/>
    </dgm:pt>
    <dgm:pt modelId="{59606EB9-9F10-4D12-A33F-A242FDCC0D0F}" type="pres">
      <dgm:prSet presAssocID="{A2322D3A-7AC2-4C5C-9D7E-EAB2313D47D4}" presName="parTx" presStyleLbl="alignNode1" presStyleIdx="4" presStyleCnt="5">
        <dgm:presLayoutVars>
          <dgm:chMax val="0"/>
          <dgm:chPref val="0"/>
        </dgm:presLayoutVars>
      </dgm:prSet>
      <dgm:spPr/>
    </dgm:pt>
    <dgm:pt modelId="{C8429E68-36DD-4F6A-A2F4-7CCDADCEFAD1}" type="pres">
      <dgm:prSet presAssocID="{A2322D3A-7AC2-4C5C-9D7E-EAB2313D47D4}" presName="desTx" presStyleLbl="alignAccFollowNode1" presStyleIdx="4" presStyleCnt="5" custScaleY="146837" custLinFactNeighborY="30596">
        <dgm:presLayoutVars/>
      </dgm:prSet>
      <dgm:spPr/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11E093C-AD42-45A4-8D40-A2D39702062E}" srcId="{A2322D3A-7AC2-4C5C-9D7E-EAB2313D47D4}" destId="{8FE81FEC-2664-411F-AEB3-065F29F52751}" srcOrd="0" destOrd="0" parTransId="{BCBC007E-0269-421B-9C41-DE26D5C3A822}" sibTransId="{80230EB7-7230-4881-A631-309C07417378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C54EA6C2-0E6B-42D8-9A4A-4456127A91A8}" type="presOf" srcId="{A2322D3A-7AC2-4C5C-9D7E-EAB2313D47D4}" destId="{59606EB9-9F10-4D12-A33F-A242FDCC0D0F}" srcOrd="0" destOrd="0" presId="urn:microsoft.com/office/officeart/2016/7/layout/HorizontalActionList"/>
    <dgm:cxn modelId="{E339F9C8-AD35-4E33-9434-788C81500EB2}" type="presOf" srcId="{8FE81FEC-2664-411F-AEB3-065F29F52751}" destId="{C8429E68-36DD-4F6A-A2F4-7CCDADCEFAD1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179FAFCF-F878-464E-A8A6-1185EFA0E380}" srcId="{0DD8915E-DC14-41D6-9BB5-F49E1C265163}" destId="{A2322D3A-7AC2-4C5C-9D7E-EAB2313D47D4}" srcOrd="4" destOrd="0" parTransId="{4A8C15D4-B36F-4764-B4FF-F2AF790D3E17}" sibTransId="{84DE1C3A-3FC7-4DB3-88ED-33F65A71557A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  <dgm:cxn modelId="{FD5AD2F1-E5D1-4359-99EB-D3225676DF7F}" type="presParOf" srcId="{E4B4F7C4-5024-45F0-9FD7-C5068A1AE6C4}" destId="{D0DC94A3-770A-4810-A89A-7DB7918862F6}" srcOrd="7" destOrd="0" presId="urn:microsoft.com/office/officeart/2016/7/layout/HorizontalActionList"/>
    <dgm:cxn modelId="{2608DA2F-9259-4A20-98D1-9A5F5780B66F}" type="presParOf" srcId="{E4B4F7C4-5024-45F0-9FD7-C5068A1AE6C4}" destId="{647B2244-AC3A-441A-A6FB-6136FA04F429}" srcOrd="8" destOrd="0" presId="urn:microsoft.com/office/officeart/2016/7/layout/HorizontalActionList"/>
    <dgm:cxn modelId="{F55613FD-292F-4CCF-A44A-E9FC24D70E0E}" type="presParOf" srcId="{647B2244-AC3A-441A-A6FB-6136FA04F429}" destId="{59606EB9-9F10-4D12-A33F-A242FDCC0D0F}" srcOrd="0" destOrd="0" presId="urn:microsoft.com/office/officeart/2016/7/layout/HorizontalActionList"/>
    <dgm:cxn modelId="{7B4FE576-C66F-4D92-B6AC-DA1D068316E4}" type="presParOf" srcId="{647B2244-AC3A-441A-A6FB-6136FA04F429}" destId="{C8429E68-36DD-4F6A-A2F4-7CCDADCEFAD1}" srcOrd="1" destOrd="0" presId="urn:microsoft.com/office/officeart/2016/7/layout/HorizontalAction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4368" y="707345"/>
          <a:ext cx="2154405" cy="64632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246" tIns="170246" rIns="170246" bIns="170246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latin typeface="Avenir Next LT Pro" panose="020B0504020202020204" pitchFamily="34" charset="77"/>
            </a:rPr>
            <a:t>ПЛАНИРОВАНИЕ</a:t>
          </a:r>
        </a:p>
      </dsp:txBody>
      <dsp:txXfrm>
        <a:off x="4368" y="707345"/>
        <a:ext cx="2154405" cy="646321"/>
      </dsp:txXfrm>
    </dsp:sp>
    <dsp:sp modelId="{22359DD7-1BFB-4900-BAE6-6084F2F57988}">
      <dsp:nvSpPr>
        <dsp:cNvPr id="0" name=""/>
        <dsp:cNvSpPr/>
      </dsp:nvSpPr>
      <dsp:spPr>
        <a:xfrm>
          <a:off x="4368" y="1519676"/>
          <a:ext cx="2154405" cy="3329168"/>
        </a:xfrm>
        <a:prstGeom prst="rect">
          <a:avLst/>
        </a:prstGeom>
        <a:solidFill>
          <a:schemeClr val="accent1">
            <a:lumMod val="60000"/>
            <a:lumOff val="40000"/>
            <a:alpha val="63879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807" tIns="212807" rIns="212807" bIns="212807" numCol="1" spcCol="1270" rtlCol="0" anchor="t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Синергия </a:t>
          </a:r>
          <a:r>
            <a:rPr lang="ru-RU" sz="1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масштабируемой электронной коммерции</a:t>
          </a:r>
        </a:p>
      </dsp:txBody>
      <dsp:txXfrm>
        <a:off x="4368" y="1519676"/>
        <a:ext cx="2154405" cy="3329168"/>
      </dsp:txXfrm>
    </dsp:sp>
    <dsp:sp modelId="{C4F84DEA-2002-4D32-8E80-70EEE05E345A}">
      <dsp:nvSpPr>
        <dsp:cNvPr id="0" name=""/>
        <dsp:cNvSpPr/>
      </dsp:nvSpPr>
      <dsp:spPr>
        <a:xfrm>
          <a:off x="2266773" y="706318"/>
          <a:ext cx="2154405" cy="646321"/>
        </a:xfrm>
        <a:prstGeom prst="rect">
          <a:avLst/>
        </a:prstGeom>
        <a:solidFill>
          <a:schemeClr val="accent1">
            <a:lumMod val="75000"/>
            <a:alpha val="5298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246" tIns="170246" rIns="170246" bIns="170246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МАРКЕТИНГ</a:t>
          </a:r>
        </a:p>
      </dsp:txBody>
      <dsp:txXfrm>
        <a:off x="2266773" y="706318"/>
        <a:ext cx="2154405" cy="646321"/>
      </dsp:txXfrm>
    </dsp:sp>
    <dsp:sp modelId="{4FEB85EB-D046-4CDB-8A62-BBCE260C4490}">
      <dsp:nvSpPr>
        <dsp:cNvPr id="0" name=""/>
        <dsp:cNvSpPr/>
      </dsp:nvSpPr>
      <dsp:spPr>
        <a:xfrm>
          <a:off x="2254213" y="1527346"/>
          <a:ext cx="2154405" cy="3333277"/>
        </a:xfrm>
        <a:prstGeom prst="rect">
          <a:avLst/>
        </a:prstGeom>
        <a:solidFill>
          <a:schemeClr val="accent1">
            <a:lumMod val="40000"/>
            <a:lumOff val="60000"/>
            <a:alpha val="45201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807" tIns="212807" rIns="212807" bIns="212807" numCol="1" spcCol="1270" rtlCol="0" anchor="t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Распространение </a:t>
          </a:r>
          <a:r>
            <a:rPr lang="ru-RU" sz="1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стандартизированных метрик</a:t>
          </a:r>
        </a:p>
      </dsp:txBody>
      <dsp:txXfrm>
        <a:off x="2254213" y="1527346"/>
        <a:ext cx="2154405" cy="3333277"/>
      </dsp:txXfrm>
    </dsp:sp>
    <dsp:sp modelId="{49B7F8FA-D256-41EF-9327-52A3551D9A60}">
      <dsp:nvSpPr>
        <dsp:cNvPr id="0" name=""/>
        <dsp:cNvSpPr/>
      </dsp:nvSpPr>
      <dsp:spPr>
        <a:xfrm>
          <a:off x="4529179" y="706318"/>
          <a:ext cx="2154405" cy="646321"/>
        </a:xfrm>
        <a:prstGeom prst="rect">
          <a:avLst/>
        </a:prstGeom>
        <a:solidFill>
          <a:schemeClr val="accent1">
            <a:shade val="80000"/>
            <a:hueOff val="89781"/>
            <a:satOff val="4639"/>
            <a:lumOff val="1202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246" tIns="170246" rIns="170246" bIns="170246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latin typeface="Avenir Next LT Pro" panose="020B0504020202020204" pitchFamily="34" charset="77"/>
            </a:rPr>
            <a:t>ДИЗАЙН</a:t>
          </a:r>
        </a:p>
      </dsp:txBody>
      <dsp:txXfrm>
        <a:off x="4529179" y="706318"/>
        <a:ext cx="2154405" cy="646321"/>
      </dsp:txXfrm>
    </dsp:sp>
    <dsp:sp modelId="{6B5FE59C-B471-448A-AA7A-B526DCC4D4CA}">
      <dsp:nvSpPr>
        <dsp:cNvPr id="0" name=""/>
        <dsp:cNvSpPr/>
      </dsp:nvSpPr>
      <dsp:spPr>
        <a:xfrm>
          <a:off x="4510651" y="1512349"/>
          <a:ext cx="2154405" cy="3333277"/>
        </a:xfrm>
        <a:prstGeom prst="rect">
          <a:avLst/>
        </a:prstGeom>
        <a:solidFill>
          <a:schemeClr val="accent1">
            <a:lumMod val="20000"/>
            <a:lumOff val="80000"/>
            <a:alpha val="44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807" tIns="212807" rIns="212807" bIns="212807" numCol="1" spcCol="1270" rtlCol="0" anchor="t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Координация                       </a:t>
          </a:r>
          <a:r>
            <a:rPr lang="ru-RU" sz="1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приложений для электронного бизнеса</a:t>
          </a:r>
        </a:p>
      </dsp:txBody>
      <dsp:txXfrm>
        <a:off x="4510651" y="1512349"/>
        <a:ext cx="2154405" cy="3333277"/>
      </dsp:txXfrm>
    </dsp:sp>
    <dsp:sp modelId="{4132ECB1-6BEF-4935-AFA3-B2EAA48FDE7E}">
      <dsp:nvSpPr>
        <dsp:cNvPr id="0" name=""/>
        <dsp:cNvSpPr/>
      </dsp:nvSpPr>
      <dsp:spPr>
        <a:xfrm>
          <a:off x="6791584" y="706318"/>
          <a:ext cx="2154405" cy="646321"/>
        </a:xfrm>
        <a:prstGeom prst="rect">
          <a:avLst/>
        </a:prstGeom>
        <a:solidFill>
          <a:schemeClr val="accent1">
            <a:lumMod val="75000"/>
            <a:alpha val="53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246" tIns="170246" rIns="170246" bIns="170246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latin typeface="Avenir Next LT Pro" panose="020B0504020202020204" pitchFamily="34" charset="77"/>
            </a:rPr>
            <a:t>СТРАТЕГИЯ</a:t>
          </a:r>
        </a:p>
      </dsp:txBody>
      <dsp:txXfrm>
        <a:off x="6791584" y="706318"/>
        <a:ext cx="2154405" cy="646321"/>
      </dsp:txXfrm>
    </dsp:sp>
    <dsp:sp modelId="{C42A8BDE-B838-475D-AFDE-17B60D744AB6}">
      <dsp:nvSpPr>
        <dsp:cNvPr id="0" name=""/>
        <dsp:cNvSpPr/>
      </dsp:nvSpPr>
      <dsp:spPr>
        <a:xfrm>
          <a:off x="6791584" y="1512349"/>
          <a:ext cx="2154405" cy="3333277"/>
        </a:xfrm>
        <a:prstGeom prst="rect">
          <a:avLst/>
        </a:prstGeom>
        <a:solidFill>
          <a:schemeClr val="accent1">
            <a:lumMod val="40000"/>
            <a:lumOff val="60000"/>
            <a:alpha val="4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807" tIns="212807" rIns="212807" bIns="212807" numCol="1" spcCol="1270" rtlCol="0" anchor="t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>
              <a:latin typeface="Calibri" panose="020F0502020204030204" pitchFamily="34" charset="0"/>
              <a:cs typeface="Calibri" panose="020F0502020204030204" pitchFamily="34" charset="0"/>
            </a:rPr>
            <a:t>Поддержка комплексно </a:t>
          </a:r>
          <a:r>
            <a:rPr lang="ru-RU" sz="1400" b="1" i="0" kern="1200">
              <a:latin typeface="Calibri" panose="020F0502020204030204" pitchFamily="34" charset="0"/>
              <a:cs typeface="Calibri" panose="020F0502020204030204" pitchFamily="34" charset="0"/>
            </a:rPr>
            <a:t>лучших методологий</a:t>
          </a:r>
        </a:p>
      </dsp:txBody>
      <dsp:txXfrm>
        <a:off x="6791584" y="1512349"/>
        <a:ext cx="2154405" cy="3333277"/>
      </dsp:txXfrm>
    </dsp:sp>
    <dsp:sp modelId="{59606EB9-9F10-4D12-A33F-A242FDCC0D0F}">
      <dsp:nvSpPr>
        <dsp:cNvPr id="0" name=""/>
        <dsp:cNvSpPr/>
      </dsp:nvSpPr>
      <dsp:spPr>
        <a:xfrm>
          <a:off x="9053990" y="706318"/>
          <a:ext cx="2154405" cy="646321"/>
        </a:xfrm>
        <a:prstGeom prst="rect">
          <a:avLst/>
        </a:prstGeom>
        <a:solidFill>
          <a:srgbClr val="4A5EE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246" tIns="170246" rIns="170246" bIns="170246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latin typeface="Avenir Next LT Pro" panose="020B0504020202020204" pitchFamily="34" charset="77"/>
            </a:rPr>
            <a:t>ЗАПУСК</a:t>
          </a:r>
        </a:p>
      </dsp:txBody>
      <dsp:txXfrm>
        <a:off x="9053990" y="706318"/>
        <a:ext cx="2154405" cy="646321"/>
      </dsp:txXfrm>
    </dsp:sp>
    <dsp:sp modelId="{C8429E68-36DD-4F6A-A2F4-7CCDADCEFAD1}">
      <dsp:nvSpPr>
        <dsp:cNvPr id="0" name=""/>
        <dsp:cNvSpPr/>
      </dsp:nvSpPr>
      <dsp:spPr>
        <a:xfrm>
          <a:off x="9053990" y="1515573"/>
          <a:ext cx="2154405" cy="3333277"/>
        </a:xfrm>
        <a:prstGeom prst="rect">
          <a:avLst/>
        </a:prstGeom>
        <a:solidFill>
          <a:schemeClr val="accent1">
            <a:lumMod val="60000"/>
            <a:lumOff val="40000"/>
            <a:alpha val="68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rtlCol="0" anchor="t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>
              <a:latin typeface="Calibri" panose="020F0502020204030204" pitchFamily="34" charset="0"/>
              <a:cs typeface="Calibri" panose="020F0502020204030204" pitchFamily="34" charset="0"/>
            </a:rPr>
            <a:t>Развертывание </a:t>
          </a:r>
          <a:r>
            <a:rPr lang="ru-RU" sz="1400" b="1" i="0" kern="1200">
              <a:latin typeface="Calibri" panose="020F0502020204030204" pitchFamily="34" charset="0"/>
              <a:cs typeface="Calibri" panose="020F0502020204030204" pitchFamily="34" charset="0"/>
            </a:rPr>
            <a:t>стратегических сетей для явных</a:t>
          </a:r>
          <a:r>
            <a:rPr lang="ru-RU" sz="1400" b="0" i="0" kern="1200">
              <a:latin typeface="Calibri" panose="020F0502020204030204" pitchFamily="34" charset="0"/>
              <a:cs typeface="Calibri" panose="020F0502020204030204" pitchFamily="34" charset="0"/>
            </a:rPr>
            <a:t>                 потребностей электронного бизнеса</a:t>
          </a:r>
        </a:p>
      </dsp:txBody>
      <dsp:txXfrm>
        <a:off x="9053990" y="1515573"/>
        <a:ext cx="2154405" cy="3333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Горизонтальный список действий"/>
  <dgm:desc val="Используется для отображения непоследовательных или сгруппированных списков данных. Хорошо работает с большими объемами текста. Весь текст выделен равномерно, направление не подразумевается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58B9E520-E069-0742-BD97-ED28BB08EC53}" type="datetimeFigureOut">
              <a:rPr lang="ru-RU" smtClean="0"/>
              <a:t>04.03.2026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07B964BE-1CD1-1943-8CAA-B6D417321F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61F85F30-A497-F84E-BC49-B57AB2B760AA}" type="datetimeFigureOut">
              <a:rPr lang="ru-RU" smtClean="0"/>
              <a:t>04.03.2026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8D7D3E5B-4BED-B24C-9674-6B6454D0456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750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477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235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7D3E5B-4BED-B24C-9674-6B6454D04561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782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7D3E5B-4BED-B24C-9674-6B6454D04561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7358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7D3E5B-4BED-B24C-9674-6B6454D0456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28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7D3E5B-4BED-B24C-9674-6B6454D0456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61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30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982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324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502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274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7D3E5B-4BED-B24C-9674-6B6454D04561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828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068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" name="Рисунок 9" descr="Промежуток между двумя зданиями на фоне голубого неба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2400" cap="all" spc="300" baseline="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rtlCol="0" anchor="t">
            <a:noAutofit/>
          </a:bodyPr>
          <a:lstStyle>
            <a:lvl1pPr algn="l">
              <a:defRPr lang="ru-RU" sz="4500" cap="all" baseline="0"/>
            </a:lvl1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ru-RU" sz="3600" baseline="0"/>
            </a:lvl1pPr>
          </a:lstStyle>
          <a:p>
            <a:pPr rtl="0"/>
            <a:r>
              <a:rPr lang="ru-RU"/>
              <a:t>НАЖМИТЕ, ЧТОБЫ ИЗМЕНИТЬ ОБРАЗЕЦ ЗАГОЛОВКА</a:t>
            </a:r>
          </a:p>
        </p:txBody>
      </p:sp>
      <p:sp>
        <p:nvSpPr>
          <p:cNvPr id="8" name="Рисунок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dirty="0"/>
              <a:t>Имя</a:t>
            </a:r>
          </a:p>
        </p:txBody>
      </p:sp>
      <p:sp>
        <p:nvSpPr>
          <p:cNvPr id="30" name="Текст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18" name="Рисунок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6" name="Текст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19" name="Рисунок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9" name="Текст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17" name="Рисунок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6" name="Текст 45">
            <a:extLst>
              <a:ext uri="{FF2B5EF4-FFF2-40B4-BE49-F238E27FC236}">
                <a16:creationId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42" name="Текст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9" name="Текст 48">
            <a:extLst>
              <a:ext uri="{FF2B5EF4-FFF2-40B4-BE49-F238E27FC236}">
                <a16:creationId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3" name="Текст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6" name="Рисунок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2" name="Текст 51">
            <a:extLst>
              <a:ext uri="{FF2B5EF4-FFF2-40B4-BE49-F238E27FC236}">
                <a16:creationId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45" name="Текст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7" name="Рисунок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3" name="Текст 52">
            <a:extLst>
              <a:ext uri="{FF2B5EF4-FFF2-40B4-BE49-F238E27FC236}">
                <a16:creationId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48" name="Текст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5" name="Рисунок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00" b="1" i="0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51" name="Текст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ru-RU" sz="3600" cap="all" baseline="0"/>
            </a:lvl1pPr>
          </a:lstStyle>
          <a:p>
            <a:pPr rtl="0"/>
            <a:r>
              <a:rPr lang="ru-RU"/>
              <a:t>НАЖМИТЕ, ЧТОБЫ ИЗМЕНИТЬ ОБРАЗЕЦ ЗАГОЛОВКА</a:t>
            </a:r>
          </a:p>
        </p:txBody>
      </p:sp>
      <p:sp>
        <p:nvSpPr>
          <p:cNvPr id="15" name="Текст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40" name="Текст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ru-RU" sz="1400" spc="0" baseline="0" dirty="0"/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Второй уровень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20" name="Текст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/>
              <a:t>ЩЕЛКНИТЕ, ЧТОБЫ ИЗМЕНИТЬ СТИЛЬ ОБРАЗЦА ПОДЗАГОЛОВКА</a:t>
            </a:r>
          </a:p>
        </p:txBody>
      </p:sp>
      <p:sp>
        <p:nvSpPr>
          <p:cNvPr id="19" name="Текст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ru-RU" sz="1400" spc="0" baseline="0" dirty="0"/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Второй уровень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AED9AA9-2FB1-B400-47C0-803090B07B01}"/>
              </a:ext>
            </a:extLst>
          </p:cNvPr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23" name="Рисунок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ru-RU" sz="3600" baseline="0"/>
            </a:lvl1pPr>
          </a:lstStyle>
          <a:p>
            <a:pPr rtl="0"/>
            <a:r>
              <a:rPr lang="ru-RU" dirty="0"/>
              <a:t>НАЖМИТЕ, ЧТОБЫ ИЗМЕНИТЬ ОБРАЗЕЦ ЗАГОЛОВКА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2060160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6" name="Рисунок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40257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ru-RU" sz="1600"/>
            </a:lvl1pPr>
          </a:lstStyle>
          <a:p>
            <a:pPr rtl="0"/>
            <a:endParaRPr lang="ru-RU" dirty="0"/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3029583"/>
            <a:ext cx="2940863" cy="1002007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ru-RU"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4053021"/>
            <a:ext cx="2944737" cy="2284667"/>
          </a:xfrm>
        </p:spPr>
        <p:txBody>
          <a:bodyPr lIns="0" tIns="0" r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 dirty="0"/>
              <a:t>Щелкните, чтобы изменить стили образца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07541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ru-RU" sz="1600"/>
            </a:lvl1pPr>
          </a:lstStyle>
          <a:p>
            <a:pPr rtl="0"/>
            <a:endParaRPr lang="ru-RU" dirty="0"/>
          </a:p>
        </p:txBody>
      </p:sp>
      <p:sp>
        <p:nvSpPr>
          <p:cNvPr id="31" name="Текст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3064120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4066126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/>
              <a:t>Щелкните, чтобы изменить стили образца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8836567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5" name="Рисунок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33421" y="200471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ru-RU" sz="1600"/>
            </a:lvl1pPr>
          </a:lstStyle>
          <a:p>
            <a:pPr rtl="0"/>
            <a:endParaRPr lang="ru-RU" dirty="0"/>
          </a:p>
        </p:txBody>
      </p:sp>
      <p:sp>
        <p:nvSpPr>
          <p:cNvPr id="32" name="Текст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3029583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/>
              <a:t>ЩЕЛКНИТЕ, ЧТОБЫ ИЗМЕНИТЬ СТИЛЬ ОБРАЗЦА ПОДЗАГОЛОВКА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4031589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ru-RU" sz="140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/>
              <a:t>Щелкните, чтобы изменить стили образца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66B1E6-E67B-3B07-B464-6C782D2D21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63D2A3-D5E9-1D68-8AB2-1DB5C21E912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ru-RU" sz="3600" baseline="0">
                <a:latin typeface="+mj-lt"/>
              </a:defRPr>
            </a:lvl1pPr>
          </a:lstStyle>
          <a:p>
            <a:pPr rtl="0"/>
            <a:r>
              <a:rPr lang="ru-RU"/>
              <a:t>НАЖМИТЕ, ЧТОБЫ ИЗМЕНИТЬ ОБРАЗЕЦ 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>
                <a:solidFill>
                  <a:schemeClr val="tx1"/>
                </a:solidFill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/>
          <a:lstStyle>
            <a:lvl1pPr algn="ctr"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89000"/>
            </a:schemeClr>
          </a:solidFill>
        </p:spPr>
        <p:txBody>
          <a:bodyPr rtlCol="0"/>
          <a:lstStyle>
            <a:lvl1pPr>
              <a:defRPr lang="ru-RU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rtlCol="0"/>
          <a:lstStyle>
            <a:lvl1pPr>
              <a:defRPr lang="ru-RU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ольшой пешеходный переход с одним человеком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C7A66511-B85E-197E-52D6-398E0BABD4A3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673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rtlCol="0" anchor="b">
            <a:noAutofit/>
          </a:bodyPr>
          <a:lstStyle>
            <a:lvl1pPr>
              <a:defRPr lang="ru-RU" sz="3600" b="1" i="0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790988"/>
            <a:ext cx="5444517" cy="1731890"/>
          </a:xfrm>
        </p:spPr>
        <p:txBody>
          <a:bodyPr lIns="0" tIns="0" rIns="0" bIns="0" rtlCol="0" anchor="t">
            <a:noAutofit/>
          </a:bodyPr>
          <a:lstStyle>
            <a:lvl1pPr marL="0" indent="0">
              <a:buNone/>
              <a:defRPr lang="ru-RU"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05DD54-AC6C-8FD6-3ABF-282F1F124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CBBA03-8EAF-9651-6DC8-7316BA1FE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rtlCol="0" anchor="b">
            <a:noAutofit/>
          </a:bodyPr>
          <a:lstStyle>
            <a:lvl1pPr>
              <a:defRPr lang="ru-RU" sz="3600" cap="all" baseline="0"/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000" cap="all" baseline="0"/>
            </a:lvl1pPr>
            <a:lvl2pPr marL="457200" indent="0">
              <a:buNone/>
              <a:defRPr lang="ru-RU"/>
            </a:lvl2pPr>
            <a:lvl3pPr marL="914400" indent="0">
              <a:buNone/>
              <a:defRPr lang="ru-RU"/>
            </a:lvl3pPr>
            <a:lvl4pPr marL="1371600" indent="0">
              <a:buNone/>
              <a:defRPr lang="ru-RU"/>
            </a:lvl4pPr>
            <a:lvl5pPr marL="1828800" indent="0">
              <a:buNone/>
              <a:defRPr lang="ru-RU"/>
            </a:lvl5pPr>
          </a:lstStyle>
          <a:p>
            <a:pPr lvl="0" rtl="0"/>
            <a:r>
              <a:rPr lang="ru-RU" dirty="0"/>
              <a:t>ЩЕЛКНИТЕ, ЧТОБЫ ИЗМЕНИТЬ СТИЛИ ОБРАЗЦА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3347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1"/>
            <a:ext cx="10506416" cy="1128519"/>
          </a:xfrm>
        </p:spPr>
        <p:txBody>
          <a:bodyPr lIns="0" tIns="0" rIns="0" bIns="0" rtlCol="0" anchor="t">
            <a:noAutofit/>
          </a:bodyPr>
          <a:lstStyle>
            <a:lvl1pPr>
              <a:defRPr lang="ru-RU" sz="36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438" y="2090460"/>
            <a:ext cx="4729163" cy="3271838"/>
          </a:xfrm>
          <a:custGeom>
            <a:avLst/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087562"/>
            <a:ext cx="4375150" cy="389106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>
                <a:solidFill>
                  <a:schemeClr val="tx1"/>
                </a:solidFill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E3A22C8-6F2C-1CDE-8309-91BEE025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2117" y="3601579"/>
            <a:ext cx="1325563" cy="1325563"/>
          </a:xfrm>
          <a:prstGeom prst="ellipse">
            <a:avLst/>
          </a:prstGeom>
          <a:solidFill>
            <a:schemeClr val="accent1">
              <a:alpha val="892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Изображение с аксессуаром&#10;&#10;Описание создано автоматически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89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rtlCol="0" anchor="b">
            <a:noAutofit/>
          </a:bodyPr>
          <a:lstStyle>
            <a:lvl1pPr>
              <a:defRPr lang="ru-RU" sz="3600" cap="all" baseline="0"/>
            </a:lvl1pPr>
          </a:lstStyle>
          <a:p>
            <a:pPr rtl="0"/>
            <a:r>
              <a:rPr lang="ru-RU"/>
              <a:t>СТИЛЬ ОБРАЗЦА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2000" cap="all" spc="0" baseline="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 dirty="0"/>
              <a:t>ЩЕЛКНИТЕ, ЧТОБЫ ИЗМЕНИТЬ СТИЛЬ ОБРАЗЦА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ru-RU" sz="3600" baseline="0"/>
            </a:lvl1pPr>
          </a:lstStyle>
          <a:p>
            <a:pPr rtl="0"/>
            <a:r>
              <a:rPr lang="ru-RU" dirty="0"/>
              <a:t>НАЖМИТЕ, ЧТОБЫ ИЗМЕНИТЬ 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 rtlCol="0">
            <a:noAutofit/>
          </a:bodyPr>
          <a:lstStyle>
            <a:lvl1pPr>
              <a:defRPr lang="ru-RU" sz="3600" baseline="0"/>
            </a:lvl1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Полилиния 5" descr="Мужчина смотрит на небоскребы">
            <a:extLst>
              <a:ext uri="{FF2B5EF4-FFF2-40B4-BE49-F238E27FC236}">
                <a16:creationId xmlns:a16="http://schemas.microsoft.com/office/drawing/2014/main" id="{7BCB4311-6C5C-4FCF-5824-E1C8254AC360}"/>
              </a:ext>
            </a:extLst>
          </p:cNvPr>
          <p:cNvSpPr/>
          <p:nvPr userDrawn="1"/>
        </p:nvSpPr>
        <p:spPr>
          <a:xfrm rot="2329651">
            <a:off x="-532604" y="2895950"/>
            <a:ext cx="5658498" cy="5088743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3B5704EA-7A65-5CC2-D428-F28396B06208}"/>
              </a:ext>
            </a:extLst>
          </p:cNvPr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0" y="1781357"/>
            <a:ext cx="5157787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ru-RU"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880" y="2605269"/>
            <a:ext cx="5157787" cy="3684588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92" y="1781357"/>
            <a:ext cx="5183188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ru-RU"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292" y="2605269"/>
            <a:ext cx="5183188" cy="3684588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ru-RU" sz="3600" baseline="0"/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B5B760E-02DF-5B11-D744-D98DE8A01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CBFEC7-DD3B-F9AE-2192-83960534D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383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2" name="Рисунок 11" descr="Современный дом с кубическим дизайном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487"/>
          <a:stretch/>
        </p:blipFill>
        <p:spPr>
          <a:xfrm>
            <a:off x="2531165" y="2125402"/>
            <a:ext cx="9279835" cy="47325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500" y="1155320"/>
            <a:ext cx="8244113" cy="970081"/>
          </a:xfrm>
        </p:spPr>
        <p:txBody>
          <a:bodyPr lIns="0" tIns="0" rIns="0" bIns="0" rtlCol="0" anchor="t">
            <a:noAutofit/>
          </a:bodyPr>
          <a:lstStyle>
            <a:lvl1pPr>
              <a:lnSpc>
                <a:spcPct val="100000"/>
              </a:lnSpc>
              <a:defRPr lang="ru-RU" sz="3000" b="0" i="0" spc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8500" y="2229358"/>
            <a:ext cx="7044643" cy="559184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1800" b="1" spc="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 dirty="0"/>
              <a:t>Щелкните здесь, чтобы изменить стиль образца подзаголовка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ru-RU" sz="3600" baseline="0"/>
            </a:lvl1pPr>
          </a:lstStyle>
          <a:p>
            <a:pPr rtl="0"/>
            <a:r>
              <a:rPr lang="ru-RU" dirty="0"/>
              <a:t>НАЖМИТЕ, ЧТОБЫ ИЗМЕНИТЬ ОБРАЗЕЦ ЗАГОЛОВКА</a:t>
            </a:r>
          </a:p>
        </p:txBody>
      </p:sp>
      <p:sp>
        <p:nvSpPr>
          <p:cNvPr id="6" name="Рисунок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800" b="1" i="0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 dirty="0"/>
              <a:t>Имя</a:t>
            </a:r>
          </a:p>
        </p:txBody>
      </p:sp>
      <p:sp>
        <p:nvSpPr>
          <p:cNvPr id="11" name="Текст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25" name="Рисунок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7" name="Текст 36">
            <a:extLst>
              <a:ext uri="{FF2B5EF4-FFF2-40B4-BE49-F238E27FC236}">
                <a16:creationId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800" b="1" i="0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28" name="Текст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/>
              <a:t>Должность</a:t>
            </a:r>
          </a:p>
        </p:txBody>
      </p:sp>
      <p:sp>
        <p:nvSpPr>
          <p:cNvPr id="26" name="Рисунок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800" b="1" i="0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4" name="Текст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800" b="1" i="0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36" name="Текст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ru-RU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Должность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lang="ru-RU"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65" r:id="rId6"/>
    <p:sldLayoutId id="2147483653" r:id="rId7"/>
    <p:sldLayoutId id="2147483654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lang="ru-RU"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ru-RU" sz="22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ru-RU"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ru-RU"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ru-RU"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8.wdp"/><Relationship Id="rId5" Type="http://schemas.openxmlformats.org/officeDocument/2006/relationships/image" Target="../media/image22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irjam@contoso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8.png"/><Relationship Id="rId18" Type="http://schemas.microsoft.com/office/2007/relationships/hdphoto" Target="../media/hdphoto1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13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microsoft.com/office/2007/relationships/hdphoto" Target="../media/hdphoto15.wdp"/><Relationship Id="rId1" Type="http://schemas.openxmlformats.org/officeDocument/2006/relationships/slideLayout" Target="../slideLayouts/slideLayout10.xml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6.png"/><Relationship Id="rId1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ПРЕЗЕНТАЦИЯ</a:t>
            </a:r>
            <a:br>
              <a:rPr lang="ru-RU" dirty="0"/>
            </a:br>
            <a:r>
              <a:rPr lang="ru-RU" dirty="0"/>
              <a:t>ЗАГОЛОВОК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3AFD8D3D-82CB-EA16-814E-A3FED8BBF3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ИМЯ ДОКЛАДЧИКА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EA49A-DC7C-9C4F-2F9A-564E195C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ВРЕМЕННАЯ ШКАЛА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AF0DE047-1B7D-F942-8E09-3EFF699BE9A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80117115"/>
              </p:ext>
            </p:extLst>
          </p:nvPr>
        </p:nvGraphicFramePr>
        <p:xfrm>
          <a:off x="5572125" y="409575"/>
          <a:ext cx="5862085" cy="594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0257">
                  <a:extLst>
                    <a:ext uri="{9D8B030D-6E8A-4147-A177-3AD203B41FA5}">
                      <a16:colId xmlns:a16="http://schemas.microsoft.com/office/drawing/2014/main" val="2918303207"/>
                    </a:ext>
                  </a:extLst>
                </a:gridCol>
                <a:gridCol w="3961828">
                  <a:extLst>
                    <a:ext uri="{9D8B030D-6E8A-4147-A177-3AD203B41FA5}">
                      <a16:colId xmlns:a16="http://schemas.microsoft.com/office/drawing/2014/main" val="1189393465"/>
                    </a:ext>
                  </a:extLst>
                </a:gridCol>
              </a:tblGrid>
              <a:tr h="1188720"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rtl="0"/>
                      <a:r>
                        <a:rPr lang="ru-RU" sz="2800" b="1" i="0" spc="30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СЕН</a:t>
                      </a:r>
                    </a:p>
                    <a:p>
                      <a:pPr rtl="0"/>
                      <a:r>
                        <a:rPr lang="ru-RU" b="1" i="0" spc="30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20ХХ г.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ru-RU"/>
                      </a:pPr>
                      <a:r>
                        <a:rPr lang="ru-RU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Синергия </a:t>
                      </a:r>
                      <a:r>
                        <a:rPr lang="ru-RU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масштабируемой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ru-RU"/>
                      </a:pPr>
                      <a:r>
                        <a:rPr lang="ru-RU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электронной коммерции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2157666"/>
                  </a:ext>
                </a:extLst>
              </a:tr>
              <a:tr h="1188720"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rtl="0"/>
                      <a:r>
                        <a:rPr lang="ru-RU" sz="2800" b="1" i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НОЯ</a:t>
                      </a:r>
                      <a:r>
                        <a:rPr lang="ru-RU" sz="3600" b="1" i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rtl="0"/>
                      <a:r>
                        <a:rPr lang="ru-RU" b="1" i="0" spc="30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20ХХ г.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ru-RU"/>
                      </a:pPr>
                      <a:r>
                        <a:rPr lang="ru-RU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Распространение </a:t>
                      </a:r>
                      <a:r>
                        <a:rPr lang="ru-RU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стандартизированных </a:t>
                      </a:r>
                      <a:br>
                        <a:rPr lang="ru-RU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метрик</a:t>
                      </a:r>
                      <a:endParaRPr lang="ru-RU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3334722"/>
                  </a:ext>
                </a:extLst>
              </a:tr>
              <a:tr h="1188720"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rtl="0"/>
                      <a:r>
                        <a:rPr lang="ru-RU" sz="2800" b="1" i="0" spc="30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ЯНВ</a:t>
                      </a:r>
                      <a:r>
                        <a:rPr lang="ru-RU" sz="3600" b="1" i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rtl="0"/>
                      <a:r>
                        <a:rPr lang="ru-RU" b="1" i="0" spc="30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20ХХ г.</a:t>
                      </a:r>
                      <a:endParaRPr lang="ru-RU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ru-RU"/>
                      </a:pPr>
                      <a:r>
                        <a:rPr lang="ru-RU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Координация </a:t>
                      </a:r>
                      <a:r>
                        <a:rPr lang="ru-RU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приложений для электронного бизнеса</a:t>
                      </a:r>
                      <a:endParaRPr lang="ru-RU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7403263"/>
                  </a:ext>
                </a:extLst>
              </a:tr>
              <a:tr h="1188720"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rtl="0"/>
                      <a:r>
                        <a:rPr lang="ru-RU" sz="2800" b="1" i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МАР</a:t>
                      </a:r>
                    </a:p>
                    <a:p>
                      <a:pPr rtl="0"/>
                      <a:r>
                        <a:rPr lang="ru-RU" b="1" i="0" spc="30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20ХХ г.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ru-RU"/>
                      </a:pPr>
                      <a:r>
                        <a:rPr lang="ru-RU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Поддержка комплексно </a:t>
                      </a:r>
                      <a:r>
                        <a:rPr lang="ru-RU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лучших методологий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924858"/>
                  </a:ext>
                </a:extLst>
              </a:tr>
              <a:tr h="1188720"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rtl="0"/>
                      <a:r>
                        <a:rPr lang="ru-RU" sz="2800" b="1" i="0" spc="30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МАЙ</a:t>
                      </a:r>
                      <a:r>
                        <a:rPr lang="ru-RU" b="1" i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rtl="0"/>
                      <a:r>
                        <a:rPr lang="ru-RU" b="1" i="0" spc="30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20ХХ г.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lang="ru-RU"/>
                      </a:pPr>
                      <a:r>
                        <a:rPr lang="ru-RU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Развертывание </a:t>
                      </a:r>
                      <a:r>
                        <a:rPr lang="ru-RU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стратегических сетей для явных</a:t>
                      </a:r>
                      <a:r>
                        <a:rPr lang="ru-RU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потребностей электронного бизнеса</a:t>
                      </a:r>
                      <a:endParaRPr lang="ru-RU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4136017"/>
                  </a:ext>
                </a:extLst>
              </a:tr>
            </a:tbl>
          </a:graphicData>
        </a:graphic>
      </p:graphicFrame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B38CA53F-F8EE-9AA8-01B7-F90566F159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85384B4-F5D2-6521-EDF6-AAF2511DE1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10</a:t>
            </a:fld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5138D39-DE26-CACA-E17F-0D30E82AA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52640" y="381000"/>
            <a:ext cx="0" cy="6038848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Овал 14">
            <a:extLst>
              <a:ext uri="{FF2B5EF4-FFF2-40B4-BE49-F238E27FC236}">
                <a16:creationId xmlns:a16="http://schemas.microsoft.com/office/drawing/2014/main" id="{FA3D4B50-54D0-CA63-02B8-46F00CBD0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1405" y="913958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A998E0FB-F056-814D-0480-795EEC9C9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1405" y="2096896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D179EA3-9F21-20F9-B3EF-80C1C9318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1405" y="3279834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2C6B5CE2-4CD6-EA8F-61E1-8184FC066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1405" y="4462772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3133598-58B4-2425-DC83-FAABE13E0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1405" y="5645710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5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9EA43EF1-009B-DB7B-7D0C-2867BEE9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НАПРАВЛЕНИЯ РАБОТЫ</a:t>
            </a:r>
          </a:p>
        </p:txBody>
      </p:sp>
      <p:sp>
        <p:nvSpPr>
          <p:cNvPr id="91" name="Текст 90">
            <a:extLst>
              <a:ext uri="{FF2B5EF4-FFF2-40B4-BE49-F238E27FC236}">
                <a16:creationId xmlns:a16="http://schemas.microsoft.com/office/drawing/2014/main" id="{8B0290DE-3F6E-5FEE-C40F-C7B3E29C3A7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2790" y="2435085"/>
            <a:ext cx="5753520" cy="63186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СЦЕНАРИИ РЫНКА БИЗНЕС-БИЗНЕС</a:t>
            </a:r>
          </a:p>
        </p:txBody>
      </p:sp>
      <p:sp>
        <p:nvSpPr>
          <p:cNvPr id="95" name="Текст 94">
            <a:extLst>
              <a:ext uri="{FF2B5EF4-FFF2-40B4-BE49-F238E27FC236}">
                <a16:creationId xmlns:a16="http://schemas.microsoft.com/office/drawing/2014/main" id="{9C9924F1-3753-74B2-DDD5-B5340BB78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51805" y="3124104"/>
            <a:ext cx="6018534" cy="131156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  Разработка успешных стратегий для опережения конкурентов</a:t>
            </a:r>
          </a:p>
          <a:p>
            <a:pPr rtl="0"/>
            <a:r>
              <a:rPr lang="ru-RU" dirty="0"/>
              <a:t>  Капитализация по нижнему уровню для определения оценочной стоимости</a:t>
            </a:r>
          </a:p>
          <a:p>
            <a:pPr rtl="0"/>
            <a:r>
              <a:rPr lang="ru-RU" dirty="0"/>
              <a:t>  Визуализация конвергенции, направленной на клиентов</a:t>
            </a:r>
          </a:p>
        </p:txBody>
      </p:sp>
      <p:sp>
        <p:nvSpPr>
          <p:cNvPr id="93" name="Текст 92">
            <a:extLst>
              <a:ext uri="{FF2B5EF4-FFF2-40B4-BE49-F238E27FC236}">
                <a16:creationId xmlns:a16="http://schemas.microsoft.com/office/drawing/2014/main" id="{D9B5BCF7-83AF-F5C9-0423-147C64DDC51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52790" y="4732490"/>
            <a:ext cx="5753520" cy="63186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ВОЗМОЖНОСТИ ДЛЯ РЕАЛИЗАЦИИ В ОБЛАКЕ</a:t>
            </a:r>
          </a:p>
        </p:txBody>
      </p:sp>
      <p:sp>
        <p:nvSpPr>
          <p:cNvPr id="92" name="Текст 91">
            <a:extLst>
              <a:ext uri="{FF2B5EF4-FFF2-40B4-BE49-F238E27FC236}">
                <a16:creationId xmlns:a16="http://schemas.microsoft.com/office/drawing/2014/main" id="{94CC2695-FBEB-3190-E800-570E546F9F9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51805" y="5421509"/>
            <a:ext cx="5257800" cy="131156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  Итерационные подходы к корпоративной стратегии</a:t>
            </a:r>
          </a:p>
          <a:p>
            <a:pPr rtl="0"/>
            <a:r>
              <a:rPr lang="ru-RU"/>
              <a:t>  Создание структуры управления изнутри</a:t>
            </a:r>
          </a:p>
        </p:txBody>
      </p:sp>
      <p:pic>
        <p:nvPicPr>
          <p:cNvPr id="70" name="Рисунок 31" descr="Большой пешеходный переход с одним человеком">
            <a:extLst>
              <a:ext uri="{FF2B5EF4-FFF2-40B4-BE49-F238E27FC236}">
                <a16:creationId xmlns:a16="http://schemas.microsoft.com/office/drawing/2014/main" id="{D1FC6153-A37A-EC14-7EEA-7335A559F9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4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68" name="Рисунок 11" descr="Небоскребы крупным планом">
            <a:extLst>
              <a:ext uri="{FF2B5EF4-FFF2-40B4-BE49-F238E27FC236}">
                <a16:creationId xmlns:a16="http://schemas.microsoft.com/office/drawing/2014/main" id="{A0327B68-D192-4EDA-F3AE-366C54CED4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6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blipFill dpi="0" rotWithShape="1">
            <a:blip r:embed="rId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4"/>
            </a:stretch>
          </a:blipFill>
        </p:spPr>
      </p:pic>
      <p:pic>
        <p:nvPicPr>
          <p:cNvPr id="69" name="Рисунок 8" descr="Изогнутый небоскреб на фоне голубого неба">
            <a:extLst>
              <a:ext uri="{FF2B5EF4-FFF2-40B4-BE49-F238E27FC236}">
                <a16:creationId xmlns:a16="http://schemas.microsoft.com/office/drawing/2014/main" id="{EB131536-3790-0769-3F4B-54C44B98F3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5" name="Нижний колонтитул 34">
            <a:extLst>
              <a:ext uri="{FF2B5EF4-FFF2-40B4-BE49-F238E27FC236}">
                <a16:creationId xmlns:a16="http://schemas.microsoft.com/office/drawing/2014/main" id="{978E9DBF-D6A0-80E9-5F4C-B1782C5CD470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6" name="Номер слайда 35">
            <a:extLst>
              <a:ext uri="{FF2B5EF4-FFF2-40B4-BE49-F238E27FC236}">
                <a16:creationId xmlns:a16="http://schemas.microsoft.com/office/drawing/2014/main" id="{B6B0F1EA-6238-43CB-79BF-1872F34BB86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>
            <a:extLst>
              <a:ext uri="{FF2B5EF4-FFF2-40B4-BE49-F238E27FC236}">
                <a16:creationId xmlns:a16="http://schemas.microsoft.com/office/drawing/2014/main" id="{97EFE406-7799-825C-C7AD-B4F51349C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КАК МЫ ЭТОГО ДОСТИГНЕМ</a:t>
            </a:r>
          </a:p>
        </p:txBody>
      </p:sp>
      <p:pic>
        <p:nvPicPr>
          <p:cNvPr id="8" name="Рисунок 7" descr="Восходящий тренд (сплошная заливка)">
            <a:extLst>
              <a:ext uri="{FF2B5EF4-FFF2-40B4-BE49-F238E27FC236}">
                <a16:creationId xmlns:a16="http://schemas.microsoft.com/office/drawing/2014/main" id="{D1EEF821-946B-05F6-7AA4-2EB5D46893C1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274" b="5274"/>
          <a:stretch/>
        </p:blipFill>
        <p:spPr/>
      </p:pic>
      <p:sp>
        <p:nvSpPr>
          <p:cNvPr id="13" name="Подзаголовок 12">
            <a:extLst>
              <a:ext uri="{FF2B5EF4-FFF2-40B4-BE49-F238E27FC236}">
                <a16:creationId xmlns:a16="http://schemas.microsoft.com/office/drawing/2014/main" id="{28CDBA4D-392D-EF87-B0DB-6284C88E1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257" y="3623141"/>
            <a:ext cx="2940863" cy="100200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Коэффициент окупаемости инвестиций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C2ECAAA-1E9C-4845-8EA9-E11A76F081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44257" y="4646579"/>
            <a:ext cx="2944737" cy="195474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Представление мультимедийного опыта и стратегий роста в разных средах</a:t>
            </a:r>
          </a:p>
          <a:p>
            <a:pPr rtl="0"/>
            <a:r>
              <a:rPr lang="ru-RU" dirty="0"/>
              <a:t>Визуализация качественной интеллектуальной собственности</a:t>
            </a:r>
          </a:p>
          <a:p>
            <a:pPr rtl="0"/>
            <a:r>
              <a:rPr lang="ru-RU" dirty="0"/>
              <a:t>Использование мировых методик с помощью веб-технологий</a:t>
            </a:r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pic>
        <p:nvPicPr>
          <p:cNvPr id="89" name="Рисунок 8" descr="Цикл с людьми (сплошная заливка)">
            <a:extLst>
              <a:ext uri="{FF2B5EF4-FFF2-40B4-BE49-F238E27FC236}">
                <a16:creationId xmlns:a16="http://schemas.microsoft.com/office/drawing/2014/main" id="{6FDCA5E5-50F1-AB9C-3334-27C4BFC8464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335" b="5335"/>
          <a:stretch/>
        </p:blipFill>
        <p:spPr>
          <a:xfrm>
            <a:off x="4899549" y="1815838"/>
            <a:ext cx="1367154" cy="1222013"/>
          </a:xfrm>
        </p:spPr>
      </p:pic>
      <p:sp>
        <p:nvSpPr>
          <p:cNvPr id="39" name="Текст 38">
            <a:extLst>
              <a:ext uri="{FF2B5EF4-FFF2-40B4-BE49-F238E27FC236}">
                <a16:creationId xmlns:a16="http://schemas.microsoft.com/office/drawing/2014/main" id="{0BF224F1-5D4B-786D-DAC6-9E999EF34BB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17227" y="3657678"/>
            <a:ext cx="2940864" cy="98890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НИШЕВЫЕ РЫНКИ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0A7D71A8-B372-410F-100C-83EBF28378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17226" y="4659684"/>
            <a:ext cx="2944737" cy="195474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Внедрение масштабируемого обслуживания клиентов с помощью устойчивых стратегий</a:t>
            </a:r>
          </a:p>
          <a:p>
            <a:pPr rtl="0"/>
            <a:r>
              <a:rPr lang="ru-RU"/>
              <a:t>Вовлечение лучших веб-служб с передовыми результатами</a:t>
            </a:r>
          </a:p>
        </p:txBody>
      </p:sp>
      <p:pic>
        <p:nvPicPr>
          <p:cNvPr id="86" name="Рисунок 11" descr="Рукопожатие (сплошная заливка)">
            <a:extLst>
              <a:ext uri="{FF2B5EF4-FFF2-40B4-BE49-F238E27FC236}">
                <a16:creationId xmlns:a16="http://schemas.microsoft.com/office/drawing/2014/main" id="{EDD89CDE-5716-DC27-2BC3-9D1E02F20966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5404" b="5404"/>
          <a:stretch/>
        </p:blipFill>
        <p:spPr>
          <a:xfrm>
            <a:off x="8125429" y="1818798"/>
            <a:ext cx="1367154" cy="1222013"/>
          </a:xfrm>
        </p:spPr>
      </p:pic>
      <p:sp>
        <p:nvSpPr>
          <p:cNvPr id="16" name="Текст 15">
            <a:extLst>
              <a:ext uri="{FF2B5EF4-FFF2-40B4-BE49-F238E27FC236}">
                <a16:creationId xmlns:a16="http://schemas.microsoft.com/office/drawing/2014/main" id="{762BDD5F-A1CB-7807-A241-B23CFAD74EC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03008" y="3623141"/>
            <a:ext cx="2940864" cy="98890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ЦЕПОЧКИ ПОСТАВОК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98539" y="4625147"/>
            <a:ext cx="2944737" cy="195474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Формирование индивидуального обслуживания клиентов с помощью надежных идей</a:t>
            </a:r>
          </a:p>
          <a:p>
            <a:pPr rtl="0"/>
            <a:r>
              <a:rPr lang="ru-RU"/>
              <a:t>Своевременное предоставление результатов для схем в режиме реального времени</a:t>
            </a:r>
          </a:p>
          <a:p>
            <a:pPr rtl="0"/>
            <a:endParaRPr lang="ru-RU" dirty="0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33" name="Нижний колонтитул 32">
            <a:extLst>
              <a:ext uri="{FF2B5EF4-FFF2-40B4-BE49-F238E27FC236}">
                <a16:creationId xmlns:a16="http://schemas.microsoft.com/office/drawing/2014/main" id="{656A71C0-3B42-35AC-B2B7-6A108044BE2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34" name="Номер слайда 33">
            <a:extLst>
              <a:ext uri="{FF2B5EF4-FFF2-40B4-BE49-F238E27FC236}">
                <a16:creationId xmlns:a16="http://schemas.microsoft.com/office/drawing/2014/main" id="{EC120403-BB88-8260-B7C0-B7F016EC53E4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150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3B7B0AB-7E6D-621B-43E7-5825A644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ПОДВЕДЕНИЕ ИТОГОВ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17F915-9766-1FC8-98BD-D9AE3D5B2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5095706" cy="465003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Мы, коллектив Contoso, считаем, что свое дело надо выполнять на 110 %. Используя архитектуру данных нового поколения, мы помогаем организациям виртуально управлять гибкими рабочими процессами. Мы процветаем благодаря пониманию рынка и отличному коллективу, отвечающему за продукт. Как говорит наш генеральный директор: "Эффективность достигается благодаря активным преобразованиям способа ведения бизнеса".</a:t>
            </a:r>
          </a:p>
        </p:txBody>
      </p:sp>
      <p:pic>
        <p:nvPicPr>
          <p:cNvPr id="14" name="Рисунок 14" descr="Белая современная архитектура">
            <a:extLst>
              <a:ext uri="{FF2B5EF4-FFF2-40B4-BE49-F238E27FC236}">
                <a16:creationId xmlns:a16="http://schemas.microsoft.com/office/drawing/2014/main" id="{F96F20C9-F169-573A-32C0-8FA15642A6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4" name="Текст 83">
            <a:extLst>
              <a:ext uri="{FF2B5EF4-FFF2-40B4-BE49-F238E27FC236}">
                <a16:creationId xmlns:a16="http://schemas.microsoft.com/office/drawing/2014/main" id="{F6A0489E-C8E2-CAE5-9FFC-28CC9E086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85" name="Текст 84">
            <a:extLst>
              <a:ext uri="{FF2B5EF4-FFF2-40B4-BE49-F238E27FC236}">
                <a16:creationId xmlns:a16="http://schemas.microsoft.com/office/drawing/2014/main" id="{D396BF65-AA7F-3F0F-FE49-EA87C2828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B4325A5-D39C-C1D3-2E04-F741DCBB2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6C7ECE-6B8F-A6C6-C92D-4C1BB6245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401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66A12F8-DD2F-AE73-677F-D5310D6D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СПАСИБО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91AF693-3675-52A5-9E8E-C071048A1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Мирьям Нильсон </a:t>
            </a:r>
          </a:p>
          <a:p>
            <a:pPr rtl="0"/>
            <a:r>
              <a:rPr lang="ru-R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maria@contoso.com</a:t>
            </a:r>
            <a:endParaRPr lang="ru-RU" dirty="0"/>
          </a:p>
          <a:p>
            <a:pPr rtl="0"/>
            <a:r>
              <a:rPr lang="ru-RU" dirty="0"/>
              <a:t>www.contoso.com</a:t>
            </a:r>
          </a:p>
          <a:p>
            <a:pPr rtl="0"/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B35086-0CC9-27F6-6E0B-D4F2AD6181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8A5661-D5F1-FE42-FC42-CC2D27E7A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3783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ПОВЕСТКА ДНЯ</a:t>
            </a:r>
          </a:p>
        </p:txBody>
      </p:sp>
      <p:pic>
        <p:nvPicPr>
          <p:cNvPr id="22" name="Рисунок 11" descr="Небоскребы крупным планом">
            <a:extLst>
              <a:ext uri="{FF2B5EF4-FFF2-40B4-BE49-F238E27FC236}">
                <a16:creationId xmlns:a16="http://schemas.microsoft.com/office/drawing/2014/main" id="{02CB0A40-C392-7AEB-F580-EA0981B3CB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6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blipFill dpi="0" rotWithShape="1"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4"/>
            </a:stretch>
          </a:blipFill>
        </p:spPr>
      </p:pic>
      <p:sp>
        <p:nvSpPr>
          <p:cNvPr id="21" name="Объект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ВВЕДЕНИЕ </a:t>
            </a:r>
          </a:p>
          <a:p>
            <a:pPr rtl="0"/>
            <a:r>
              <a:rPr lang="ru-RU" dirty="0"/>
              <a:t>ОСНОВНЫЕ ЦЕЛИ</a:t>
            </a:r>
          </a:p>
          <a:p>
            <a:pPr rtl="0"/>
            <a:r>
              <a:rPr lang="ru-RU" dirty="0"/>
              <a:t>ОБЛАСТИ РОСТА</a:t>
            </a:r>
          </a:p>
          <a:p>
            <a:pPr rtl="0"/>
            <a:r>
              <a:rPr lang="ru-RU" dirty="0"/>
              <a:t>ВРЕМЕННАЯ ШКАЛА</a:t>
            </a:r>
          </a:p>
          <a:p>
            <a:pPr rtl="0"/>
            <a:r>
              <a:rPr lang="ru-RU" dirty="0"/>
              <a:t>ПОДВЕДЕНИЕ ИТОГОВ</a:t>
            </a:r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D15BEAD-012C-AF1F-9EBB-243A511C9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9107" y="638594"/>
            <a:ext cx="2743200" cy="1336433"/>
          </a:xfrm>
          <a:prstGeom prst="rect">
            <a:avLst/>
          </a:prstGeom>
          <a:solidFill>
            <a:srgbClr val="4A5EE6">
              <a:alpha val="87843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D578531-1E9F-3E5A-7A85-E9CA9A5C7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072" y="2918445"/>
            <a:ext cx="251791" cy="2071501"/>
          </a:xfrm>
          <a:prstGeom prst="rect">
            <a:avLst/>
          </a:prstGeom>
          <a:solidFill>
            <a:srgbClr val="4A5EE6">
              <a:alpha val="7607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35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83" y="884981"/>
            <a:ext cx="3564195" cy="112851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solidFill>
                  <a:schemeClr val="bg1"/>
                </a:solidFill>
              </a:rPr>
              <a:t>ВСТУПЛЕ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ru-RU" dirty="0">
                <a:solidFill>
                  <a:schemeClr val="bg1"/>
                </a:solidFill>
              </a:rPr>
              <a:t>НИЕ</a:t>
            </a:r>
          </a:p>
        </p:txBody>
      </p:sp>
      <p:pic>
        <p:nvPicPr>
          <p:cNvPr id="15" name="Рисунок 14" descr="Белая современная архитектура">
            <a:extLst>
              <a:ext uri="{FF2B5EF4-FFF2-40B4-BE49-F238E27FC236}">
                <a16:creationId xmlns:a16="http://schemas.microsoft.com/office/drawing/2014/main" id="{6D77A1A7-7876-7DF9-AF3A-C47588011C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В компании Contoso мы расширяем возможности организаций, помогая им в развитии совместного мышления для дальнейшего продвижения инноваций на рабочем месте. Завершая цикл и используя гибкие платформы, мы помогаем бизнесу органично развиваться и формировать подход с ориентацией на клиента.</a:t>
            </a: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32E16497-4AD4-29BC-9602-2FDFDA688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5A2D1EE3-10BA-7879-1DC3-ACF7D44361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50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ОСНОВНЫЕ ЦЕЛИ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0E8B56C7-C38F-E96E-3C19-8ACF8AF9E7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РОСТ ГОДОВОГО ДОХОДА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440E13AC-B5E7-B132-0EB7-541E53B3DA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61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FB9C5-183A-3556-D047-215BDB00B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ОБЛАСТИ РОСТА</a:t>
            </a:r>
          </a:p>
        </p:txBody>
      </p:sp>
      <p:graphicFrame>
        <p:nvGraphicFramePr>
          <p:cNvPr id="6" name="Таблица 4">
            <a:extLst>
              <a:ext uri="{FF2B5EF4-FFF2-40B4-BE49-F238E27FC236}">
                <a16:creationId xmlns:a16="http://schemas.microsoft.com/office/drawing/2014/main" id="{2DE29ABF-2F75-58D0-2A5A-72FA8A4E052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75916429"/>
              </p:ext>
            </p:extLst>
          </p:nvPr>
        </p:nvGraphicFramePr>
        <p:xfrm>
          <a:off x="850900" y="1828800"/>
          <a:ext cx="10134600" cy="4351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920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660631934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3909717689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1603189107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2755691855"/>
                    </a:ext>
                  </a:extLst>
                </a:gridCol>
              </a:tblGrid>
              <a:tr h="870268"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endParaRPr lang="ru-RU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B2B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Цепочка поставок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ROI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Электронная коммерция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870268"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1-й кв.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b="0" i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,</a:t>
                      </a:r>
                      <a:r>
                        <a:rPr lang="ru-RU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0208656"/>
                  </a:ext>
                </a:extLst>
              </a:tr>
              <a:tr h="870268"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2-й кв.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ru-RU" b="0" i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,</a:t>
                      </a:r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243071"/>
                  </a:ext>
                </a:extLst>
              </a:tr>
              <a:tr h="870268"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3-й кв.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808797"/>
                  </a:ext>
                </a:extLst>
              </a:tr>
              <a:tr h="870268"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4-й кв.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</a:lstStyle>
                    <a:p>
                      <a:pPr algn="ctr" rtl="0"/>
                      <a:r>
                        <a:rPr lang="ru-RU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950325"/>
                  </a:ext>
                </a:extLst>
              </a:tr>
            </a:tbl>
          </a:graphicData>
        </a:graphic>
      </p:graphicFrame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636772-0FC0-04E1-F535-F4DF7DAB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952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F2C975-C0D8-5635-3CD4-B28EE3571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ВОЗМОЖНОСТИ ДЛЯ БИЗНЕСА ПОХОЖИ НА АВТОБУСЫ. ВСЕГДА ПОЯВИТСЯ СЛЕДУЮЩАЯ.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2B6991-4690-5E5C-1B86-4715D2403B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Ричард Брэнсон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2FC8D39-E9E2-B0C8-13B1-31595C9896D1}"/>
              </a:ext>
            </a:extLst>
          </p:cNvPr>
          <p:cNvSpPr/>
          <p:nvPr/>
        </p:nvSpPr>
        <p:spPr>
          <a:xfrm>
            <a:off x="560110" y="801377"/>
            <a:ext cx="668389" cy="707886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ru-RU"/>
            </a:defPPr>
          </a:lstStyle>
          <a:p>
            <a:pPr rtl="0"/>
            <a:r>
              <a:rPr lang="ru-RU" sz="4000" b="1" dirty="0">
                <a:solidFill>
                  <a:schemeClr val="accent1"/>
                </a:solidFill>
                <a:latin typeface="Gill Sans Ultra Bold" panose="020B0A02020104020203" pitchFamily="34" charset="77"/>
              </a:rPr>
              <a:t>“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EC9DCBA-073E-C693-608A-D60E4C7CD5BF}"/>
              </a:ext>
            </a:extLst>
          </p:cNvPr>
          <p:cNvSpPr/>
          <p:nvPr/>
        </p:nvSpPr>
        <p:spPr>
          <a:xfrm>
            <a:off x="8560422" y="1771458"/>
            <a:ext cx="663787" cy="707886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ru-RU"/>
            </a:defPPr>
          </a:lstStyle>
          <a:p>
            <a:pPr rtl="0"/>
            <a:r>
              <a:rPr lang="ru-RU" sz="4000" b="1" dirty="0">
                <a:solidFill>
                  <a:schemeClr val="accent1"/>
                </a:solidFill>
                <a:latin typeface="Gill Sans Ultra Bold" panose="020B0A02020104020203" pitchFamily="34" charset="77"/>
              </a:rPr>
              <a:t>”</a:t>
            </a: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F0FE709F-757F-9DAB-DC56-68FD7C46FC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EA7158D5-C54E-C1C2-70BB-D7F577BB8A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09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C921613-A2A4-672F-8CE1-64641C51E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ЗНАКОМСТВО С КОМАНДОЙ</a:t>
            </a:r>
          </a:p>
        </p:txBody>
      </p:sp>
      <p:pic>
        <p:nvPicPr>
          <p:cNvPr id="16" name="Рисунок 15" descr="Портрет участника команды&#10;">
            <a:extLst>
              <a:ext uri="{FF2B5EF4-FFF2-40B4-BE49-F238E27FC236}">
                <a16:creationId xmlns:a16="http://schemas.microsoft.com/office/drawing/2014/main" id="{D3F33FD0-EF82-7514-BE2D-11830489D8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" r="153"/>
          <a:stretch>
            <a:fillRect/>
          </a:stretch>
        </p:blipFill>
        <p:spPr/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ECA1D41D-0857-3138-ACC8-642FAC688F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Такума </a:t>
            </a:r>
          </a:p>
          <a:p>
            <a:pPr rtl="0"/>
            <a:r>
              <a:rPr lang="ru-RU"/>
              <a:t>Хайаши</a:t>
            </a:r>
          </a:p>
          <a:p>
            <a:pPr rtl="0"/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D06328D1-86D0-5845-5BEB-2B038E46A1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Президент</a:t>
            </a:r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pic>
        <p:nvPicPr>
          <p:cNvPr id="17" name="Рисунок 16" descr="Портрет участника команды&#10;">
            <a:extLst>
              <a:ext uri="{FF2B5EF4-FFF2-40B4-BE49-F238E27FC236}">
                <a16:creationId xmlns:a16="http://schemas.microsoft.com/office/drawing/2014/main" id="{CCC992E7-2C36-C9E6-2F67-6CCF24E78DD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7" name="Текст 56">
            <a:extLst>
              <a:ext uri="{FF2B5EF4-FFF2-40B4-BE49-F238E27FC236}">
                <a16:creationId xmlns:a16="http://schemas.microsoft.com/office/drawing/2014/main" id="{E965E90D-D692-724C-5D50-9041F3568A5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Алина</a:t>
            </a:r>
          </a:p>
          <a:p>
            <a:pPr rtl="0"/>
            <a:r>
              <a:rPr lang="ru-RU" dirty="0"/>
              <a:t>Ковалева</a:t>
            </a:r>
          </a:p>
          <a:p>
            <a:pPr rtl="0"/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C12570BC-1064-302D-FEA4-8465C3B6EB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Генеральный директор</a:t>
            </a:r>
          </a:p>
        </p:txBody>
      </p:sp>
      <p:pic>
        <p:nvPicPr>
          <p:cNvPr id="18" name="Рисунок 17" descr="Портрет участника команды&#10;">
            <a:extLst>
              <a:ext uri="{FF2B5EF4-FFF2-40B4-BE49-F238E27FC236}">
                <a16:creationId xmlns:a16="http://schemas.microsoft.com/office/drawing/2014/main" id="{F5D49AF5-7F54-963C-4897-B951249A133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4" name="Текст 43">
            <a:extLst>
              <a:ext uri="{FF2B5EF4-FFF2-40B4-BE49-F238E27FC236}">
                <a16:creationId xmlns:a16="http://schemas.microsoft.com/office/drawing/2014/main" id="{BDEDB8D2-6724-7574-F062-862481DC114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Светлана </a:t>
            </a:r>
          </a:p>
          <a:p>
            <a:pPr rtl="0"/>
            <a:r>
              <a:rPr lang="ru-RU"/>
              <a:t>Артемьева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06446BFF-4983-9932-49CC-A37A22C5E07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Директор по производству</a:t>
            </a:r>
          </a:p>
        </p:txBody>
      </p:sp>
      <p:pic>
        <p:nvPicPr>
          <p:cNvPr id="19" name="Рисунок 18" descr="Портрет участника команды&#10;">
            <a:extLst>
              <a:ext uri="{FF2B5EF4-FFF2-40B4-BE49-F238E27FC236}">
                <a16:creationId xmlns:a16="http://schemas.microsoft.com/office/drawing/2014/main" id="{9AA26BFD-262C-67CF-B2E0-C7D7081ACA67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8" name="Текст 57">
            <a:extLst>
              <a:ext uri="{FF2B5EF4-FFF2-40B4-BE49-F238E27FC236}">
                <a16:creationId xmlns:a16="http://schemas.microsoft.com/office/drawing/2014/main" id="{27C90AAD-C082-CC55-4767-F006C701921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Раджеш </a:t>
            </a:r>
            <a:br>
              <a:rPr lang="ru-RU" dirty="0"/>
            </a:br>
            <a:r>
              <a:rPr lang="ru-RU" dirty="0"/>
              <a:t>Сантоши</a:t>
            </a:r>
          </a:p>
          <a:p>
            <a:pPr rtl="0"/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9F938B20-3FB2-425F-8A41-89F7FAA8FBB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890513" y="5648709"/>
            <a:ext cx="1943837" cy="488666"/>
          </a:xfrm>
        </p:spPr>
        <p:txBody>
          <a:bodyPr rtlCol="0"/>
          <a:lstStyle>
            <a:defPPr>
              <a:defRPr lang="ru-RU"/>
            </a:defPPr>
          </a:lstStyle>
          <a:p>
            <a:pPr rtl="0">
              <a:lnSpc>
                <a:spcPct val="100000"/>
              </a:lnSpc>
            </a:pPr>
            <a:r>
              <a:rPr lang="ru-RU" dirty="0"/>
              <a:t>Вице-президент по маркетингу</a:t>
            </a:r>
          </a:p>
        </p:txBody>
      </p:sp>
      <p:sp>
        <p:nvSpPr>
          <p:cNvPr id="59" name="Нижний колонтитул 58">
            <a:extLst>
              <a:ext uri="{FF2B5EF4-FFF2-40B4-BE49-F238E27FC236}">
                <a16:creationId xmlns:a16="http://schemas.microsoft.com/office/drawing/2014/main" id="{F1FF8459-BD47-4502-A26F-B546D64F37B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0" name="Номер слайда 59">
            <a:extLst>
              <a:ext uri="{FF2B5EF4-FFF2-40B4-BE49-F238E27FC236}">
                <a16:creationId xmlns:a16="http://schemas.microsoft.com/office/drawing/2014/main" id="{B7C966D4-C0C9-F9AA-B8C0-3770EAC247CE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127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DE21BA7-E5C4-4FD7-6C9E-DCF6B195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68" y="336884"/>
            <a:ext cx="10122632" cy="119147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ЗНАКОМСТВО С РАСШИРЕННОЙ КОМАНДОЙ</a:t>
            </a:r>
          </a:p>
        </p:txBody>
      </p:sp>
      <p:pic>
        <p:nvPicPr>
          <p:cNvPr id="27" name="Рисунок 21" descr="Портрет участника команды">
            <a:extLst>
              <a:ext uri="{FF2B5EF4-FFF2-40B4-BE49-F238E27FC236}">
                <a16:creationId xmlns:a16="http://schemas.microsoft.com/office/drawing/2014/main" id="{B01332F2-E009-B454-9DC8-6978103813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18" name="Текст 117">
            <a:extLst>
              <a:ext uri="{FF2B5EF4-FFF2-40B4-BE49-F238E27FC236}">
                <a16:creationId xmlns:a16="http://schemas.microsoft.com/office/drawing/2014/main" id="{BB531BBC-C64A-644B-2538-EB38FE936EB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88136" y="3136392"/>
            <a:ext cx="2002536" cy="83354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Такума Хайаши</a:t>
            </a:r>
          </a:p>
          <a:p>
            <a:pPr rtl="0"/>
            <a:endParaRPr lang="ru-RU" dirty="0"/>
          </a:p>
        </p:txBody>
      </p:sp>
      <p:sp>
        <p:nvSpPr>
          <p:cNvPr id="110" name="Текст 109">
            <a:extLst>
              <a:ext uri="{FF2B5EF4-FFF2-40B4-BE49-F238E27FC236}">
                <a16:creationId xmlns:a16="http://schemas.microsoft.com/office/drawing/2014/main" id="{19A6A633-6F5C-07D2-EB05-8158B140C8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85312" y="3539531"/>
            <a:ext cx="1833441" cy="21718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000"/>
              <a:t>Президент</a:t>
            </a:r>
          </a:p>
        </p:txBody>
      </p:sp>
      <p:pic>
        <p:nvPicPr>
          <p:cNvPr id="28" name="Рисунок 50" descr="Портрет участника команды">
            <a:extLst>
              <a:ext uri="{FF2B5EF4-FFF2-40B4-BE49-F238E27FC236}">
                <a16:creationId xmlns:a16="http://schemas.microsoft.com/office/drawing/2014/main" id="{4993E3F9-17C6-0B66-6114-E46E19663C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19" name="Текст 118">
            <a:extLst>
              <a:ext uri="{FF2B5EF4-FFF2-40B4-BE49-F238E27FC236}">
                <a16:creationId xmlns:a16="http://schemas.microsoft.com/office/drawing/2014/main" id="{E566746A-05C4-9E90-85C7-C72A19502BC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36236" y="3136392"/>
            <a:ext cx="2002536" cy="83354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Мирьям Нильсон</a:t>
            </a:r>
          </a:p>
          <a:p>
            <a:pPr rtl="0"/>
            <a:endParaRPr lang="ru-RU" dirty="0"/>
          </a:p>
        </p:txBody>
      </p:sp>
      <p:sp>
        <p:nvSpPr>
          <p:cNvPr id="112" name="Текст 111">
            <a:extLst>
              <a:ext uri="{FF2B5EF4-FFF2-40B4-BE49-F238E27FC236}">
                <a16:creationId xmlns:a16="http://schemas.microsoft.com/office/drawing/2014/main" id="{59CC5724-7B60-4AA4-D040-6BA06EC3B4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734201" y="3541648"/>
            <a:ext cx="1833441" cy="21718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000"/>
              <a:t>Генеральный директор</a:t>
            </a:r>
          </a:p>
        </p:txBody>
      </p:sp>
      <p:pic>
        <p:nvPicPr>
          <p:cNvPr id="29" name="Рисунок 17" descr="Портрет участника команды">
            <a:extLst>
              <a:ext uri="{FF2B5EF4-FFF2-40B4-BE49-F238E27FC236}">
                <a16:creationId xmlns:a16="http://schemas.microsoft.com/office/drawing/2014/main" id="{7338326D-6AAB-BE3A-9CBF-104EC56C885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20" name="Текст 119">
            <a:extLst>
              <a:ext uri="{FF2B5EF4-FFF2-40B4-BE49-F238E27FC236}">
                <a16:creationId xmlns:a16="http://schemas.microsoft.com/office/drawing/2014/main" id="{9B439F66-55A2-2473-2219-D319CFC1879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83813" y="3136392"/>
            <a:ext cx="2002536" cy="83354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Флора Берггрен</a:t>
            </a:r>
          </a:p>
          <a:p>
            <a:pPr rtl="0"/>
            <a:endParaRPr lang="ru-RU" dirty="0"/>
          </a:p>
        </p:txBody>
      </p:sp>
      <p:sp>
        <p:nvSpPr>
          <p:cNvPr id="113" name="Текст 112">
            <a:extLst>
              <a:ext uri="{FF2B5EF4-FFF2-40B4-BE49-F238E27FC236}">
                <a16:creationId xmlns:a16="http://schemas.microsoft.com/office/drawing/2014/main" id="{613091B6-6F4F-570A-DA88-691CE0A9384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83090" y="3545881"/>
            <a:ext cx="1833441" cy="21718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000"/>
              <a:t>Директор по производству</a:t>
            </a:r>
          </a:p>
        </p:txBody>
      </p:sp>
      <p:pic>
        <p:nvPicPr>
          <p:cNvPr id="30" name="Рисунок 19" descr="Портрет участника команды">
            <a:extLst>
              <a:ext uri="{FF2B5EF4-FFF2-40B4-BE49-F238E27FC236}">
                <a16:creationId xmlns:a16="http://schemas.microsoft.com/office/drawing/2014/main" id="{6C110708-92FC-ACA6-191B-60AF7C9A911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21" name="Текст 120">
            <a:extLst>
              <a:ext uri="{FF2B5EF4-FFF2-40B4-BE49-F238E27FC236}">
                <a16:creationId xmlns:a16="http://schemas.microsoft.com/office/drawing/2014/main" id="{C0AAAC49-66B2-FB66-656B-5633DD00BA3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731390" y="3136392"/>
            <a:ext cx="2002536" cy="83354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Раджеш Сантоши</a:t>
            </a:r>
          </a:p>
          <a:p>
            <a:pPr rtl="0"/>
            <a:endParaRPr lang="ru-RU" dirty="0"/>
          </a:p>
        </p:txBody>
      </p:sp>
      <p:sp>
        <p:nvSpPr>
          <p:cNvPr id="114" name="Текст 113">
            <a:extLst>
              <a:ext uri="{FF2B5EF4-FFF2-40B4-BE49-F238E27FC236}">
                <a16:creationId xmlns:a16="http://schemas.microsoft.com/office/drawing/2014/main" id="{5D2EC543-30A4-23DB-2FB7-5C18B8269F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31978" y="3543765"/>
            <a:ext cx="1833441" cy="21718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000"/>
              <a:t>Вице-президент по маркетингу</a:t>
            </a:r>
          </a:p>
        </p:txBody>
      </p:sp>
      <p:pic>
        <p:nvPicPr>
          <p:cNvPr id="31" name="Рисунок 15" descr="Портрет участника команды">
            <a:extLst>
              <a:ext uri="{FF2B5EF4-FFF2-40B4-BE49-F238E27FC236}">
                <a16:creationId xmlns:a16="http://schemas.microsoft.com/office/drawing/2014/main" id="{81A03055-991D-E507-5CF8-52D100B3BBA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22" name="Текст 121">
            <a:extLst>
              <a:ext uri="{FF2B5EF4-FFF2-40B4-BE49-F238E27FC236}">
                <a16:creationId xmlns:a16="http://schemas.microsoft.com/office/drawing/2014/main" id="{BD4DECAB-77F8-CCF2-1B4F-74629D50039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88136" y="5687568"/>
            <a:ext cx="2002536" cy="83354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Глеб Борисов </a:t>
            </a:r>
          </a:p>
        </p:txBody>
      </p:sp>
      <p:sp>
        <p:nvSpPr>
          <p:cNvPr id="111" name="Текст 110">
            <a:extLst>
              <a:ext uri="{FF2B5EF4-FFF2-40B4-BE49-F238E27FC236}">
                <a16:creationId xmlns:a16="http://schemas.microsoft.com/office/drawing/2014/main" id="{D045C05B-7632-FE90-DD57-5ABD8A5BCF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85312" y="6102275"/>
            <a:ext cx="1833441" cy="21718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000" dirty="0"/>
              <a:t>Вице-президент по продукту</a:t>
            </a:r>
          </a:p>
        </p:txBody>
      </p:sp>
      <p:pic>
        <p:nvPicPr>
          <p:cNvPr id="32" name="Рисунок 48" descr="Портрет участника команды">
            <a:extLst>
              <a:ext uri="{FF2B5EF4-FFF2-40B4-BE49-F238E27FC236}">
                <a16:creationId xmlns:a16="http://schemas.microsoft.com/office/drawing/2014/main" id="{E45A6503-23C4-B7CD-E962-CDF575E9DFB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23" name="Текст 122">
            <a:extLst>
              <a:ext uri="{FF2B5EF4-FFF2-40B4-BE49-F238E27FC236}">
                <a16:creationId xmlns:a16="http://schemas.microsoft.com/office/drawing/2014/main" id="{485155CA-EEF3-CC01-5A66-F632D67D282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636236" y="5687568"/>
            <a:ext cx="2002536" cy="83354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Артем Кузнецов</a:t>
            </a:r>
          </a:p>
        </p:txBody>
      </p:sp>
      <p:sp>
        <p:nvSpPr>
          <p:cNvPr id="115" name="Текст 114">
            <a:extLst>
              <a:ext uri="{FF2B5EF4-FFF2-40B4-BE49-F238E27FC236}">
                <a16:creationId xmlns:a16="http://schemas.microsoft.com/office/drawing/2014/main" id="{D7242CA8-154C-5C7D-6E98-DC3594B5EB7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34201" y="6077951"/>
            <a:ext cx="1833441" cy="387105"/>
          </a:xfrm>
        </p:spPr>
        <p:txBody>
          <a:bodyPr rtlCol="0"/>
          <a:lstStyle>
            <a:defPPr>
              <a:defRPr lang="ru-RU"/>
            </a:defPPr>
          </a:lstStyle>
          <a:p>
            <a:pPr rtl="0">
              <a:lnSpc>
                <a:spcPct val="100000"/>
              </a:lnSpc>
            </a:pPr>
            <a:r>
              <a:rPr lang="ru-RU" sz="1000" dirty="0"/>
              <a:t>Стратег по оптимизации для поисковых систем</a:t>
            </a:r>
          </a:p>
        </p:txBody>
      </p:sp>
      <p:pic>
        <p:nvPicPr>
          <p:cNvPr id="33" name="Рисунок 52" descr="Портрет участника команды">
            <a:extLst>
              <a:ext uri="{FF2B5EF4-FFF2-40B4-BE49-F238E27FC236}">
                <a16:creationId xmlns:a16="http://schemas.microsoft.com/office/drawing/2014/main" id="{759D34B2-9AAB-1470-07BA-8785A153828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24" name="Текст 123">
            <a:extLst>
              <a:ext uri="{FF2B5EF4-FFF2-40B4-BE49-F238E27FC236}">
                <a16:creationId xmlns:a16="http://schemas.microsoft.com/office/drawing/2014/main" id="{F420AE87-9AC7-6960-5B38-4F2FE403B42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183813" y="5687568"/>
            <a:ext cx="2002536" cy="83354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Евгения Маслова</a:t>
            </a:r>
          </a:p>
        </p:txBody>
      </p:sp>
      <p:sp>
        <p:nvSpPr>
          <p:cNvPr id="116" name="Текст 115">
            <a:extLst>
              <a:ext uri="{FF2B5EF4-FFF2-40B4-BE49-F238E27FC236}">
                <a16:creationId xmlns:a16="http://schemas.microsoft.com/office/drawing/2014/main" id="{2159C70C-FAE4-F898-1B5C-9ACE8514DE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83090" y="6101058"/>
            <a:ext cx="1833441" cy="21718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000"/>
              <a:t>Дизайнер продукта</a:t>
            </a:r>
          </a:p>
        </p:txBody>
      </p:sp>
      <p:pic>
        <p:nvPicPr>
          <p:cNvPr id="34" name="Рисунок 54" descr="Портрет участника команды">
            <a:extLst>
              <a:ext uri="{FF2B5EF4-FFF2-40B4-BE49-F238E27FC236}">
                <a16:creationId xmlns:a16="http://schemas.microsoft.com/office/drawing/2014/main" id="{02061082-7D63-EBA4-6464-6FB33818D55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25" name="Текст 124">
            <a:extLst>
              <a:ext uri="{FF2B5EF4-FFF2-40B4-BE49-F238E27FC236}">
                <a16:creationId xmlns:a16="http://schemas.microsoft.com/office/drawing/2014/main" id="{53B1D957-4E96-27FB-0132-30C8DB0631C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31390" y="5687568"/>
            <a:ext cx="2002536" cy="83354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Регина Покровская</a:t>
            </a:r>
          </a:p>
        </p:txBody>
      </p:sp>
      <p:sp>
        <p:nvSpPr>
          <p:cNvPr id="117" name="Текст 116">
            <a:extLst>
              <a:ext uri="{FF2B5EF4-FFF2-40B4-BE49-F238E27FC236}">
                <a16:creationId xmlns:a16="http://schemas.microsoft.com/office/drawing/2014/main" id="{9E972938-DB22-AC16-8164-C4D03AFAF41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831978" y="6104709"/>
            <a:ext cx="1833441" cy="21718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000"/>
              <a:t>Разработчик содержания</a:t>
            </a:r>
          </a:p>
        </p:txBody>
      </p:sp>
      <p:sp>
        <p:nvSpPr>
          <p:cNvPr id="151" name="Нижний колонтитул 150">
            <a:extLst>
              <a:ext uri="{FF2B5EF4-FFF2-40B4-BE49-F238E27FC236}">
                <a16:creationId xmlns:a16="http://schemas.microsoft.com/office/drawing/2014/main" id="{403B5C57-609F-2909-BE5E-3352E6AC4971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152" name="Номер слайда 151">
            <a:extLst>
              <a:ext uri="{FF2B5EF4-FFF2-40B4-BE49-F238E27FC236}">
                <a16:creationId xmlns:a16="http://schemas.microsoft.com/office/drawing/2014/main" id="{1C1F8493-B963-CDFF-50B9-BC053FA825A8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997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 descr="Заполнитель временной шкалы ">
            <a:extLst>
              <a:ext uri="{FF2B5EF4-FFF2-40B4-BE49-F238E27FC236}">
                <a16:creationId xmlns:a16="http://schemas.microsoft.com/office/drawing/2014/main" id="{19F9EF88-EB9B-04DD-91EC-4006E9AC3D8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50862169"/>
              </p:ext>
            </p:extLst>
          </p:nvPr>
        </p:nvGraphicFramePr>
        <p:xfrm>
          <a:off x="305468" y="1319514"/>
          <a:ext cx="11212764" cy="486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84B4FB8-6256-4F44-F50B-954ED8BB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ПЛАН ЗАПУСКА ПРОДУКТА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D1FD97-ECA8-A83C-7727-187711310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Название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2F19C2-AF93-9D25-71CF-17F90A8DA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1766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9">
      <a:dk1>
        <a:srgbClr val="36393B"/>
      </a:dk1>
      <a:lt1>
        <a:srgbClr val="FFFFFF"/>
      </a:lt1>
      <a:dk2>
        <a:srgbClr val="3AEFCC"/>
      </a:dk2>
      <a:lt2>
        <a:srgbClr val="E7E4E6"/>
      </a:lt2>
      <a:accent1>
        <a:srgbClr val="4A5EE6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E62F0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TM34357351</Template>
  <TotalTime>0</TotalTime>
  <Words>488</Words>
  <PresentationFormat>Широкоэкранный</PresentationFormat>
  <Paragraphs>162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ЗАГОЛОВОК</vt:lpstr>
      <vt:lpstr>ПОВЕСТКА ДНЯ</vt:lpstr>
      <vt:lpstr>ВСТУПЛЕ-НИЕ</vt:lpstr>
      <vt:lpstr>ОСНОВНЫЕ ЦЕЛИ</vt:lpstr>
      <vt:lpstr>ОБЛАСТИ РОСТА</vt:lpstr>
      <vt:lpstr>ВОЗМОЖНОСТИ ДЛЯ БИЗНЕСА ПОХОЖИ НА АВТОБУСЫ. ВСЕГДА ПОЯВИТСЯ СЛЕДУЮЩАЯ.</vt:lpstr>
      <vt:lpstr>ЗНАКОМСТВО С КОМАНДОЙ</vt:lpstr>
      <vt:lpstr>ЗНАКОМСТВО С РАСШИРЕННОЙ КОМАНДОЙ</vt:lpstr>
      <vt:lpstr>ПЛАН ЗАПУСКА ПРОДУКТА</vt:lpstr>
      <vt:lpstr>ВРЕМЕННАЯ ШКАЛА</vt:lpstr>
      <vt:lpstr>НАПРАВЛЕНИЯ РАБОТЫ</vt:lpstr>
      <vt:lpstr>КАК МЫ ЭТОГО ДОСТИГНЕМ</vt:lpstr>
      <vt:lpstr>ПОДВЕДЕНИЕ ИТОГОВ</vt:lpstr>
      <vt:lpstr>СПАСИБО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dcterms:created xsi:type="dcterms:W3CDTF">2026-03-04T11:00:35Z</dcterms:created>
  <dcterms:modified xsi:type="dcterms:W3CDTF">2026-03-04T11:01:26Z</dcterms:modified>
</cp:coreProperties>
</file>