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849" r:id="rId6"/>
    <p:sldId id="3844" r:id="rId7"/>
    <p:sldId id="3846" r:id="rId8"/>
    <p:sldId id="261" r:id="rId9"/>
    <p:sldId id="3850" r:id="rId10"/>
    <p:sldId id="3851" r:id="rId11"/>
    <p:sldId id="265" r:id="rId12"/>
    <p:sldId id="263" r:id="rId13"/>
    <p:sldId id="268" r:id="rId14"/>
    <p:sldId id="3848" r:id="rId15"/>
    <p:sldId id="267" r:id="rId16"/>
    <p:sldId id="3847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2" autoAdjust="0"/>
    <p:restoredTop sz="94694" autoAdjust="0"/>
  </p:normalViewPr>
  <p:slideViewPr>
    <p:cSldViewPr snapToGrid="0">
      <p:cViewPr varScale="1">
        <p:scale>
          <a:sx n="102" d="100"/>
          <a:sy n="102" d="100"/>
        </p:scale>
        <p:origin x="1110" y="108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F6891D-6FE1-4D0F-841D-D1010F44E3B8}" type="datetime1">
              <a:rPr lang="ru-RU" smtClean="0"/>
              <a:t>04.03.2026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757874-EF65-4B61-B062-40C932C812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9C368-91C0-4D36-BE83-F80A629E9236}" type="datetime1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57D50D-BAA9-464B-B391-243138E078D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9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68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73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56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2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Полилиния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олилиния: Фигура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 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 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Дуга 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rtlCol="0"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Полилиния: фигура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38599" y="1825625"/>
            <a:ext cx="7315199" cy="42976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34777-A6A5-4E45-BAF9-BCB75F9C6CAC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олилиния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  <a:endParaRPr lang="ru-RU" sz="1800" noProof="0" dirty="0">
              <a:latin typeface="Avenir Next LT Pro" panose="020B0504020202020204" pitchFamily="34" charset="77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222BD3-0E73-465A-B51A-AC8B9157253C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A8F707-74BB-4613-B1B5-A645E65D54C8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1825625"/>
            <a:ext cx="10515600" cy="4297680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олилиния: Фигура 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 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rtlCol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1F6D7-C9C5-48C3-B029-DD9CA2092931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Дуга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 rtlCol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вставить рисунок</a:t>
            </a:r>
          </a:p>
        </p:txBody>
      </p:sp>
      <p:sp>
        <p:nvSpPr>
          <p:cNvPr id="3" name="Дуга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 rtlCol="0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5E9FC4E-5112-441D-83E0-655C66BB08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F0B48-CF3A-4B59-B788-FFE04C0E43DA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Полилиния: Фигура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лилиния: Фигура 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олилиния: Фигура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Дуга 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Полилиния: фигура 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rtlCol="0"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7FF40-BCC2-4569-BDA3-A79934A4D677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Полилиния: Фигура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 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59905-D99B-4484-B7C5-7E6DD3894E57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6A3CC-EED2-45DE-9062-AE7201C93BA8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: Фигура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Полилиния: Фигура 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rtlCol="0" anchor="b" anchorCtr="0">
            <a:noAutofit/>
          </a:bodyPr>
          <a:lstStyle>
            <a:lvl1pPr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0F3D4-E690-4A55-B3F5-E3AA9270BCFD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B376B3C-594C-4C39-AE03-15328BCFF587}" type="datetime1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CBD12358-51D2-46B3-9BDE-DF29528B94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4" y="2949739"/>
            <a:ext cx="6261291" cy="2396686"/>
          </a:xfrm>
          <a:noFill/>
        </p:spPr>
        <p:txBody>
          <a:bodyPr rtlCol="0" anchor="b">
            <a:noAutofit/>
          </a:bodyPr>
          <a:lstStyle/>
          <a:p>
            <a:pPr rtl="0"/>
            <a:r>
              <a:rPr lang="ru"/>
              <a:t>Базовая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rtlCol="0" anchor="ctr">
            <a:noAutofit/>
          </a:bodyPr>
          <a:lstStyle/>
          <a:p>
            <a:pPr rtl="0"/>
            <a:r>
              <a:rPr lang="ru"/>
              <a:t>Энергичное выступление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82462" cy="429767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"/>
              <a:t>Узнайте, как выступать энергично, чтобы оставить неизгладимое впечатление</a:t>
            </a:r>
          </a:p>
          <a:p>
            <a:pPr rtl="0"/>
            <a:r>
              <a:rPr lang="ru"/>
              <a:t>Одна из целей эффективного общения — мотивировать слушателей</a:t>
            </a:r>
          </a:p>
        </p:txBody>
      </p:sp>
      <p:graphicFrame>
        <p:nvGraphicFramePr>
          <p:cNvPr id="3" name="Местозаполнитель таблицы 2">
            <a:extLst>
              <a:ext uri="{FF2B5EF4-FFF2-40B4-BE49-F238E27FC236}">
                <a16:creationId xmlns:a16="http://schemas.microsoft.com/office/drawing/2014/main" id="{F01CF5D3-D3B1-1944-CFDF-D8EE11DE42A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438145266"/>
              </p:ext>
            </p:extLst>
          </p:nvPr>
        </p:nvGraphicFramePr>
        <p:xfrm>
          <a:off x="4038600" y="1825625"/>
          <a:ext cx="7315200" cy="42976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976487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187777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483936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684715">
                <a:tc>
                  <a:txBody>
                    <a:bodyPr/>
                    <a:lstStyle/>
                    <a:p>
                      <a:pPr algn="ctr" rtl="0"/>
                      <a:r>
                        <a:rPr lang="ru-RU" b="1" i="0" noProof="0" dirty="0">
                          <a:latin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1" i="0" noProof="0" dirty="0">
                          <a:latin typeface="Calibri" panose="020F0502020204030204" pitchFamily="34" charset="0"/>
                        </a:rPr>
                        <a:t>Измерение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1" i="0" noProof="0" dirty="0">
                          <a:latin typeface="Calibri" panose="020F0502020204030204" pitchFamily="34" charset="0"/>
                        </a:rPr>
                        <a:t>Целевое 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1" i="0" noProof="0" dirty="0">
                          <a:latin typeface="Calibri" panose="020F0502020204030204" pitchFamily="34" charset="0"/>
                        </a:rPr>
                        <a:t>Фактически-</a:t>
                      </a:r>
                      <a:r>
                        <a:rPr lang="ru-RU" b="1" i="0" noProof="0" dirty="0" err="1">
                          <a:latin typeface="Calibri" panose="020F0502020204030204" pitchFamily="34" charset="0"/>
                        </a:rPr>
                        <a:t>еЗначения</a:t>
                      </a:r>
                      <a:endParaRPr lang="ru-RU" b="1" i="0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84715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Посещаемость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84715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Длительность вовлечения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684715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Взаимодействие в ходе ответов на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Количество вопросов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684715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Положительные отзывы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874104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Доля усвоения информации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rtlCol="0" anchor="ctr"/>
          <a:lstStyle/>
          <a:p>
            <a:pPr rtl="0"/>
            <a:r>
              <a:rPr lang="ru"/>
              <a:t>Итоговые советы и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"/>
              <a:t>Постоянно репетируйте</a:t>
            </a:r>
          </a:p>
          <a:p>
            <a:pPr lvl="1" rtl="0"/>
            <a:r>
              <a:rPr lang="ru"/>
              <a:t>Укрепляйте знакомство с предметом</a:t>
            </a:r>
          </a:p>
          <a:p>
            <a:pPr rtl="0"/>
            <a:r>
              <a:rPr lang="ru"/>
              <a:t>Работайте над своим искусством оратора</a:t>
            </a:r>
          </a:p>
          <a:p>
            <a:pPr lvl="1" rtl="0"/>
            <a:r>
              <a:rPr lang="ru"/>
              <a:t>Темп, тон и ударение</a:t>
            </a:r>
          </a:p>
          <a:p>
            <a:pPr rtl="0"/>
            <a:r>
              <a:rPr lang="ru"/>
              <a:t>Темп и переход от одного слайда к другому</a:t>
            </a:r>
          </a:p>
          <a:p>
            <a:pPr lvl="1" rtl="0"/>
            <a:r>
              <a:rPr lang="ru"/>
              <a:t>Стремитесь к беспроблемным, профессиональным выступлениям</a:t>
            </a:r>
          </a:p>
          <a:p>
            <a:pPr rtl="0"/>
            <a:r>
              <a:rPr lang="ru"/>
              <a:t>Практикуйтесь перед слушателями</a:t>
            </a:r>
          </a:p>
          <a:p>
            <a:pPr lvl="1" rtl="0"/>
            <a:r>
              <a:rPr lang="ru"/>
              <a:t>Попросите коллег послушать вас и оценить выступление</a:t>
            </a:r>
          </a:p>
          <a:p>
            <a:pPr lvl="1" rtl="0"/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3029" y="1825625"/>
            <a:ext cx="3450771" cy="4297680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Ищите обратную связь</a:t>
            </a:r>
          </a:p>
          <a:p>
            <a:pPr rtl="0"/>
            <a:r>
              <a:rPr lang="ru"/>
              <a:t>Обдумывайте результаты</a:t>
            </a:r>
          </a:p>
          <a:p>
            <a:pPr rtl="0"/>
            <a:r>
              <a:rPr lang="ru"/>
              <a:t>Изучайте новые методы</a:t>
            </a:r>
          </a:p>
          <a:p>
            <a:pPr rtl="0"/>
            <a:r>
              <a:rPr lang="ru"/>
              <a:t>Поставьте личные цели</a:t>
            </a:r>
          </a:p>
          <a:p>
            <a:pPr rtl="0"/>
            <a:r>
              <a:rPr lang="ru"/>
              <a:t>Повторяйте заново и адаптируйтесь</a:t>
            </a:r>
          </a:p>
        </p:txBody>
      </p:sp>
    </p:spTree>
    <p:extLst>
      <p:ext uri="{BB962C8B-B14F-4D97-AF65-F5344CB8AC3E}">
        <p14:creationId xmlns:p14="http://schemas.microsoft.com/office/powerpoint/2010/main" val="41461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rtlCol="0" anchor="ctr"/>
          <a:lstStyle/>
          <a:p>
            <a:pPr rtl="0"/>
            <a:r>
              <a:rPr lang="ru" dirty="0"/>
              <a:t>Показатели взаимодействия слушателей с выступающим</a:t>
            </a:r>
          </a:p>
        </p:txBody>
      </p:sp>
      <p:graphicFrame>
        <p:nvGraphicFramePr>
          <p:cNvPr id="4" name="Местозаполнитель таблицы 3">
            <a:extLst>
              <a:ext uri="{FF2B5EF4-FFF2-40B4-BE49-F238E27FC236}">
                <a16:creationId xmlns:a16="http://schemas.microsoft.com/office/drawing/2014/main" id="{0519CAC4-33D8-0B1E-88FF-086E69894AF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22617345"/>
              </p:ext>
            </p:extLst>
          </p:nvPr>
        </p:nvGraphicFramePr>
        <p:xfrm>
          <a:off x="838200" y="1825625"/>
          <a:ext cx="10515600" cy="4389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02572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2911366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2123090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1978572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rtl="0"/>
                      <a:r>
                        <a:rPr lang="ru" b="1" i="0" dirty="0">
                          <a:latin typeface="Calibri" panose="020F0502020204030204" pitchFamily="34" charset="0"/>
                        </a:rPr>
                        <a:t>Коэффициент влияния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1" i="0" dirty="0">
                          <a:latin typeface="Calibri" panose="020F0502020204030204" pitchFamily="34" charset="0"/>
                        </a:rPr>
                        <a:t>Измерение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1" i="0" dirty="0">
                          <a:latin typeface="Calibri" panose="020F0502020204030204" pitchFamily="34" charset="0"/>
                        </a:rPr>
                        <a:t>Целевое 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1" i="0" dirty="0">
                          <a:latin typeface="Calibri" panose="020F0502020204030204" pitchFamily="34" charset="0"/>
                        </a:rPr>
                        <a:t>Достигнуто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Взаимодействие с аудиторией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Усвоение знаний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Опросы после презентации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Средняя оценка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Доля тех, кто вас рекомендует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Возможности совместной работы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Количество возможностей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 rtlCol="0"/>
          <a:lstStyle/>
          <a:p>
            <a:pPr rtl="0"/>
            <a:r>
              <a:rPr lang="ru" dirty="0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755171"/>
            <a:ext cx="4619937" cy="5315035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 dirty="0"/>
              <a:t>Брита Тамм</a:t>
            </a:r>
          </a:p>
          <a:p>
            <a:pPr rtl="0"/>
            <a:r>
              <a:rPr lang="ru" dirty="0"/>
              <a:t>502-555-0152</a:t>
            </a:r>
          </a:p>
          <a:p>
            <a:pPr rtl="0"/>
            <a:r>
              <a:rPr lang="ru" dirty="0"/>
              <a:t>brita@firstupconsultants.com</a:t>
            </a:r>
          </a:p>
          <a:p>
            <a:pPr rtl="0"/>
            <a:r>
              <a:rPr lang="ru" dirty="0"/>
              <a:t>www.firstupconsultants.com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 rtlCol="0">
            <a:noAutofit/>
          </a:bodyPr>
          <a:lstStyle/>
          <a:p>
            <a:pPr rtl="0"/>
            <a:r>
              <a:rPr lang="ru"/>
              <a:t>Повестка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554942"/>
            <a:ext cx="5552091" cy="5768220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Вступление</a:t>
            </a:r>
          </a:p>
          <a:p>
            <a:pPr rtl="0"/>
            <a:r>
              <a:rPr lang="ru"/>
              <a:t>Укрепление уверенности в себе</a:t>
            </a:r>
          </a:p>
          <a:p>
            <a:pPr rtl="0"/>
            <a:r>
              <a:rPr lang="ru"/>
              <a:t>Вовлечение слушателей</a:t>
            </a:r>
          </a:p>
          <a:p>
            <a:pPr rtl="0"/>
            <a:r>
              <a:rPr lang="ru"/>
              <a:t>Визуальные средства</a:t>
            </a:r>
          </a:p>
          <a:p>
            <a:pPr rtl="0"/>
            <a:r>
              <a:rPr lang="ru"/>
              <a:t>Итоговые советы и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" descr="Мальчик, играющий на игровой площадке перед зданием с квартирами&#10;">
            <a:extLst>
              <a:ext uri="{FF2B5EF4-FFF2-40B4-BE49-F238E27FC236}">
                <a16:creationId xmlns:a16="http://schemas.microsoft.com/office/drawing/2014/main" id="{46148692-01F9-F0AF-248D-A06D949F3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68" y="923544"/>
            <a:ext cx="6455664" cy="5010912"/>
          </a:xfrm>
          <a:noFill/>
        </p:spPr>
        <p:txBody>
          <a:bodyPr rtlCol="0" anchor="ctr"/>
          <a:lstStyle/>
          <a:p>
            <a:pPr rtl="0"/>
            <a:r>
              <a:rPr lang="ru" dirty="0"/>
              <a:t>Сила 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175612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8" y="262762"/>
            <a:ext cx="5507421" cy="3649718"/>
          </a:xfrm>
        </p:spPr>
        <p:txBody>
          <a:bodyPr rtlCol="0" anchor="b">
            <a:normAutofit/>
          </a:bodyPr>
          <a:lstStyle/>
          <a:p>
            <a:pPr rtl="0"/>
            <a:r>
              <a:rPr lang="ru" dirty="0"/>
              <a:t>Преодоление робости</a:t>
            </a:r>
          </a:p>
        </p:txBody>
      </p:sp>
      <p:pic>
        <p:nvPicPr>
          <p:cNvPr id="10" name="Объект 10" descr="Ребенок смотрит на карту мира">
            <a:extLst>
              <a:ext uri="{FF2B5EF4-FFF2-40B4-BE49-F238E27FC236}">
                <a16:creationId xmlns:a16="http://schemas.microsoft.com/office/drawing/2014/main" id="{BDDFC830-574D-79C7-544E-026A2E301E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" b="120"/>
          <a:stretch/>
        </p:blipFill>
        <p:spPr>
          <a:xfrm>
            <a:off x="707393" y="847600"/>
            <a:ext cx="4619625" cy="4617720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19" y="4058263"/>
            <a:ext cx="5033486" cy="2141482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Стратегии укрепления уверенности в себе</a:t>
            </a:r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rtlCol="0" anchor="ctr"/>
          <a:lstStyle/>
          <a:p>
            <a:pPr rtl="0"/>
            <a:r>
              <a:rPr lang="ru"/>
              <a:t>Вовлечение слушателей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28488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" dirty="0"/>
              <a:t>Встречайтесь взглядом со слушателями, чтобы создать ощущение взаимопонимания и увлечь их</a:t>
            </a:r>
          </a:p>
          <a:p>
            <a:pPr rtl="0"/>
            <a:r>
              <a:rPr lang="ru" dirty="0"/>
              <a:t>Вплетайте в презентацию сюжеты, героям которых слушатели могут посочувствовать. Это сделает ваше сообщение запоминающимся и действенным</a:t>
            </a:r>
          </a:p>
          <a:p>
            <a:pPr rtl="0"/>
            <a:r>
              <a:rPr lang="ru" dirty="0"/>
              <a:t>Поощряйте вопросы и предоставляйте продуманные ответы, чтобы повысить участие слушателей</a:t>
            </a:r>
          </a:p>
          <a:p>
            <a:pPr rtl="0"/>
            <a:r>
              <a:rPr lang="ru" dirty="0"/>
              <a:t>Используйте анкеты или опросы в прямом эфире, чтобы собрать мнения слушателей, повысить их вовлеченность и помочь им чувствовать себя непосредственными участниками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4439" y="1349825"/>
            <a:ext cx="4563122" cy="3063149"/>
          </a:xfrm>
          <a:noFill/>
        </p:spPr>
        <p:txBody>
          <a:bodyPr rtlCol="0"/>
          <a:lstStyle/>
          <a:p>
            <a:pPr rtl="0"/>
            <a:r>
              <a:rPr lang="ru" dirty="0"/>
              <a:t>Выбор визуальных средств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5929" y="4412973"/>
            <a:ext cx="6560142" cy="1935571"/>
          </a:xfrm>
          <a:noFill/>
        </p:spPr>
        <p:txBody>
          <a:bodyPr rtlCol="0"/>
          <a:lstStyle/>
          <a:p>
            <a:pPr rtl="0"/>
            <a:r>
              <a:rPr lang="ru"/>
              <a:t>Совершенствование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rtlCol="0" anchor="ctr"/>
          <a:lstStyle/>
          <a:p>
            <a:pPr rtl="0"/>
            <a:r>
              <a:rPr lang="ru"/>
              <a:t>Эффективные методы презентации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5163" cy="4297680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Это мощный инструмент для выступлений перед слушателями. Он позволяет менять интонацию, тон и громкость, чтобы выразить чувства, подчеркнуть определенные моменты и удерживать интерес аудитории. </a:t>
            </a:r>
          </a:p>
          <a:p>
            <a:pPr lvl="1" rtl="0"/>
            <a:r>
              <a:rPr lang="ru"/>
              <a:t>Вариации интонации</a:t>
            </a:r>
          </a:p>
          <a:p>
            <a:pPr lvl="1" rtl="0"/>
            <a:r>
              <a:rPr lang="ru"/>
              <a:t>Вариации тона</a:t>
            </a:r>
          </a:p>
          <a:p>
            <a:pPr lvl="1" rtl="0"/>
            <a:r>
              <a:rPr lang="ru"/>
              <a:t>Громкость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47896" y="1816916"/>
            <a:ext cx="5212080" cy="4297680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Эффективный язык тела улучшает ваше сообщение, делая его более эффектным и запоминающимся.</a:t>
            </a:r>
          </a:p>
          <a:p>
            <a:pPr lvl="1" rtl="0"/>
            <a:r>
              <a:rPr lang="ru"/>
              <a:t>Осмысленный зрительный контакт</a:t>
            </a:r>
          </a:p>
          <a:p>
            <a:pPr lvl="1" rtl="0"/>
            <a:r>
              <a:rPr lang="ru"/>
              <a:t>Целенаправленные жесты</a:t>
            </a:r>
          </a:p>
          <a:p>
            <a:pPr lvl="1" rtl="0"/>
            <a:r>
              <a:rPr lang="ru"/>
              <a:t>Хорошая осанка</a:t>
            </a:r>
          </a:p>
          <a:p>
            <a:pPr lvl="1" rtl="0"/>
            <a:r>
              <a:rPr lang="ru"/>
              <a:t>Контроль выражения лица</a:t>
            </a:r>
          </a:p>
        </p:txBody>
      </p:sp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rtlCol="0" anchor="ctr"/>
          <a:lstStyle/>
          <a:p>
            <a:pPr rtl="0"/>
            <a:r>
              <a:rPr lang="ru" dirty="0"/>
              <a:t>Навигация по сеансам вопросов и ответов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328446" cy="4297680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 dirty="0"/>
              <a:t>Заранее изучите материал</a:t>
            </a:r>
          </a:p>
          <a:p>
            <a:pPr rtl="0"/>
            <a:r>
              <a:rPr lang="ru" dirty="0"/>
              <a:t>Заранее подготовьтесь к распространенным вопросам</a:t>
            </a:r>
          </a:p>
          <a:p>
            <a:pPr rtl="0"/>
            <a:r>
              <a:rPr lang="ru" dirty="0"/>
              <a:t>Отрепетируйте ответы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61820" y="1816916"/>
            <a:ext cx="6698156" cy="4297680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При ответах на вопросы очень важно сохранять самообладание, чтобы выглядеть уверенно и авторитетно. Здесь могут помочь следующие приемы:</a:t>
            </a:r>
          </a:p>
          <a:p>
            <a:pPr lvl="1" rtl="0"/>
            <a:r>
              <a:rPr lang="ru"/>
              <a:t>Сохраняйте спокойствие</a:t>
            </a:r>
          </a:p>
          <a:p>
            <a:pPr lvl="1" rtl="0"/>
            <a:r>
              <a:rPr lang="ru"/>
              <a:t>Активно слушайте</a:t>
            </a:r>
          </a:p>
          <a:p>
            <a:pPr lvl="1" rtl="0"/>
            <a:r>
              <a:rPr lang="ru"/>
              <a:t>Сделайте паузу на обдумывание</a:t>
            </a:r>
          </a:p>
          <a:p>
            <a:pPr lvl="1" rtl="0"/>
            <a:r>
              <a:rPr lang="ru"/>
              <a:t>Поддерживайте зрительный контакт</a:t>
            </a:r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  <a:noFill/>
        </p:spPr>
        <p:txBody>
          <a:bodyPr rtlCol="0" anchor="b"/>
          <a:lstStyle/>
          <a:p>
            <a:pPr rtl="0"/>
            <a:r>
              <a:rPr lang="ru"/>
              <a:t>Влияние оратора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57316"/>
            <a:ext cx="5257800" cy="336985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"/>
              <a:t>Ваша способность эффективно общаться оставит у слушателей неизгладимое впечатление</a:t>
            </a:r>
          </a:p>
          <a:p>
            <a:pPr rtl="0"/>
            <a:r>
              <a:rPr lang="ru"/>
              <a:t>Эффективное общение не ограничивается собственно выступлением. Оно должно вступать в резонанс с личным опытом, ценностями и чувствами слушателей </a:t>
            </a:r>
          </a:p>
        </p:txBody>
      </p:sp>
      <p:pic>
        <p:nvPicPr>
          <p:cNvPr id="11" name="Рисунок 13" descr="Дети играют и рисуют на земле">
            <a:extLst>
              <a:ext uri="{FF2B5EF4-FFF2-40B4-BE49-F238E27FC236}">
                <a16:creationId xmlns:a16="http://schemas.microsoft.com/office/drawing/2014/main" id="{1505EF47-21F0-359C-67AF-1DE6EA73D6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6413114" y="845068"/>
            <a:ext cx="5193792" cy="5193792"/>
          </a:xfr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FD73E-D96B-4428-99CD-717A4897D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165DE6-2DCE-44FC-94B7-A499559DBF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285E733-8340-4FDD-A6FC-B22F1B75E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428</Words>
  <PresentationFormat>Широкоэкранный</PresentationFormat>
  <Paragraphs>123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Пользовательская</vt:lpstr>
      <vt:lpstr>Базовая презентация</vt:lpstr>
      <vt:lpstr>Повестка</vt:lpstr>
      <vt:lpstr>Сила коммуникации</vt:lpstr>
      <vt:lpstr>Преодоление робости</vt:lpstr>
      <vt:lpstr>Вовлечение слушателей</vt:lpstr>
      <vt:lpstr>Выбор визуальных средств </vt:lpstr>
      <vt:lpstr>Эффективные методы презентации</vt:lpstr>
      <vt:lpstr>Навигация по сеансам вопросов и ответов</vt:lpstr>
      <vt:lpstr>Влияние оратора</vt:lpstr>
      <vt:lpstr>Энергичное выступление</vt:lpstr>
      <vt:lpstr>Итоговые советы и рекомендации</vt:lpstr>
      <vt:lpstr>Показатели взаимодействия слушателей с выступающим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2026-03-04T11:02:20Z</dcterms:created>
  <dcterms:modified xsi:type="dcterms:W3CDTF">2026-03-04T11:02:43Z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