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9" r:id="rId5"/>
    <p:sldId id="288" r:id="rId6"/>
    <p:sldId id="276" r:id="rId7"/>
    <p:sldId id="283" r:id="rId8"/>
    <p:sldId id="261" r:id="rId9"/>
    <p:sldId id="257" r:id="rId10"/>
    <p:sldId id="264" r:id="rId11"/>
    <p:sldId id="265" r:id="rId12"/>
    <p:sldId id="263" r:id="rId13"/>
    <p:sldId id="268" r:id="rId14"/>
    <p:sldId id="266" r:id="rId15"/>
    <p:sldId id="267" r:id="rId16"/>
    <p:sldId id="262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94" autoAdjust="0"/>
  </p:normalViewPr>
  <p:slideViewPr>
    <p:cSldViewPr snapToGrid="0">
      <p:cViewPr varScale="1">
        <p:scale>
          <a:sx n="102" d="100"/>
          <a:sy n="102" d="100"/>
        </p:scale>
        <p:origin x="118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04.03.2026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9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7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880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7-0A28-4AB9-98DC-E6F33870A0AF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7588714-FE55-FCEF-78C2-2A4D11ECD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F6BF02-4CD8-261B-BE58-05677EB9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1AF1F17-7A1F-BCA2-15C0-417928B4E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F0ADE0B-D150-E72B-EE9A-E5EFDBC6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BCDD5A-A3C4-DF4F-74AD-CAF0F465B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9430AE4-C878-DFAB-EDA5-36B97176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61487B2-0348-2FFC-03FB-6508B6FD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61BD0-E7BF-49DD-9A22-152A48698AC6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D3A09-8B2A-4EA5-ABC6-B2E051E1EA02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972B9-D29C-4410-9572-A3CF43EFF749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0F14A-E99F-4269-9F1E-1866BA5B80FE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90398-C035-4147-AA8E-E91FCBDCC4C1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54AD8BA-12A1-40A0-B5A6-C36392043198}" type="datetime1">
              <a:rPr lang="ru-RU" noProof="0" smtClean="0"/>
              <a:t>04.03.2026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1" kern="1200" cap="all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/>
              <a:t>БАЗОВАЯ ПРЕЗЕНТАЦИЯ</a:t>
            </a:r>
          </a:p>
        </p:txBody>
      </p:sp>
      <p:pic>
        <p:nvPicPr>
          <p:cNvPr id="7" name="Рисунок 6" descr="Вид на город с небоскребами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Autofit/>
          </a:bodyPr>
          <a:lstStyle/>
          <a:p>
            <a:pPr rtl="0"/>
            <a:r>
              <a:rPr lang="ru"/>
              <a:t>ЭНЕРГИЧНОЕ ВЫСТУПЛЕНИЕ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/>
              <a:t>Узнайте, как выступать энергично, чтобы оставить неизгладимое впечатление</a:t>
            </a:r>
          </a:p>
          <a:p>
            <a:pPr rtl="0"/>
            <a:r>
              <a:rPr lang="ru"/>
              <a:t>Одна из целей эффективного общения — мотивировать слушателей</a:t>
            </a:r>
          </a:p>
        </p:txBody>
      </p:sp>
      <p:graphicFrame>
        <p:nvGraphicFramePr>
          <p:cNvPr id="3" name="Местозаполнитель таблицы 2">
            <a:extLst>
              <a:ext uri="{FF2B5EF4-FFF2-40B4-BE49-F238E27FC236}">
                <a16:creationId xmlns:a16="http://schemas.microsoft.com/office/drawing/2014/main" id="{F01CF5D3-D3B1-1944-CFDF-D8EE11DE42A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239761963"/>
              </p:ext>
            </p:extLst>
          </p:nvPr>
        </p:nvGraphicFramePr>
        <p:xfrm>
          <a:off x="4108450" y="2136775"/>
          <a:ext cx="7059592" cy="43075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47253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64969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597750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764898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11525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Фактически-</a:t>
                      </a:r>
                      <a:r>
                        <a:rPr lang="ru-RU" b="0" i="0" noProof="0" dirty="0" err="1">
                          <a:latin typeface="+mn-lt"/>
                        </a:rPr>
                        <a:t>еЗначения</a:t>
                      </a:r>
                      <a:endParaRPr lang="ru-RU" b="0" i="0" noProof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Посещаемость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Длительность вовлечения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Взаимодействие в ходе ответов на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Количество вопросов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Положительные отзывы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832813"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Доля усвоения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0" i="0" noProof="0" dirty="0">
                          <a:latin typeface="+mn-lt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/>
          <a:p>
            <a:pPr rtl="0"/>
            <a:r>
              <a:rPr lang="ru"/>
              <a:t>ИТОГОВЫЕ СОВЕТЫ И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/>
              <a:t>Постоянно репетируйте</a:t>
            </a:r>
          </a:p>
          <a:p>
            <a:pPr lvl="1" rtl="0"/>
            <a:r>
              <a:rPr lang="ru"/>
              <a:t>Укрепляйте знакомство с предметом</a:t>
            </a:r>
          </a:p>
          <a:p>
            <a:pPr rtl="0"/>
            <a:r>
              <a:rPr lang="ru"/>
              <a:t>Работайте над своим искусством оратора</a:t>
            </a:r>
          </a:p>
          <a:p>
            <a:pPr lvl="1" rtl="0"/>
            <a:r>
              <a:rPr lang="ru"/>
              <a:t>Темп, тон и ударение</a:t>
            </a:r>
          </a:p>
          <a:p>
            <a:pPr rtl="0"/>
            <a:r>
              <a:rPr lang="ru"/>
              <a:t>Темп и переход от одного слайда к другому</a:t>
            </a:r>
          </a:p>
          <a:p>
            <a:pPr lvl="1" rtl="0"/>
            <a:r>
              <a:rPr lang="ru"/>
              <a:t>Стремитесь к беспроблемным, профессиональным выступлениям</a:t>
            </a:r>
          </a:p>
          <a:p>
            <a:pPr rtl="0"/>
            <a:r>
              <a:rPr lang="ru"/>
              <a:t>Практикуйтесь перед слушателями</a:t>
            </a:r>
          </a:p>
          <a:p>
            <a:pPr lvl="1" rtl="0"/>
            <a:r>
              <a:rPr lang="ru"/>
              <a:t>Попросите коллег послушать вас и оценить выступление</a:t>
            </a:r>
          </a:p>
          <a:p>
            <a:pPr lvl="1" rtl="0"/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Ищите обратную связь</a:t>
            </a:r>
          </a:p>
          <a:p>
            <a:pPr rtl="0"/>
            <a:r>
              <a:rPr lang="ru"/>
              <a:t>Обдумывайте результаты</a:t>
            </a:r>
          </a:p>
          <a:p>
            <a:pPr rtl="0"/>
            <a:r>
              <a:rPr lang="ru"/>
              <a:t>Изучайте новые методы</a:t>
            </a:r>
          </a:p>
          <a:p>
            <a:pPr rtl="0"/>
            <a:r>
              <a:rPr lang="ru"/>
              <a:t>Поставьте личные цели</a:t>
            </a:r>
          </a:p>
          <a:p>
            <a:pPr rtl="0"/>
            <a:r>
              <a:rPr lang="ru"/>
              <a:t>Повторяйте заново и адаптируйтесь</a:t>
            </a:r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/>
          <a:p>
            <a:pPr rtl="0"/>
            <a:r>
              <a:rPr lang="ru"/>
              <a:t>ПОКАЗАТЕЛИ ВЗАИМОДЕЙСТВИЯ СЛУШАТЕЛЕЙ С ВЫСТУПАЮЩИМ</a:t>
            </a:r>
          </a:p>
        </p:txBody>
      </p:sp>
      <p:graphicFrame>
        <p:nvGraphicFramePr>
          <p:cNvPr id="19" name="Таблица 3">
            <a:extLst>
              <a:ext uri="{FF2B5EF4-FFF2-40B4-BE49-F238E27FC236}">
                <a16:creationId xmlns:a16="http://schemas.microsoft.com/office/drawing/2014/main" id="{998759BF-36E2-2AC0-C9B8-88C6BF075154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8846581"/>
              </p:ext>
            </p:extLst>
          </p:nvPr>
        </p:nvGraphicFramePr>
        <p:xfrm>
          <a:off x="838200" y="2125663"/>
          <a:ext cx="10515600" cy="37582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598946"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Фактор влияния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Достигнуто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598946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+mn-lt"/>
                        </a:rPr>
                        <a:t>Взаимодействие с аудиторией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598946"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Усвоение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15787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+mn-lt"/>
                        </a:rPr>
                        <a:t>Опросы после презентации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Средняя 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598946"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+mn-lt"/>
                        </a:rPr>
                        <a:t>Доля тех, кто вас рекомендует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15787"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Возможности совместной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+mn-lt"/>
                        </a:rPr>
                        <a:t>Количество возможностей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b="0" i="0" dirty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5" descr="Крупный план на мост с проводами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3810" y="0"/>
            <a:ext cx="7816995" cy="6858000"/>
          </a:xfr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/>
          <a:lstStyle/>
          <a:p>
            <a:pPr rtl="0"/>
            <a:r>
              <a:rPr lang="ru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92" y="4373217"/>
            <a:ext cx="4902843" cy="1753221"/>
          </a:xfrm>
          <a:noFill/>
        </p:spPr>
        <p:txBody>
          <a:bodyPr rtlCol="0" anchor="t">
            <a:normAutofit/>
          </a:bodyPr>
          <a:lstStyle/>
          <a:p>
            <a:pPr rtl="0"/>
            <a:r>
              <a:rPr lang="ru"/>
              <a:t>Брита Тамм</a:t>
            </a:r>
          </a:p>
          <a:p>
            <a:pPr rtl="0"/>
            <a:r>
              <a:rPr lang="ru"/>
              <a:t>502-555-0152</a:t>
            </a:r>
          </a:p>
          <a:p>
            <a:pPr rtl="0"/>
            <a:r>
              <a:rPr lang="ru"/>
              <a:t>brita@firstupconsultants.com</a:t>
            </a:r>
          </a:p>
          <a:p>
            <a:pPr rtl="0"/>
            <a:r>
              <a:rPr lang="ru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Autofit/>
          </a:bodyPr>
          <a:lstStyle/>
          <a:p>
            <a:pPr rtl="0"/>
            <a:r>
              <a:rPr lang="ru" dirty="0"/>
              <a:t>ПОВЕСТКА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rtlCol="0" anchor="ctr">
            <a:normAutofit/>
          </a:bodyPr>
          <a:lstStyle/>
          <a:p>
            <a:pPr rtl="0"/>
            <a:r>
              <a:rPr lang="ru"/>
              <a:t>Вступление</a:t>
            </a:r>
          </a:p>
          <a:p>
            <a:pPr rtl="0"/>
            <a:r>
              <a:rPr lang="ru"/>
              <a:t>Укрепление уверенности в себе</a:t>
            </a:r>
          </a:p>
          <a:p>
            <a:pPr rtl="0"/>
            <a:r>
              <a:rPr lang="ru"/>
              <a:t>Вовлечение слушателей</a:t>
            </a:r>
          </a:p>
          <a:p>
            <a:pPr rtl="0"/>
            <a:r>
              <a:rPr lang="ru"/>
              <a:t>Визуальные средства</a:t>
            </a:r>
          </a:p>
          <a:p>
            <a:pPr rtl="0"/>
            <a:r>
              <a:rPr lang="ru"/>
              <a:t>Итоговые советы и рекомендации</a:t>
            </a:r>
          </a:p>
        </p:txBody>
      </p:sp>
      <p:pic>
        <p:nvPicPr>
          <p:cNvPr id="25" name="Рисунок 6" descr="Силуэт города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rtlCol="0" anchor="b"/>
          <a:lstStyle/>
          <a:p>
            <a:pPr rtl="0"/>
            <a:r>
              <a:rPr lang="ru"/>
              <a:t>СИЛА КОММУНИКАЦИИ</a:t>
            </a:r>
          </a:p>
        </p:txBody>
      </p:sp>
      <p:pic>
        <p:nvPicPr>
          <p:cNvPr id="17" name="Рисунок 16" descr="Город с высокими зданиями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  <a:noFill/>
        </p:spPr>
        <p:txBody>
          <a:bodyPr rtlCol="0">
            <a:noAutofit/>
          </a:bodyPr>
          <a:lstStyle/>
          <a:p>
            <a:pPr rtl="0"/>
            <a:r>
              <a:rPr lang="ru" dirty="0"/>
              <a:t>ПРЕОДОЛЕНИЕ РОБОСТИ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72" y="4027992"/>
            <a:ext cx="4704961" cy="1894972"/>
          </a:xfrm>
          <a:noFill/>
        </p:spPr>
        <p:txBody>
          <a:bodyPr rtlCol="0" anchor="t"/>
          <a:lstStyle/>
          <a:p>
            <a:pPr rtl="0"/>
            <a:r>
              <a:rPr lang="ru" dirty="0"/>
              <a:t>СТРАТЕГИИ УКРЕПЛЕНИЯ УВЕРЕННОСТИ В СЕБЕ</a:t>
            </a:r>
          </a:p>
        </p:txBody>
      </p:sp>
      <p:pic>
        <p:nvPicPr>
          <p:cNvPr id="43" name="Рисунок 42" descr="Самолет, летящий над городом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7257326" y="-11576"/>
            <a:ext cx="4946249" cy="6903720"/>
          </a:xfrm>
        </p:spPr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/>
          <a:p>
            <a:pPr rtl="0"/>
            <a:r>
              <a:rPr lang="ru"/>
              <a:t>ВОВЛЕЧЕНИЕ СЛУШАТЕЛЕЙ</a:t>
            </a:r>
            <a:endParaRPr lang="en-US" dirty="0"/>
          </a:p>
        </p:txBody>
      </p:sp>
      <p:pic>
        <p:nvPicPr>
          <p:cNvPr id="24" name="Рисунок 7" descr="Вид на высокие здания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/>
              <a:t>Встречайтесь взглядом со слушателями, чтобы создать ощущение взаимопонимания и увлечь их</a:t>
            </a:r>
          </a:p>
          <a:p>
            <a:pPr rtl="0"/>
            <a:r>
              <a:rPr lang="ru"/>
              <a:t>Вплетайте в презентацию сюжеты, героям которых слушатели могут посочувствовать. Это сделает ваше сообщение запоминающимся и действенным</a:t>
            </a:r>
          </a:p>
          <a:p>
            <a:pPr rtl="0"/>
            <a:r>
              <a:rPr lang="ru"/>
              <a:t>Поощряйте вопросы и предоставляйте продуманные ответы, чтобы повысить участие слушателей</a:t>
            </a:r>
          </a:p>
          <a:p>
            <a:pPr rtl="0"/>
            <a:r>
              <a:rPr lang="ru"/>
              <a:t>Используйте анкеты или опросы в прямом эфире, чтобы собрать мнения слушателей, повысить их вовлеченность и помочь им чувствовать себя непосредственными участниками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rtlCol="0"/>
          <a:lstStyle/>
          <a:p>
            <a:pPr rtl="0"/>
            <a:r>
              <a:rPr lang="ru"/>
              <a:t>ВЫБОР ВИЗУАЛЬНЫХ СРЕДСТВ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rtlCol="0"/>
          <a:lstStyle/>
          <a:p>
            <a:pPr rtl="0"/>
            <a:r>
              <a:rPr lang="ru"/>
              <a:t>СОВЕРШЕНСТВОВАНИЕ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/>
          <a:p>
            <a:pPr rtl="0"/>
            <a:r>
              <a:rPr lang="ru"/>
              <a:t>ЭФФЕКТИВНЫЕ МЕТОДЫ ПРЕЗЕНТАЦИИ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ru"/>
              <a:t>Эффективный язык тела улучшает ваше сообщение, делая его более эффектным и запоминающимся.</a:t>
            </a:r>
          </a:p>
          <a:p>
            <a:pPr lvl="1" rtl="0"/>
            <a:r>
              <a:rPr lang="ru"/>
              <a:t>Осмысленный зрительный контакт</a:t>
            </a:r>
          </a:p>
          <a:p>
            <a:pPr lvl="1" rtl="0"/>
            <a:r>
              <a:rPr lang="ru"/>
              <a:t>Целенаправленные жесты</a:t>
            </a:r>
          </a:p>
          <a:p>
            <a:pPr lvl="1" rtl="0"/>
            <a:r>
              <a:rPr lang="ru"/>
              <a:t>Хорошая осанка</a:t>
            </a:r>
          </a:p>
          <a:p>
            <a:pPr lvl="1" rtl="0"/>
            <a:r>
              <a:rPr lang="ru"/>
              <a:t>Контроль выражения лица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ru" dirty="0"/>
              <a:t>Это мощный инструмент для выступлений перед слушателями. Он позволяет менять интонацию, тон и громкость, чтобы выразить чувства, подчеркнуть определенные моменты и удерживать интерес аудитории. </a:t>
            </a:r>
          </a:p>
          <a:p>
            <a:pPr lvl="1" rtl="0"/>
            <a:r>
              <a:rPr lang="ru" dirty="0"/>
              <a:t>Вариации интонации</a:t>
            </a:r>
          </a:p>
          <a:p>
            <a:pPr lvl="1" rtl="0"/>
            <a:r>
              <a:rPr lang="ru" dirty="0"/>
              <a:t>Вариации тона</a:t>
            </a:r>
          </a:p>
          <a:p>
            <a:pPr lvl="1" rtl="0"/>
            <a:r>
              <a:rPr lang="ru" dirty="0"/>
              <a:t>Громкость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/>
          <a:p>
            <a:pPr rtl="0"/>
            <a:r>
              <a:rPr lang="ru"/>
              <a:t>НАВИГАЦИЯ ПО СЕАНСАМ ВОПРОСОВ И ОТВЕТОВ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Заранее изучите материал</a:t>
            </a:r>
          </a:p>
          <a:p>
            <a:pPr rtl="0"/>
            <a:r>
              <a:rPr lang="ru"/>
              <a:t>Заранее подготовьтесь к распространенным вопросам</a:t>
            </a:r>
          </a:p>
          <a:p>
            <a:pPr rtl="0"/>
            <a:r>
              <a:rPr lang="ru"/>
              <a:t>Отрепетируйте ответы</a:t>
            </a:r>
          </a:p>
          <a:p>
            <a:pPr rtl="0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noFill/>
        </p:spPr>
        <p:txBody>
          <a:bodyPr rtlCol="0">
            <a:normAutofit/>
          </a:bodyPr>
          <a:lstStyle/>
          <a:p>
            <a:pPr rtl="0"/>
            <a:r>
              <a:rPr lang="ru"/>
              <a:t>При ответах на вопросы очень важно сохранять самообладание, чтобы выглядеть уверенно и авторитетно. Здесь могут помочь следующие приемы:</a:t>
            </a:r>
          </a:p>
          <a:p>
            <a:pPr lvl="1" rtl="0"/>
            <a:r>
              <a:rPr lang="ru"/>
              <a:t>Сохраняйте спокойствие</a:t>
            </a:r>
          </a:p>
          <a:p>
            <a:pPr lvl="1" rtl="0"/>
            <a:r>
              <a:rPr lang="ru"/>
              <a:t>Активно слушайте</a:t>
            </a:r>
          </a:p>
          <a:p>
            <a:pPr lvl="1" rtl="0"/>
            <a:r>
              <a:rPr lang="ru"/>
              <a:t>Сделайте паузу на обдумывание</a:t>
            </a:r>
          </a:p>
          <a:p>
            <a:pPr lvl="1" rtl="0"/>
            <a:r>
              <a:rPr lang="ru"/>
              <a:t>Поддерживайте зрительный контакт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  <a:noFill/>
        </p:spPr>
        <p:txBody>
          <a:bodyPr rtlCol="0"/>
          <a:lstStyle/>
          <a:p>
            <a:pPr rtl="0"/>
            <a:r>
              <a:rPr lang="ru"/>
              <a:t>ВЛИЯНИЕ ОРАТОРА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5813"/>
            <a:ext cx="5781261" cy="406749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/>
              <a:t>Ваша способность эффективно общаться оставит у слушателей неизгладимое впечатление</a:t>
            </a:r>
          </a:p>
          <a:p>
            <a:pPr rtl="0"/>
            <a:r>
              <a:rPr lang="ru"/>
              <a:t>Эффективное общение не ограничивается собственно выступлением. Оно должно вступать в резонанс с личным опытом, ценностями и чувствами слушателей </a:t>
            </a:r>
          </a:p>
        </p:txBody>
      </p:sp>
      <p:pic>
        <p:nvPicPr>
          <p:cNvPr id="20" name="Рисунок 19" descr="Городские огни ночью">
            <a:extLst>
              <a:ext uri="{FF2B5EF4-FFF2-40B4-BE49-F238E27FC236}">
                <a16:creationId xmlns:a16="http://schemas.microsoft.com/office/drawing/2014/main" id="{E5D7764F-CE06-1A00-3555-ACAE6ACDF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7566991" y="-22860"/>
            <a:ext cx="4625008" cy="6903720"/>
          </a:xfr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Walbaum Display Light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gle lines design_Win32_SL_V15" id="{7EDC6EF7-8AD3-4A22-B09A-9C2D96F216F8}" vid="{B0E828C9-6219-42BF-B63C-156B68E5CC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83731-47E9-4F14-86D1-57C1EA2672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PresentationFormat>Широкоэкранный</PresentationFormat>
  <Paragraphs>123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AngleLinesVTI</vt:lpstr>
      <vt:lpstr>БАЗОВАЯ ПРЕЗЕНТАЦИЯ</vt:lpstr>
      <vt:lpstr>ПОВЕСТКА ДНЯ</vt:lpstr>
      <vt:lpstr>СИЛА КОММУНИКАЦИИ</vt:lpstr>
      <vt:lpstr>ПРЕОДОЛЕНИЕ РОБОСТИ</vt:lpstr>
      <vt:lpstr>ВОВЛЕЧЕНИЕ СЛУШАТЕЛЕЙ</vt:lpstr>
      <vt:lpstr>ВЫБОР ВИЗУАЛЬНЫХ СРЕДСТВ</vt:lpstr>
      <vt:lpstr>ЭФФЕКТИВНЫЕ МЕТОДЫ ПРЕЗЕНТАЦИИ</vt:lpstr>
      <vt:lpstr>НАВИГАЦИЯ ПО СЕАНСАМ ВОПРОСОВ И ОТВЕТОВ</vt:lpstr>
      <vt:lpstr>ВЛИЯНИЕ ОРАТОРА</vt:lpstr>
      <vt:lpstr>ЭНЕРГИЧНОЕ ВЫСТУПЛЕНИЕ</vt:lpstr>
      <vt:lpstr>ИТОГОВЫЕ СОВЕТЫ И РЕКОМЕНДАЦИИ</vt:lpstr>
      <vt:lpstr>ПОКАЗАТЕЛИ ВЗАИМОДЕЙСТВИЯ СЛУШАТЕЛЕЙ С ВЫСТУПАЮЩИМ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2026-03-04T10:58:46Z</dcterms:created>
  <dcterms:modified xsi:type="dcterms:W3CDTF">2026-03-04T10:58:59Z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