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</p:sldIdLst>
  <p:sldSz cx="9144000" cy="6858000" type="screen4x3"/>
  <p:notesSz cx="67437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88"/>
    <a:srgbClr val="194890"/>
    <a:srgbClr val="990000"/>
    <a:srgbClr val="EE7F00"/>
    <a:srgbClr val="E7E8F2"/>
    <a:srgbClr val="FF6565"/>
    <a:srgbClr val="FFE0BD"/>
    <a:srgbClr val="FFCC93"/>
    <a:srgbClr val="FFA23B"/>
    <a:srgbClr val="FF8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6110" autoAdjust="0"/>
  </p:normalViewPr>
  <p:slideViewPr>
    <p:cSldViewPr>
      <p:cViewPr>
        <p:scale>
          <a:sx n="90" d="100"/>
          <a:sy n="90" d="100"/>
        </p:scale>
        <p:origin x="-177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A1B98BA3-E3A7-4F04-856F-4429AB40F9D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C2B1428E-81B0-4368-99CA-FDAD2A3EC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9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/>
          <a:lstStyle>
            <a:lvl1pPr algn="r">
              <a:defRPr sz="1300"/>
            </a:lvl1pPr>
          </a:lstStyle>
          <a:p>
            <a:fld id="{47C98411-8C27-43B4-BDBD-12F26AC559AE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3425"/>
            <a:ext cx="4873625" cy="3656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2" tIns="47131" rIns="94262" bIns="471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632960"/>
            <a:ext cx="5394960" cy="4389120"/>
          </a:xfrm>
          <a:prstGeom prst="rect">
            <a:avLst/>
          </a:prstGeom>
        </p:spPr>
        <p:txBody>
          <a:bodyPr vert="horz" lIns="94262" tIns="47131" rIns="94262" bIns="47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264227"/>
            <a:ext cx="2922270" cy="487681"/>
          </a:xfrm>
          <a:prstGeom prst="rect">
            <a:avLst/>
          </a:prstGeom>
        </p:spPr>
        <p:txBody>
          <a:bodyPr vert="horz" lIns="94262" tIns="47131" rIns="94262" bIns="47131" rtlCol="0" anchor="b"/>
          <a:lstStyle>
            <a:lvl1pPr algn="r">
              <a:defRPr sz="1300"/>
            </a:lvl1pPr>
          </a:lstStyle>
          <a:p>
            <a:fld id="{A1E6BCBA-FC34-48CE-B910-988F40C75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7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8581-F3DA-49A3-A49F-19632318B0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cc_ob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54513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194890"/>
                </a:solidFill>
                <a:latin typeface="Arial Black" pitchFamily="34" charset="0"/>
              </a:rPr>
              <a:t>АКСЕССУАРЫ</a:t>
            </a:r>
            <a:endParaRPr lang="en-US" sz="4500" b="1" dirty="0" smtClean="0">
              <a:solidFill>
                <a:srgbClr val="194890"/>
              </a:solidFill>
              <a:latin typeface="Arial Black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БЕЗОПАСНОСТИ</a:t>
            </a:r>
            <a:r>
              <a:rPr lang="en-US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194890"/>
                </a:solidFill>
                <a:latin typeface="Arial" pitchFamily="34" charset="0"/>
                <a:cs typeface="Arial" pitchFamily="34" charset="0"/>
              </a:rPr>
              <a:t> УПРАВЛЕНИЯ</a:t>
            </a:r>
            <a:endParaRPr lang="ru-RU" sz="3000" b="1" dirty="0">
              <a:solidFill>
                <a:srgbClr val="19489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scorrevole. MILORD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8571" y="-24"/>
            <a:ext cx="3375428" cy="4500570"/>
          </a:xfrm>
          <a:prstGeom prst="rect">
            <a:avLst/>
          </a:prstGeom>
        </p:spPr>
      </p:pic>
      <p:grpSp>
        <p:nvGrpSpPr>
          <p:cNvPr id="2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Фотоэлементы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28728" y="2852936"/>
            <a:ext cx="2279176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VEGA, VEGA BUS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Приемник и передатчик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универсальное крепление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дальность действия 20 м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28728" y="1052736"/>
            <a:ext cx="2714644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VISION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Приемник и передатчик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накладное крепление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дальность действия 15 м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428728" y="1335638"/>
            <a:ext cx="199114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428728" y="5188113"/>
            <a:ext cx="2351184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ORION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Приемник и передатчик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универсальное крепление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дальность действия 30 м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1428728" y="5488560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000496" y="5908104"/>
            <a:ext cx="1795640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325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 0,5 м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 гнездо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22165" y="5903870"/>
            <a:ext cx="1643074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1 м</a:t>
            </a:r>
            <a:endParaRPr lang="en-US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гнезда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43834" y="5903869"/>
            <a:ext cx="1357322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328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Монтажная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пластина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86182" y="4611914"/>
            <a:ext cx="5143536" cy="2103234"/>
          </a:xfrm>
          <a:prstGeom prst="roundRect">
            <a:avLst/>
          </a:prstGeom>
          <a:noFill/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572131" y="4500570"/>
            <a:ext cx="1643075" cy="214620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Аксессуары для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ORION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71934" y="3516815"/>
            <a:ext cx="1785950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149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0,5 м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гнездо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57884" y="3512628"/>
            <a:ext cx="1357322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150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Монтажная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пластина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857620" y="2183022"/>
            <a:ext cx="3286148" cy="2103234"/>
          </a:xfrm>
          <a:prstGeom prst="roundRect">
            <a:avLst/>
          </a:prstGeom>
          <a:noFill/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754781" y="2071678"/>
            <a:ext cx="1643075" cy="214620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Аксессуары для 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VEGA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 descr="vision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92696"/>
            <a:ext cx="1312167" cy="1312167"/>
          </a:xfrm>
          <a:prstGeom prst="rect">
            <a:avLst/>
          </a:prstGeom>
        </p:spPr>
      </p:pic>
      <p:pic>
        <p:nvPicPr>
          <p:cNvPr id="46" name="Рисунок 45" descr="vega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81" y="2564904"/>
            <a:ext cx="1312167" cy="1312167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428728" y="3140968"/>
            <a:ext cx="199114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orion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853137"/>
            <a:ext cx="1312167" cy="1312167"/>
          </a:xfrm>
          <a:prstGeom prst="rect">
            <a:avLst/>
          </a:prstGeom>
        </p:spPr>
      </p:pic>
      <p:pic>
        <p:nvPicPr>
          <p:cNvPr id="52" name="Рисунок 51" descr="JA 328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420888"/>
            <a:ext cx="1008112" cy="1008112"/>
          </a:xfrm>
          <a:prstGeom prst="rect">
            <a:avLst/>
          </a:prstGeom>
        </p:spPr>
      </p:pic>
      <p:pic>
        <p:nvPicPr>
          <p:cNvPr id="53" name="Рисунок 52" descr="JA 328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4869160"/>
            <a:ext cx="1008112" cy="1008112"/>
          </a:xfrm>
          <a:prstGeom prst="rect">
            <a:avLst/>
          </a:prstGeom>
        </p:spPr>
      </p:pic>
      <p:pic>
        <p:nvPicPr>
          <p:cNvPr id="54" name="Рисунок 53" descr="JA 149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2420888"/>
            <a:ext cx="1008112" cy="1008112"/>
          </a:xfrm>
          <a:prstGeom prst="rect">
            <a:avLst/>
          </a:prstGeom>
        </p:spPr>
      </p:pic>
      <p:pic>
        <p:nvPicPr>
          <p:cNvPr id="55" name="Рисунок 54" descr="JA32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4806" y="4868030"/>
            <a:ext cx="1009242" cy="1009242"/>
          </a:xfrm>
          <a:prstGeom prst="rect">
            <a:avLst/>
          </a:prstGeom>
        </p:spPr>
      </p:pic>
      <p:pic>
        <p:nvPicPr>
          <p:cNvPr id="56" name="Рисунок 55" descr="JA 32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4869160"/>
            <a:ext cx="1008112" cy="1008112"/>
          </a:xfrm>
          <a:prstGeom prst="rect">
            <a:avLst/>
          </a:prstGeom>
        </p:spPr>
      </p:pic>
      <p:pic>
        <p:nvPicPr>
          <p:cNvPr id="57" name="Рисунок 56" descr="logo_geni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3" y="6309320"/>
            <a:ext cx="1554286" cy="27936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1571604" y="980728"/>
            <a:ext cx="1357322" cy="57708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RMG 2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1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контроллер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571604" y="1285860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Правая створка"/>
          <p:cNvGrpSpPr/>
          <p:nvPr/>
        </p:nvGrpSpPr>
        <p:grpSpPr>
          <a:xfrm rot="10800000">
            <a:off x="6092533" y="4127857"/>
            <a:ext cx="4051631" cy="58932"/>
            <a:chOff x="3571868" y="2668900"/>
            <a:chExt cx="3143272" cy="4572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Левая створка"/>
          <p:cNvGrpSpPr/>
          <p:nvPr/>
        </p:nvGrpSpPr>
        <p:grpSpPr>
          <a:xfrm>
            <a:off x="2040450" y="4127857"/>
            <a:ext cx="4051631" cy="58932"/>
            <a:chOff x="3571868" y="2668900"/>
            <a:chExt cx="3143272" cy="4572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571868" y="2668900"/>
              <a:ext cx="3143272" cy="457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71868" y="2668901"/>
              <a:ext cx="1577943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Стены"/>
          <p:cNvGrpSpPr/>
          <p:nvPr/>
        </p:nvGrpSpPr>
        <p:grpSpPr>
          <a:xfrm>
            <a:off x="3052230" y="944554"/>
            <a:ext cx="5844275" cy="3499119"/>
            <a:chOff x="4324245" y="285728"/>
            <a:chExt cx="4534035" cy="2714644"/>
          </a:xfrm>
        </p:grpSpPr>
        <p:sp>
          <p:nvSpPr>
            <p:cNvPr id="51" name="Фигура, имеющая форму буквы L 50"/>
            <p:cNvSpPr/>
            <p:nvPr/>
          </p:nvSpPr>
          <p:spPr>
            <a:xfrm>
              <a:off x="4324245" y="285728"/>
              <a:ext cx="699220" cy="2714644"/>
            </a:xfrm>
            <a:prstGeom prst="corner">
              <a:avLst>
                <a:gd name="adj1" fmla="val 43370"/>
                <a:gd name="adj2" fmla="val 27740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Фигура, имеющая форму буквы L 52"/>
            <p:cNvSpPr/>
            <p:nvPr/>
          </p:nvSpPr>
          <p:spPr>
            <a:xfrm flipH="1">
              <a:off x="8317718" y="285728"/>
              <a:ext cx="540562" cy="2714644"/>
            </a:xfrm>
            <a:prstGeom prst="corner">
              <a:avLst>
                <a:gd name="adj1" fmla="val 55731"/>
                <a:gd name="adj2" fmla="val 36565"/>
              </a:avLst>
            </a:prstGeom>
            <a:blipFill dpi="0" rotWithShape="1">
              <a:blip r:embed="rId3" cstate="print"/>
              <a:srcRect/>
              <a:tile tx="0" ty="1270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4210047" y="5019686"/>
            <a:ext cx="2914671" cy="1554329"/>
            <a:chOff x="4210047" y="5019686"/>
            <a:chExt cx="2914671" cy="1554329"/>
          </a:xfrm>
        </p:grpSpPr>
        <p:grpSp>
          <p:nvGrpSpPr>
            <p:cNvPr id="9" name="Группа 89"/>
            <p:cNvGrpSpPr/>
            <p:nvPr/>
          </p:nvGrpSpPr>
          <p:grpSpPr>
            <a:xfrm>
              <a:off x="5238754" y="5024450"/>
              <a:ext cx="1885964" cy="1549565"/>
              <a:chOff x="5238754" y="4452944"/>
              <a:chExt cx="1885964" cy="2174158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5338768" y="4555401"/>
                <a:ext cx="1785950" cy="2071701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5305430" y="4519620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5272092" y="4486282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5238754" y="4452944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6" name="Прямая соединительная линия 95"/>
            <p:cNvCxnSpPr/>
            <p:nvPr/>
          </p:nvCxnSpPr>
          <p:spPr>
            <a:xfrm>
              <a:off x="4429124" y="5019686"/>
              <a:ext cx="10001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4500683" y="5099062"/>
              <a:ext cx="10714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16200000" flipH="1">
              <a:off x="4295770" y="5153037"/>
              <a:ext cx="2667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4374349" y="5225263"/>
              <a:ext cx="2524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10800000">
              <a:off x="4210047" y="5280040"/>
              <a:ext cx="21431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10800000">
              <a:off x="4214810" y="5348300"/>
              <a:ext cx="2857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34"/>
          <p:cNvGrpSpPr/>
          <p:nvPr/>
        </p:nvGrpSpPr>
        <p:grpSpPr>
          <a:xfrm>
            <a:off x="3786182" y="517348"/>
            <a:ext cx="3338536" cy="4483288"/>
            <a:chOff x="3786182" y="5019685"/>
            <a:chExt cx="3338536" cy="4483288"/>
          </a:xfrm>
        </p:grpSpPr>
        <p:cxnSp>
          <p:nvCxnSpPr>
            <p:cNvPr id="139" name="Прямая соединительная линия 138"/>
            <p:cNvCxnSpPr/>
            <p:nvPr/>
          </p:nvCxnSpPr>
          <p:spPr>
            <a:xfrm rot="5400000">
              <a:off x="1544538" y="7261329"/>
              <a:ext cx="44832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1655660" y="7301009"/>
              <a:ext cx="4403924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35"/>
            <p:cNvGrpSpPr/>
            <p:nvPr/>
          </p:nvGrpSpPr>
          <p:grpSpPr>
            <a:xfrm>
              <a:off x="5238754" y="5024452"/>
              <a:ext cx="1885964" cy="1549566"/>
              <a:chOff x="5238754" y="4452944"/>
              <a:chExt cx="1885964" cy="2174158"/>
            </a:xfrm>
          </p:grpSpPr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5338768" y="4555401"/>
                <a:ext cx="1785950" cy="2071701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5305430" y="4519620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Скругленный прямоугольник 144"/>
              <p:cNvSpPr/>
              <p:nvPr/>
            </p:nvSpPr>
            <p:spPr>
              <a:xfrm>
                <a:off x="5272092" y="4486282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Скругленный прямоугольник 145"/>
              <p:cNvSpPr/>
              <p:nvPr/>
            </p:nvSpPr>
            <p:spPr>
              <a:xfrm>
                <a:off x="5238754" y="4452944"/>
                <a:ext cx="1785950" cy="2071702"/>
              </a:xfrm>
              <a:prstGeom prst="roundRect">
                <a:avLst/>
              </a:prstGeom>
              <a:noFill/>
              <a:ln w="12700">
                <a:solidFill>
                  <a:schemeClr val="tx1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786182" y="5019686"/>
              <a:ext cx="17145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857620" y="5099062"/>
              <a:ext cx="17145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499" y="4572008"/>
            <a:ext cx="15596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12-конечная звезда 80"/>
          <p:cNvSpPr/>
          <p:nvPr/>
        </p:nvSpPr>
        <p:spPr>
          <a:xfrm>
            <a:off x="2746511" y="5786454"/>
            <a:ext cx="553744" cy="553744"/>
          </a:xfrm>
          <a:prstGeom prst="star12">
            <a:avLst>
              <a:gd name="adj" fmla="val 16829"/>
            </a:avLst>
          </a:prstGeom>
          <a:solidFill>
            <a:srgbClr val="FF0000"/>
          </a:solidFill>
          <a:ln>
            <a:noFill/>
          </a:ln>
          <a:scene3d>
            <a:camera prst="isometricOffAxis1Left">
              <a:rot lat="1157460" lon="2885085" rev="2127710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12-конечная звезда 84"/>
          <p:cNvSpPr/>
          <p:nvPr/>
        </p:nvSpPr>
        <p:spPr>
          <a:xfrm>
            <a:off x="2746511" y="6032667"/>
            <a:ext cx="553744" cy="553744"/>
          </a:xfrm>
          <a:prstGeom prst="star12">
            <a:avLst>
              <a:gd name="adj" fmla="val 16829"/>
            </a:avLst>
          </a:prstGeom>
          <a:solidFill>
            <a:srgbClr val="FF0000"/>
          </a:solidFill>
          <a:ln>
            <a:noFill/>
          </a:ln>
          <a:scene3d>
            <a:camera prst="isometricOffAxis1Left">
              <a:rot lat="1157460" lon="2885085" rev="2127710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Машина" descr="Машин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1882" y="6953288"/>
            <a:ext cx="990600" cy="19050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14852" y="2012944"/>
            <a:ext cx="32050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Микропроцессорный контроллер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для 2-х магнитных петель</a:t>
            </a: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компактные габариты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регулируемая высокая</a:t>
            </a:r>
          </a:p>
          <a:p>
            <a:pPr>
              <a:lnSpc>
                <a:spcPts val="10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 чувствительность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Основная особенность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срабатывает на автомобиль.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Не срабатывает на пешехода.</a:t>
            </a:r>
          </a:p>
          <a:p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Поле применения: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парковки (по событию въезда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выдается лишь 1 талон)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системы контроля доступа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определение направления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движения транспорта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автозакрывание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ворот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управление работой светофоров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Контроллер магнитной петли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0" name="Рисунок 49" descr="RMG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505" y="620688"/>
            <a:ext cx="1312167" cy="1312167"/>
          </a:xfrm>
          <a:prstGeom prst="rect">
            <a:avLst/>
          </a:prstGeom>
        </p:spPr>
      </p:pic>
      <p:pic>
        <p:nvPicPr>
          <p:cNvPr id="52" name="Рисунок 51" descr="logo_geni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-54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54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Rot by="-5400000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1.450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5" grpId="0" animBg="1"/>
      <p:bldP spid="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0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297" y="0"/>
            <a:ext cx="5151703" cy="685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43042" y="1123727"/>
            <a:ext cx="2714644" cy="57708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GUARD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Сигнальная лампа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643042" y="1428736"/>
            <a:ext cx="3000966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158" y="2708920"/>
            <a:ext cx="3710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Возможности: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накладное крепление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вертикальное и горизонтальное размещение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интеграция антенны 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     - сокращение времени монтажа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     - сокращение площади монтажа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встроенный прерыватель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Ассортимент:</a:t>
            </a:r>
          </a:p>
          <a:p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GUARD 230</a:t>
            </a:r>
          </a:p>
          <a:p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GUARD 24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GUARD 24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Лампа сигнальная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53302" y="1700808"/>
            <a:ext cx="392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существенно повышает безопасность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пользования автоматическими воротами.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Яркий мигающий источник света хорошо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заметен и днем, и ночью, в любую погоду</a:t>
            </a:r>
          </a:p>
        </p:txBody>
      </p:sp>
      <p:pic>
        <p:nvPicPr>
          <p:cNvPr id="18" name="Рисунок 17" descr="guard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513" y="820689"/>
            <a:ext cx="1312167" cy="1312167"/>
          </a:xfrm>
          <a:prstGeom prst="rect">
            <a:avLst/>
          </a:prstGeom>
        </p:spPr>
      </p:pic>
      <p:pic>
        <p:nvPicPr>
          <p:cNvPr id="20" name="Рисунок 19" descr="guards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221088"/>
            <a:ext cx="3014994" cy="1842497"/>
          </a:xfrm>
          <a:prstGeom prst="rect">
            <a:avLst/>
          </a:prstGeom>
        </p:spPr>
      </p:pic>
      <p:pic>
        <p:nvPicPr>
          <p:cNvPr id="31" name="Рисунок 30" descr="logo_geniu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349" y="6309320"/>
            <a:ext cx="1554286" cy="2793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BATTENTE.ROL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7" y="-1"/>
            <a:ext cx="5143504" cy="685800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85918" y="1229028"/>
            <a:ext cx="3074114" cy="1479892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QUICK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Многопозиционный переключатель,</a:t>
            </a: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приводимый в действие ключом</a:t>
            </a:r>
          </a:p>
          <a:p>
            <a:pPr>
              <a:lnSpc>
                <a:spcPts val="2800"/>
              </a:lnSpc>
            </a:pP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универсальное крепление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защита от вскрытия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н.о./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н.з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. контакты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785918" y="1500174"/>
            <a:ext cx="2786082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42910" y="4286256"/>
            <a:ext cx="1000132" cy="100013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1472" y="5374203"/>
            <a:ext cx="1785950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</a:t>
            </a:r>
            <a:r>
              <a:rPr lang="ru-RU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Стойка высотой 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м.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гнездо.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422" y="5370016"/>
            <a:ext cx="1357322" cy="67710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 328</a:t>
            </a:r>
            <a:endParaRPr lang="ru-RU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Основание стойки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4040410"/>
            <a:ext cx="3286148" cy="2103234"/>
          </a:xfrm>
          <a:prstGeom prst="roundRect">
            <a:avLst/>
          </a:prstGeom>
          <a:noFill/>
          <a:ln w="12700">
            <a:solidFill>
              <a:srgbClr val="EE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4319" y="3929066"/>
            <a:ext cx="1643075" cy="214620"/>
          </a:xfrm>
          <a:prstGeom prst="roundRect">
            <a:avLst>
              <a:gd name="adj" fmla="val 37650"/>
            </a:avLst>
          </a:prstGeom>
          <a:solidFill>
            <a:srgbClr val="EE7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Аксессуары для </a:t>
            </a:r>
            <a:r>
              <a:rPr lang="en-US" sz="1000" b="1" dirty="0" smtClean="0">
                <a:solidFill>
                  <a:schemeClr val="bg1"/>
                </a:solidFill>
              </a:rPr>
              <a:t>QUICK</a:t>
            </a:r>
            <a:endParaRPr lang="ru-RU" sz="1000" b="1" dirty="0">
              <a:solidFill>
                <a:schemeClr val="bg1"/>
              </a:solidFill>
            </a:endParaRPr>
          </a:p>
        </p:txBody>
      </p:sp>
      <p:grpSp>
        <p:nvGrpSpPr>
          <p:cNvPr id="26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Панель с </a:t>
              </a:r>
              <a:r>
                <a:rPr lang="ru-RU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ключем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Рисунок 28" descr="JA 328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221088"/>
            <a:ext cx="1080120" cy="1080120"/>
          </a:xfrm>
          <a:prstGeom prst="rect">
            <a:avLst/>
          </a:prstGeom>
        </p:spPr>
      </p:pic>
      <p:pic>
        <p:nvPicPr>
          <p:cNvPr id="30" name="Рисунок 29" descr="quick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529" y="836712"/>
            <a:ext cx="1312167" cy="1312167"/>
          </a:xfrm>
          <a:prstGeom prst="rect">
            <a:avLst/>
          </a:prstGeom>
        </p:spPr>
      </p:pic>
      <p:pic>
        <p:nvPicPr>
          <p:cNvPr id="31" name="Рисунок 30" descr="logo_geni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Amigo4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3609" y="404664"/>
            <a:ext cx="1312167" cy="1312167"/>
          </a:xfrm>
          <a:prstGeom prst="rect">
            <a:avLst/>
          </a:prstGeom>
        </p:spPr>
      </p:pic>
      <p:pic>
        <p:nvPicPr>
          <p:cNvPr id="47" name="Рисунок 46" descr="Безимени-1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108069" y="2143116"/>
            <a:ext cx="6035963" cy="47148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00256" y="5876255"/>
            <a:ext cx="1785950" cy="57708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АНТЕННА</a:t>
            </a:r>
          </a:p>
          <a:p>
            <a:pPr>
              <a:lnSpc>
                <a:spcPts val="2100"/>
              </a:lnSpc>
            </a:pP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р\к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500256" y="611540"/>
            <a:ext cx="2571736" cy="137730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ПЛАТА</a:t>
            </a:r>
            <a:endParaRPr lang="en-US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РАДИОКАНАЛА</a:t>
            </a:r>
            <a:endParaRPr lang="ru-RU" sz="1400" dirty="0" smtClean="0">
              <a:solidFill>
                <a:srgbClr val="003E88"/>
              </a:solidFill>
            </a:endParaRP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частота 868 МГц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емкость: 250 кодов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канал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выход «открытый коллектор»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6598484" y="1071546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36396" y="620688"/>
            <a:ext cx="3010086" cy="19005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pPr>
              <a:lnSpc>
                <a:spcPts val="1600"/>
              </a:lnSpc>
            </a:pPr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AMIGO</a:t>
            </a: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868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кодирование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мастер-брелоком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36396" y="1086673"/>
            <a:ext cx="1891588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464958" y="2608600"/>
            <a:ext cx="3081524" cy="19005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AMIGOLD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868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кодирование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мастер-брелоком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2464958" y="3128266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00256" y="2276872"/>
            <a:ext cx="2824272" cy="1720984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ПЛАТА</a:t>
            </a:r>
            <a:endParaRPr lang="en-US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РАДИОКАНАЛА</a:t>
            </a:r>
            <a:endParaRPr lang="ru-RU" sz="1400" dirty="0" smtClean="0">
              <a:solidFill>
                <a:srgbClr val="003E88"/>
              </a:solidFill>
            </a:endParaRP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частота 868 МГц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емкость: 250 кодов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канала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выхода «открытый коллектор»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выход «сухие контакты»,н.о./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н.з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003E8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00256" y="4162241"/>
            <a:ext cx="2357422" cy="977191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ИНТЕРФЕЙС РАДИОКАНАЛА</a:t>
            </a:r>
          </a:p>
          <a:p>
            <a:pPr>
              <a:lnSpc>
                <a:spcPts val="2100"/>
              </a:lnSpc>
              <a:buFontTx/>
              <a:buChar char="-"/>
            </a:pP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частота 868 МГц</a:t>
            </a:r>
          </a:p>
          <a:p>
            <a:pPr lvl="0">
              <a:buFontTx/>
              <a:buChar char="-"/>
            </a:pPr>
            <a:endParaRPr lang="ru-RU" sz="1200" dirty="0" smtClean="0">
              <a:solidFill>
                <a:srgbClr val="0070C0"/>
              </a:solidFill>
            </a:endParaRPr>
          </a:p>
        </p:txBody>
      </p:sp>
      <p:grpSp>
        <p:nvGrpSpPr>
          <p:cNvPr id="48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Радиоканал «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AMIGO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»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432306" y="4725144"/>
            <a:ext cx="2898152" cy="190052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KILO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868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2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кодирование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мастер-брелоком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  <a:endParaRPr lang="ru-RU" sz="1200" dirty="0" smtClean="0">
              <a:solidFill>
                <a:srgbClr val="003E88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432306" y="5216498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 descr="Amigo2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81" y="404664"/>
            <a:ext cx="1312167" cy="131216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7504" y="177281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 – 2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4136" y="177281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Рисунок 57" descr="Amigold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1601" y="2476873"/>
            <a:ext cx="1312167" cy="131216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15616" y="378904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Amigold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– 2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en-US" sz="9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Amigold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Рисунок 59" descr="KIL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9593" y="4581128"/>
            <a:ext cx="1312167" cy="131216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115616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KILO TX2 – 2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en-US" sz="9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KILO TX4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Рисунок 61" descr="антенна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5437659"/>
            <a:ext cx="1375717" cy="1375717"/>
          </a:xfrm>
          <a:prstGeom prst="rect">
            <a:avLst/>
          </a:prstGeom>
        </p:spPr>
      </p:pic>
      <p:pic>
        <p:nvPicPr>
          <p:cNvPr id="64" name="Рисунок 63" descr="интерфейс радиоканала2 cop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4005064"/>
            <a:ext cx="1312167" cy="1312167"/>
          </a:xfrm>
          <a:prstGeom prst="rect">
            <a:avLst/>
          </a:prstGeom>
        </p:spPr>
      </p:pic>
      <p:pic>
        <p:nvPicPr>
          <p:cNvPr id="65" name="Рисунок 64" descr="плата радиоканала cop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2132856"/>
            <a:ext cx="1375717" cy="1375717"/>
          </a:xfrm>
          <a:prstGeom prst="rect">
            <a:avLst/>
          </a:prstGeom>
        </p:spPr>
      </p:pic>
      <p:pic>
        <p:nvPicPr>
          <p:cNvPr id="66" name="Рисунок 65" descr="плата радиоканала cop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469107"/>
            <a:ext cx="1375717" cy="1375717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6598484" y="2780928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598484" y="4653136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598484" y="6165304"/>
            <a:ext cx="1789940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logo_geni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ЦЦ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835798"/>
            <a:ext cx="6429388" cy="50222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85918" y="1075526"/>
            <a:ext cx="2858090" cy="153118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BRAVO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433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40÷200 метров дальность 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177836" y="5301208"/>
            <a:ext cx="1857388" cy="61555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АНТЕННА</a:t>
            </a:r>
          </a:p>
          <a:p>
            <a:pPr>
              <a:lnSpc>
                <a:spcPts val="24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для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р\к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BRAVO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6143636" y="5572140"/>
            <a:ext cx="1285884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177836" y="1268760"/>
            <a:ext cx="2714644" cy="1331134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ПЛАТА РАДИОКАНАЛА</a:t>
            </a:r>
            <a:endParaRPr lang="ru-RU" sz="1400" dirty="0" smtClean="0">
              <a:solidFill>
                <a:srgbClr val="003E88"/>
              </a:solidFill>
            </a:endParaRPr>
          </a:p>
          <a:p>
            <a:pPr>
              <a:lnSpc>
                <a:spcPts val="21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частота 433 МГц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емкость: 250 кодов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2 канала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2 выхода «открытый коллектор»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1 выход «сухие контакты»,н.о./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н.з</a:t>
            </a:r>
            <a:r>
              <a:rPr lang="ru-RU" sz="1200" dirty="0" smtClean="0">
                <a:solidFill>
                  <a:srgbClr val="003E88"/>
                </a:solidFill>
              </a:rPr>
              <a:t>.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6143636" y="1556792"/>
            <a:ext cx="2460812" cy="1482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7836" y="3122771"/>
            <a:ext cx="2244788" cy="882293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ИНТЕРФЕЙС РАДИОКАНАЛА</a:t>
            </a:r>
          </a:p>
          <a:p>
            <a:pPr>
              <a:lnSpc>
                <a:spcPts val="28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433 МГц</a:t>
            </a:r>
          </a:p>
        </p:txBody>
      </p:sp>
      <p:grpSp>
        <p:nvGrpSpPr>
          <p:cNvPr id="31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Радиоканал «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BRAVO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»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85348" y="3739822"/>
            <a:ext cx="2858660" cy="1531188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РАДИОБРЕЛОК</a:t>
            </a:r>
          </a:p>
          <a:p>
            <a:r>
              <a:rPr lang="en-US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ECHO</a:t>
            </a:r>
            <a:endParaRPr lang="ru-RU" sz="1400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частота 433 МГц: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 кнопки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роллинг-код</a:t>
            </a:r>
            <a:endParaRPr lang="ru-RU" sz="1200" dirty="0" smtClean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40÷200 метров дальность</a:t>
            </a:r>
            <a:r>
              <a:rPr lang="en-US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действия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4÷5 лет без замены питания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85348" y="4215958"/>
            <a:ext cx="1850548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bravo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1155"/>
            <a:ext cx="1375717" cy="1375717"/>
          </a:xfrm>
          <a:prstGeom prst="rect">
            <a:avLst/>
          </a:prstGeom>
        </p:spPr>
      </p:pic>
      <p:pic>
        <p:nvPicPr>
          <p:cNvPr id="43" name="Рисунок 42" descr="ECHO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65451"/>
            <a:ext cx="1375717" cy="1375717"/>
          </a:xfrm>
          <a:prstGeom prst="rect">
            <a:avLst/>
          </a:prstGeom>
        </p:spPr>
      </p:pic>
      <p:pic>
        <p:nvPicPr>
          <p:cNvPr id="44" name="Рисунок 43" descr="интерфейс радиоканала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996952"/>
            <a:ext cx="1375717" cy="1375717"/>
          </a:xfrm>
          <a:prstGeom prst="rect">
            <a:avLst/>
          </a:prstGeom>
        </p:spPr>
      </p:pic>
      <p:pic>
        <p:nvPicPr>
          <p:cNvPr id="45" name="Рисунок 44" descr="плата радиоканала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901155"/>
            <a:ext cx="1375717" cy="1375717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6156176" y="3645024"/>
            <a:ext cx="2460812" cy="1482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835696" y="1556792"/>
            <a:ext cx="1850548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7544" y="4941168"/>
            <a:ext cx="1403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ECHO TX4 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544" y="2262064"/>
            <a:ext cx="1403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Bravo –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канала</a:t>
            </a:r>
            <a:endParaRPr lang="ru-RU" sz="900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 descr="антенна cop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0459" y="4869160"/>
            <a:ext cx="1375717" cy="1375717"/>
          </a:xfrm>
          <a:prstGeom prst="rect">
            <a:avLst/>
          </a:prstGeom>
        </p:spPr>
      </p:pic>
      <p:pic>
        <p:nvPicPr>
          <p:cNvPr id="47" name="Рисунок 46" descr="logo_geniu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1547664" y="2420888"/>
            <a:ext cx="2714644" cy="738664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ПЕРЕХОДНАЯ ПЛАТА</a:t>
            </a:r>
          </a:p>
          <a:p>
            <a:pPr>
              <a:lnSpc>
                <a:spcPts val="1800"/>
              </a:lnSpc>
            </a:pPr>
            <a:endParaRPr lang="ru-RU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- 1 реле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619672" y="2755767"/>
            <a:ext cx="2304256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6080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flipH="1">
            <a:off x="3786182" y="428604"/>
            <a:ext cx="3143272" cy="2239043"/>
          </a:xfrm>
          <a:prstGeom prst="rect">
            <a:avLst/>
          </a:prstGeom>
          <a:blipFill dpi="0" rotWithShape="1">
            <a:blip r:embed="rId4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3528" y="3857628"/>
            <a:ext cx="457203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В разъем на переходной плате устанавливают  5-ти штырьковую  плату радиоканала (например </a:t>
            </a:r>
            <a:r>
              <a:rPr lang="en-US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JA335</a:t>
            </a:r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 Переходные платы имеют реле с полной группой сухих контактов, которыми непосредственно, или управляя более мощным реле, можно управлять любой нагрузкой, будь то лампа освещения при въезде на территорию,  обогреватель, вентилятор, электрический чайник и т.д. </a:t>
            </a:r>
          </a:p>
          <a:p>
            <a:pPr algn="just"/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Подключив контакты реле ко входу блока управления </a:t>
            </a:r>
            <a:r>
              <a:rPr lang="en-US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“Open A” </a:t>
            </a:r>
            <a:r>
              <a:rPr lang="ru-RU" sz="11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 можно управлять работой приводов.  Подключив параллельно несколько плат радиоканала на переходных платах, можно наращивать  количество брелоков управления до бесконечности.</a:t>
            </a:r>
          </a:p>
        </p:txBody>
      </p:sp>
      <p:grpSp>
        <p:nvGrpSpPr>
          <p:cNvPr id="18" name="Группа 122"/>
          <p:cNvGrpSpPr/>
          <p:nvPr/>
        </p:nvGrpSpPr>
        <p:grpSpPr>
          <a:xfrm>
            <a:off x="0" y="188640"/>
            <a:ext cx="9144000" cy="214314"/>
            <a:chOff x="0" y="71414"/>
            <a:chExt cx="9144000" cy="21431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178559"/>
              <a:ext cx="9144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ЗАГОЛОВОК"/>
            <p:cNvSpPr/>
            <p:nvPr/>
          </p:nvSpPr>
          <p:spPr>
            <a:xfrm>
              <a:off x="2321703" y="71414"/>
              <a:ext cx="4500594" cy="214314"/>
            </a:xfrm>
            <a:prstGeom prst="roundRect">
              <a:avLst>
                <a:gd name="adj" fmla="val 37650"/>
              </a:avLst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rtlCol="0" anchor="ctr" anchorCtr="0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Аксессуары  расширения управления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Рисунок 25" descr="6020028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955" y="2060848"/>
            <a:ext cx="1375717" cy="1375717"/>
          </a:xfrm>
          <a:prstGeom prst="rect">
            <a:avLst/>
          </a:prstGeom>
        </p:spPr>
      </p:pic>
      <p:pic>
        <p:nvPicPr>
          <p:cNvPr id="27" name="Рисунок 26" descr="JA 3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963" y="541115"/>
            <a:ext cx="1375717" cy="13757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9672" y="836712"/>
            <a:ext cx="2714644" cy="923330"/>
          </a:xfrm>
          <a:custGeom>
            <a:avLst/>
            <a:gdLst>
              <a:gd name="connsiteX0" fmla="*/ 0 w 2643206"/>
              <a:gd name="connsiteY0" fmla="*/ 0 h 2862322"/>
              <a:gd name="connsiteX1" fmla="*/ 2643206 w 2643206"/>
              <a:gd name="connsiteY1" fmla="*/ 0 h 2862322"/>
              <a:gd name="connsiteX2" fmla="*/ 2643206 w 2643206"/>
              <a:gd name="connsiteY2" fmla="*/ 2862322 h 2862322"/>
              <a:gd name="connsiteX3" fmla="*/ 0 w 2643206"/>
              <a:gd name="connsiteY3" fmla="*/ 2862322 h 2862322"/>
              <a:gd name="connsiteX4" fmla="*/ 0 w 2643206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6" h="2862322">
                <a:moveTo>
                  <a:pt x="0" y="0"/>
                </a:moveTo>
                <a:lnTo>
                  <a:pt x="2643206" y="0"/>
                </a:lnTo>
                <a:lnTo>
                  <a:pt x="2643206" y="2862322"/>
                </a:lnTo>
                <a:lnTo>
                  <a:pt x="0" y="286232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EE7F00"/>
                </a:solidFill>
                <a:latin typeface="Arial" pitchFamily="34" charset="0"/>
                <a:cs typeface="Arial" pitchFamily="34" charset="0"/>
              </a:rPr>
              <a:t>ПЕРЕХОДНАЯ ПЛАТА</a:t>
            </a:r>
          </a:p>
          <a:p>
            <a:pPr>
              <a:lnSpc>
                <a:spcPts val="1800"/>
              </a:lnSpc>
            </a:pPr>
            <a:endParaRPr lang="ru-RU" b="1" dirty="0" smtClean="0">
              <a:solidFill>
                <a:srgbClr val="EE7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- 1 реле</a:t>
            </a:r>
          </a:p>
          <a:p>
            <a:r>
              <a:rPr lang="ru-RU" sz="1200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- в боксе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91680" y="1196752"/>
            <a:ext cx="2304256" cy="0"/>
          </a:xfrm>
          <a:prstGeom prst="line">
            <a:avLst/>
          </a:prstGeom>
          <a:ln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logo_geniu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6309320"/>
            <a:ext cx="1554286" cy="2793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36512" y="6516677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E88"/>
                </a:solidFill>
                <a:latin typeface="Arial" pitchFamily="34" charset="0"/>
                <a:cs typeface="Arial" pitchFamily="34" charset="0"/>
              </a:rPr>
              <a:t>www.genius-russia.ru</a:t>
            </a:r>
            <a:endParaRPr lang="ru-RU" sz="1000" b="1" dirty="0">
              <a:solidFill>
                <a:srgbClr val="003E8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bl_last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38372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194890"/>
                </a:solidFill>
                <a:latin typeface="Arial Black" pitchFamily="34" charset="0"/>
              </a:rPr>
              <a:t>СПАСИБО</a:t>
            </a:r>
          </a:p>
          <a:p>
            <a:pPr algn="ctr"/>
            <a:r>
              <a:rPr lang="ru-RU" sz="4500" b="1" dirty="0" smtClean="0">
                <a:solidFill>
                  <a:srgbClr val="194890"/>
                </a:solidFill>
                <a:latin typeface="Arial Black" pitchFamily="34" charset="0"/>
              </a:rPr>
              <a:t>ЗА ВНИМАНИЕ</a:t>
            </a:r>
            <a:endParaRPr lang="en-US" sz="4500" b="1" dirty="0" smtClean="0">
              <a:solidFill>
                <a:srgbClr val="19489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11119</TotalTime>
  <Words>657</Words>
  <Application>Microsoft Office PowerPoint</Application>
  <PresentationFormat>Экран (4:3)</PresentationFormat>
  <Paragraphs>190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 В. Карнаухов</dc:creator>
  <cp:lastModifiedBy>Валера</cp:lastModifiedBy>
  <cp:revision>1307</cp:revision>
  <dcterms:modified xsi:type="dcterms:W3CDTF">2016-09-18T09:08:54Z</dcterms:modified>
</cp:coreProperties>
</file>