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0" r:id="rId4"/>
    <p:sldId id="261" r:id="rId5"/>
    <p:sldId id="257" r:id="rId6"/>
    <p:sldId id="262" r:id="rId7"/>
    <p:sldId id="263" r:id="rId8"/>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6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21.04.15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21.04.15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21.04.15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21.04.15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t>21.04.15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t>21.04.15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t>21.04.15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t>21.04.15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t>21.04.15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21.04.15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21.04.15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t>21.04.15</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t>‹#›</a:t>
            </a:fld>
            <a:endParaRPr lang="ru-RU"/>
          </a:p>
        </p:txBody>
      </p:sp>
    </p:spTree>
    <p:extLst>
      <p:ext uri="{BB962C8B-B14F-4D97-AF65-F5344CB8AC3E}">
        <p14:creationId xmlns:p14="http://schemas.microsoft.com/office/powerpoint/2010/main"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hyperlink" Target="http://www.city.kherson.ua/photos/na-sait-31012012-5.jpg"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6" y="1040592"/>
            <a:ext cx="7675371" cy="646331"/>
          </a:xfrm>
          <a:prstGeom prst="rect">
            <a:avLst/>
          </a:prstGeom>
          <a:noFill/>
        </p:spPr>
        <p:txBody>
          <a:bodyPr wrap="none" lIns="91440" tIns="45720" rIns="91440" bIns="45720">
            <a:spAutoFit/>
          </a:bodyPr>
          <a:lstStyle/>
          <a:p>
            <a:pPr algn="ctr"/>
            <a:r>
              <a:rPr lang="ru-RU" sz="3600" b="1" cap="none" spc="0" dirty="0" smtClean="0">
                <a:ln w="6600">
                  <a:solidFill>
                    <a:schemeClr val="accent2"/>
                  </a:solidFill>
                  <a:prstDash val="solid"/>
                </a:ln>
                <a:solidFill>
                  <a:srgbClr val="FFFFFF"/>
                </a:solidFill>
                <a:effectLst>
                  <a:outerShdw dist="38100" dir="2700000" algn="tl" rotWithShape="0">
                    <a:schemeClr val="accent2"/>
                  </a:outerShdw>
                </a:effectLst>
              </a:rPr>
              <a:t>Особенности пожаров в апреле - мае</a:t>
            </a:r>
            <a:endParaRPr lang="ru-RU"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рямоугольник 2"/>
          <p:cNvSpPr/>
          <p:nvPr/>
        </p:nvSpPr>
        <p:spPr>
          <a:xfrm>
            <a:off x="305101" y="1686923"/>
            <a:ext cx="9308757" cy="2923877"/>
          </a:xfrm>
          <a:prstGeom prst="rect">
            <a:avLst/>
          </a:prstGeom>
        </p:spPr>
        <p:txBody>
          <a:bodyPr wrap="square">
            <a:spAutoFit/>
          </a:bodyPr>
          <a:lstStyle/>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Почти половина от всех пожаров ежегодно происходит в выходные и праздничные дни:                                           34% - за выходные, 15% - за 1 мая. </a:t>
            </a:r>
          </a:p>
          <a:p>
            <a:pPr algn="ctr">
              <a:spcAft>
                <a:spcPts val="0"/>
              </a:spcAft>
              <a:tabLst>
                <a:tab pos="1123950" algn="l"/>
              </a:tabLs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Доля пожаров в частном жилье и садовых домах составляет 97%,                                                                           главная причина – неосторожное обращение с огнем  при выжигании прошлогодней сухой травы.</a:t>
            </a:r>
          </a:p>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Самое опасное время - первая декада мая - время первых визитов на садовые участки,                              приведения в порядок приусадебных участков после зимы,                                                                                  сжигания прошлогоднего мусора и сухих растительных остатков</a:t>
            </a:r>
          </a:p>
          <a:p>
            <a:pPr algn="ctr">
              <a:spcAft>
                <a:spcPts val="0"/>
              </a:spcAft>
            </a:pPr>
            <a:endParaRPr lang="ru-RU" sz="11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1400"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Скорость ветра весной максимальная в году, может достигать 29 м/с. При скорости ветра 8-10 м/с скорость распространения пламени по фронту составляет 30-40 м/мин.,  по флангам – 8-14 м/мин. Высота пламени может достигать 1,5 метров. Скорость распространения огня в жилой деревянной застройке - 0,5 – 1 м. в сек.                                При крутизне склона в 25 градусов скорость распространения огня увеличивается в 4 раза</a:t>
            </a:r>
            <a:endParaRPr lang="ru-RU" sz="14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34394451"/>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206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4" descr="http://www.city.kherson.ua/photos/na-sait-31012012-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66" y="4414951"/>
            <a:ext cx="3455030" cy="2586412"/>
          </a:xfrm>
          <a:prstGeom prst="rect">
            <a:avLst/>
          </a:prstGeom>
          <a:noFill/>
          <a:effectLst>
            <a:softEdge rad="889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79279" y="4518898"/>
            <a:ext cx="6754542" cy="2339102"/>
          </a:xfrm>
          <a:prstGeom prst="rect">
            <a:avLst/>
          </a:prstGeom>
          <a:noFill/>
        </p:spPr>
        <p:txBody>
          <a:bodyPr wrap="square" rtlCol="0">
            <a:spAutoFit/>
          </a:bodyPr>
          <a:lstStyle/>
          <a:p>
            <a:pPr algn="just"/>
            <a:r>
              <a:rPr lang="ru-RU" sz="1400" u="sng" dirty="0" smtClean="0">
                <a:solidFill>
                  <a:srgbClr val="FF0000"/>
                </a:solidFill>
                <a:effectLst>
                  <a:outerShdw blurRad="38100" dist="38100" dir="2700000" algn="tl">
                    <a:srgbClr val="000000">
                      <a:alpha val="43137"/>
                    </a:srgbClr>
                  </a:outerShdw>
                </a:effectLst>
              </a:rPr>
              <a:t>12 апреля 2015 г. Пожары в Хакассии</a:t>
            </a:r>
            <a:r>
              <a:rPr lang="ru-RU" sz="1400" dirty="0" smtClean="0">
                <a:solidFill>
                  <a:srgbClr val="FF0000"/>
                </a:solidFill>
                <a:effectLst>
                  <a:outerShdw blurRad="38100" dist="38100" dir="2700000" algn="tl">
                    <a:srgbClr val="000000">
                      <a:alpha val="43137"/>
                    </a:srgbClr>
                  </a:outerShdw>
                </a:effectLst>
              </a:rPr>
              <a:t>: сгорело 40 населенных пунктов, погибло 32 человека, судьба двух неизвестна, за медицинской помощью обратились более 1 тыс. человек. Около 5 тысяч человек остались без жилья, погибло более 10 тыс. голов скота. Суммарный ущерб составил более 7 </a:t>
            </a:r>
            <a:r>
              <a:rPr lang="ru-RU" sz="1400" dirty="0" err="1" smtClean="0">
                <a:solidFill>
                  <a:srgbClr val="FF0000"/>
                </a:solidFill>
                <a:effectLst>
                  <a:outerShdw blurRad="38100" dist="38100" dir="2700000" algn="tl">
                    <a:srgbClr val="000000">
                      <a:alpha val="43137"/>
                    </a:srgbClr>
                  </a:outerShdw>
                </a:effectLst>
              </a:rPr>
              <a:t>млр</a:t>
            </a:r>
            <a:r>
              <a:rPr lang="ru-RU" sz="1400" dirty="0" smtClean="0">
                <a:solidFill>
                  <a:srgbClr val="FF0000"/>
                </a:solidFill>
                <a:effectLst>
                  <a:outerShdw blurRad="38100" dist="38100" dir="2700000" algn="tl">
                    <a:srgbClr val="000000">
                      <a:alpha val="43137"/>
                    </a:srgbClr>
                  </a:outerShdw>
                </a:effectLst>
              </a:rPr>
              <a:t>. рублей</a:t>
            </a:r>
          </a:p>
          <a:p>
            <a:pPr algn="just"/>
            <a:r>
              <a:rPr lang="ru-RU" sz="1400" u="sng" dirty="0" smtClean="0">
                <a:solidFill>
                  <a:srgbClr val="FF0000"/>
                </a:solidFill>
                <a:effectLst>
                  <a:outerShdw blurRad="38100" dist="38100" dir="2700000" algn="tl">
                    <a:srgbClr val="000000">
                      <a:alpha val="43137"/>
                    </a:srgbClr>
                  </a:outerShdw>
                </a:effectLst>
              </a:rPr>
              <a:t>13 апреля 2015 г. Пожары в Забайкалье</a:t>
            </a:r>
            <a:r>
              <a:rPr lang="ru-RU" sz="1400" dirty="0" smtClean="0">
                <a:solidFill>
                  <a:srgbClr val="FF0000"/>
                </a:solidFill>
                <a:effectLst>
                  <a:outerShdw blurRad="38100" dist="38100" dir="2700000" algn="tl">
                    <a:srgbClr val="000000">
                      <a:alpha val="43137"/>
                    </a:srgbClr>
                  </a:outerShdw>
                </a:effectLst>
              </a:rPr>
              <a:t>: сгорело 203 жилых дома в 18 населенных пунктах, пострадало более 21 тысячи человек, 5 человек погибло. Ущерб уточняется</a:t>
            </a:r>
          </a:p>
          <a:p>
            <a:pPr algn="just"/>
            <a:endParaRPr lang="ru-RU" sz="1100" dirty="0">
              <a:solidFill>
                <a:srgbClr val="FF0000"/>
              </a:solidFill>
              <a:effectLst>
                <a:outerShdw blurRad="38100" dist="38100" dir="2700000" algn="tl">
                  <a:srgbClr val="000000">
                    <a:alpha val="43137"/>
                  </a:srgbClr>
                </a:outerShdw>
              </a:effectLst>
            </a:endParaRPr>
          </a:p>
          <a:p>
            <a:pPr algn="ctr"/>
            <a:r>
              <a:rPr lang="ru-RU" sz="2400" b="1" dirty="0" smtClean="0">
                <a:solidFill>
                  <a:srgbClr val="FF0000"/>
                </a:solidFill>
                <a:effectLst>
                  <a:outerShdw blurRad="38100" dist="38100" dir="2700000" algn="tl">
                    <a:srgbClr val="000000">
                      <a:alpha val="43137"/>
                    </a:srgbClr>
                  </a:outerShdw>
                </a:effectLst>
              </a:rPr>
              <a:t>Причина этих пожаров – пал прошлогодней травы в условиях шквалистого ветра</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15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1041"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0" y="1115711"/>
            <a:ext cx="9533821" cy="4955203"/>
          </a:xfrm>
          <a:prstGeom prst="rect">
            <a:avLst/>
          </a:prstGeom>
        </p:spPr>
        <p:txBody>
          <a:bodyPr wrap="square">
            <a:spAutoFit/>
          </a:bodyPr>
          <a:lstStyle/>
          <a:p>
            <a:pPr algn="ctr">
              <a:spcAft>
                <a:spcPts val="0"/>
              </a:spcAft>
            </a:pP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 </a:t>
            </a:r>
            <a:r>
              <a:rPr lang="ru-RU" sz="140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основании </a:t>
            </a:r>
            <a:r>
              <a:rPr lang="ru-RU" sz="140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распоряжения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Коллегии Администрации Кемеровской области от 15 апреля 2015 г. № 202-р</a:t>
            </a:r>
          </a:p>
          <a:p>
            <a:pPr algn="ctr">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 мерах по обеспечению пожарной безопасности на территории                                                                                     муниципальных образований Кемеровской области»</a:t>
            </a:r>
          </a:p>
          <a:p>
            <a:pPr algn="ctr">
              <a:spcAft>
                <a:spcPts val="0"/>
              </a:spcAft>
            </a:pPr>
            <a:r>
              <a:rPr lang="ru-RU" sz="1400" dirty="0" smtClean="0">
                <a:solidFill>
                  <a:srgbClr val="FF0000"/>
                </a:solidFill>
                <a:effectLst>
                  <a:outerShdw blurRad="38100" dist="38100" dir="2700000" algn="tl">
                    <a:srgbClr val="000000">
                      <a:alpha val="43137"/>
                    </a:srgbClr>
                  </a:outerShdw>
                </a:effectLst>
              </a:rPr>
              <a:t>на период с 15 апреля по 1 июня 2015 г. на территории Кемеровской области                                                                                              </a:t>
            </a:r>
            <a:r>
              <a:rPr lang="ru-RU" sz="2400" dirty="0" smtClean="0">
                <a:solidFill>
                  <a:srgbClr val="FF0000"/>
                </a:solidFill>
                <a:effectLst>
                  <a:outerShdw blurRad="38100" dist="38100" dir="2700000" algn="tl">
                    <a:srgbClr val="000000">
                      <a:alpha val="43137"/>
                    </a:srgbClr>
                  </a:outerShdw>
                </a:effectLst>
              </a:rPr>
              <a:t>установлен особый противопожарный режим</a:t>
            </a:r>
          </a:p>
          <a:p>
            <a:pPr algn="ctr">
              <a:spcAft>
                <a:spcPts val="0"/>
              </a:spcAft>
            </a:pPr>
            <a:endParaRPr lang="ru-RU" sz="1000" dirty="0" smtClean="0">
              <a:solidFill>
                <a:srgbClr val="FF0000"/>
              </a:solidFill>
              <a:effectLst>
                <a:outerShdw blurRad="38100" dist="38100" dir="2700000" algn="tl">
                  <a:srgbClr val="000000">
                    <a:alpha val="43137"/>
                  </a:srgbClr>
                </a:outerShdw>
              </a:effectLst>
            </a:endParaRPr>
          </a:p>
          <a:p>
            <a:r>
              <a:rPr lang="ru-RU" sz="1400" b="1" dirty="0" smtClean="0"/>
              <a:t>Главные меры пожарной безопасности, предпринимаемые во время режима:</a:t>
            </a:r>
            <a:endParaRPr lang="ru-RU" sz="1400" dirty="0" smtClean="0"/>
          </a:p>
          <a:p>
            <a:pPr marL="285750" indent="-285750">
              <a:buFont typeface="Wingdings" panose="05000000000000000000" pitchFamily="2" charset="2"/>
              <a:buChar char="q"/>
            </a:pPr>
            <a:r>
              <a:rPr lang="ru-RU" sz="1400" b="1" dirty="0" smtClean="0"/>
              <a:t>запрет</a:t>
            </a:r>
            <a:r>
              <a:rPr lang="ru-RU" sz="1400" dirty="0" smtClean="0"/>
              <a:t> гражданам и всем организациям на проведение пожароопасных работ, сельскохозяйственных палов, сжигание стерни и пожнивных остатков, разведение костров на полях и сжигание мусора. </a:t>
            </a:r>
          </a:p>
          <a:p>
            <a:pPr marL="285750" indent="-285750">
              <a:buFont typeface="Wingdings" panose="05000000000000000000" pitchFamily="2" charset="2"/>
              <a:buChar char="q"/>
            </a:pPr>
            <a:r>
              <a:rPr lang="ru-RU" sz="1400" b="1" dirty="0" smtClean="0"/>
              <a:t>запрет</a:t>
            </a:r>
            <a:r>
              <a:rPr lang="ru-RU" sz="1400" dirty="0" smtClean="0"/>
              <a:t> гражданам на посещение лесов</a:t>
            </a:r>
          </a:p>
          <a:p>
            <a:r>
              <a:rPr lang="ru-RU" sz="1400" b="1" dirty="0" smtClean="0"/>
              <a:t>Органы местного самоуправления муниципальных образований  должны в установленном порядке:</a:t>
            </a:r>
          </a:p>
          <a:p>
            <a:pPr marL="285750" indent="-285750" algn="just">
              <a:buFont typeface="Wingdings" panose="05000000000000000000" pitchFamily="2" charset="2"/>
              <a:buChar char="Ø"/>
            </a:pPr>
            <a:r>
              <a:rPr lang="ru-RU" sz="1400" dirty="0" smtClean="0"/>
              <a:t>своевременно очистить территорию поселений от горючих отходов и мусора;</a:t>
            </a:r>
          </a:p>
          <a:p>
            <a:pPr marL="285750" indent="-285750" algn="just">
              <a:buFont typeface="Wingdings" panose="05000000000000000000" pitchFamily="2" charset="2"/>
              <a:buChar char="Ø"/>
            </a:pPr>
            <a:r>
              <a:rPr lang="ru-RU" sz="1400" dirty="0" smtClean="0"/>
              <a:t>организовать дежурство добровольных пожарных и техники, установить звуковую сигнализацию для оповещения людей о пожаре, создать запас воды для тушения, закрепить за населением противопожарный инвентарь;</a:t>
            </a:r>
          </a:p>
          <a:p>
            <a:pPr marL="285750" indent="-285750" algn="just">
              <a:buFont typeface="Wingdings" panose="05000000000000000000" pitchFamily="2" charset="2"/>
              <a:buChar char="Ø"/>
            </a:pPr>
            <a:r>
              <a:rPr lang="ru-RU" sz="1400" dirty="0" smtClean="0"/>
              <a:t>провести совещания с активом садоводческих обществ по определению порядка участия в тушении пожара и организации добровольных пожарных дружин;</a:t>
            </a:r>
          </a:p>
          <a:p>
            <a:pPr marL="285750" indent="-285750" algn="just">
              <a:buFont typeface="Wingdings" panose="05000000000000000000" pitchFamily="2" charset="2"/>
              <a:buChar char="Ø"/>
            </a:pPr>
            <a:r>
              <a:rPr lang="ru-RU" sz="1400" dirty="0" smtClean="0"/>
              <a:t>провести мероприятия, исключающие возможность переброса огня при полевых и лесных пожарах на жилье (опашка, минерализованные полосы, увеличение противопожарных разрывов) </a:t>
            </a:r>
          </a:p>
          <a:p>
            <a:pPr marL="285750" indent="-285750" algn="just">
              <a:buFont typeface="Wingdings" panose="05000000000000000000" pitchFamily="2" charset="2"/>
              <a:buChar char="Ø"/>
            </a:pPr>
            <a:r>
              <a:rPr lang="ru-RU" sz="1400" dirty="0" smtClean="0"/>
              <a:t>обеспечить исправность пожарной техники и иной техники, которая может привлекаться для пожаротушения;</a:t>
            </a:r>
          </a:p>
          <a:p>
            <a:pPr marL="285750" indent="-285750" algn="just">
              <a:buFont typeface="Wingdings" panose="05000000000000000000" pitchFamily="2" charset="2"/>
              <a:buChar char="Ø"/>
            </a:pPr>
            <a:r>
              <a:rPr lang="ru-RU" sz="1400" dirty="0" smtClean="0"/>
              <a:t>вести систематическую разъяснительную работу с населением по соблюдению требований пожарной безопасности   и действиям в случае пожара</a:t>
            </a:r>
          </a:p>
          <a:p>
            <a:r>
              <a:rPr lang="ru-RU" sz="200" dirty="0" smtClean="0"/>
              <a:t> </a:t>
            </a:r>
          </a:p>
          <a:p>
            <a:pPr algn="ctr">
              <a:spcAft>
                <a:spcPts val="0"/>
              </a:spcAft>
            </a:pPr>
            <a:endParaRPr lang="ru-RU"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968305" y="5595458"/>
            <a:ext cx="6937695" cy="1523494"/>
          </a:xfrm>
          <a:prstGeom prst="rect">
            <a:avLst/>
          </a:prstGeom>
          <a:noFill/>
        </p:spPr>
        <p:txBody>
          <a:bodyPr wrap="square" rtlCol="0">
            <a:spAutoFit/>
          </a:bodyPr>
          <a:lstStyle/>
          <a:p>
            <a:pPr algn="ctr"/>
            <a:r>
              <a:rPr lang="ru-RU" sz="1500" b="1" dirty="0" smtClean="0">
                <a:solidFill>
                  <a:srgbClr val="0033CC"/>
                </a:solidFill>
                <a:effectLst>
                  <a:outerShdw blurRad="38100" dist="38100" dir="2700000" algn="tl">
                    <a:srgbClr val="000000">
                      <a:alpha val="43137"/>
                    </a:srgbClr>
                  </a:outerShdw>
                </a:effectLst>
              </a:rPr>
              <a:t>Нарушение правил пожарной безопасности                                                                                          во время особого противопожарного режима наказывается штрафом:  </a:t>
            </a:r>
          </a:p>
          <a:p>
            <a:pPr algn="ctr"/>
            <a:r>
              <a:rPr lang="ru-RU" sz="1500" b="1" dirty="0" smtClean="0">
                <a:solidFill>
                  <a:srgbClr val="0033CC"/>
                </a:solidFill>
                <a:effectLst>
                  <a:outerShdw blurRad="38100" dist="38100" dir="2700000" algn="tl">
                    <a:srgbClr val="000000">
                      <a:alpha val="43137"/>
                    </a:srgbClr>
                  </a:outerShdw>
                </a:effectLst>
              </a:rPr>
              <a:t>в отношении  гражданина в размере от 2 до 4 тыс. рублей,                          должностного лица от 15 до 30 тыс. рублей,                                                                юридического  лица от 400 до 500 тыс. руб.</a:t>
            </a:r>
          </a:p>
          <a:p>
            <a:r>
              <a:rPr lang="ru-RU" dirty="0" smtClean="0"/>
              <a:t> </a:t>
            </a:r>
            <a:endParaRPr lang="ru-RU" dirty="0"/>
          </a:p>
        </p:txBody>
      </p:sp>
      <p:pic>
        <p:nvPicPr>
          <p:cNvPr id="1032" name="Picture 8" descr="Ошибке в протоколе об административном правонарушени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89" y="5661820"/>
            <a:ext cx="2736580" cy="1350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50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3086"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387178" y="1342768"/>
            <a:ext cx="9316995" cy="2585323"/>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rPr>
              <a:t>ЗОЛОТЫЕ ПРАВИЛА ДЛЯ ВЛАДЕЛЬЦЕВ ЗАГОРОДНОЙ НЕДВИЖИМОСТИ</a:t>
            </a:r>
          </a:p>
          <a:p>
            <a:r>
              <a:rPr lang="ru-RU" dirty="0" smtClean="0">
                <a:effectLst>
                  <a:outerShdw blurRad="38100" dist="38100" dir="2700000" algn="tl">
                    <a:srgbClr val="000000">
                      <a:alpha val="43137"/>
                    </a:srgbClr>
                  </a:outerShdw>
                </a:effectLst>
              </a:rPr>
              <a:t>Осенью необходимо обкосить участок вокруг дома на расстояние не менее 5 метров, убрать скошенную траву, другой горючий мусор, иметь на территории запас воды в бочках или резервуарах, огнетушитель, песок.</a:t>
            </a:r>
          </a:p>
          <a:p>
            <a:endParaRPr lang="ru-RU" dirty="0">
              <a:effectLst>
                <a:outerShdw blurRad="38100" dist="38100" dir="2700000" algn="tl">
                  <a:srgbClr val="000000">
                    <a:alpha val="43137"/>
                  </a:srgbClr>
                </a:outerShdw>
              </a:effectLst>
            </a:endParaRPr>
          </a:p>
          <a:p>
            <a:r>
              <a:rPr lang="ru-RU" dirty="0" smtClean="0">
                <a:solidFill>
                  <a:srgbClr val="FF0000"/>
                </a:solidFill>
                <a:effectLst>
                  <a:outerShdw blurRad="38100" dist="38100" dir="2700000" algn="tl">
                    <a:srgbClr val="000000">
                      <a:alpha val="43137"/>
                    </a:srgbClr>
                  </a:outerShdw>
                </a:effectLst>
              </a:rPr>
              <a:t>НЕ ОСТАВАЙТЕСЬ РАВНОДУШНЫМИ </a:t>
            </a:r>
            <a:r>
              <a:rPr lang="ru-RU" dirty="0" smtClean="0">
                <a:effectLst>
                  <a:outerShdw blurRad="38100" dist="38100" dir="2700000" algn="tl">
                    <a:srgbClr val="000000">
                      <a:alpha val="43137"/>
                    </a:srgbClr>
                  </a:outerShdw>
                </a:effectLst>
              </a:rPr>
              <a:t>– НЕ ДОПУСКАЙТЕ ПАЛОВ ТРАВЫ, ДЕТСКОЙ ШАЛОСТИ                   С ОГНЕМ, ДО ПРИЕЗДА ПОЖАРНОЙ ОХРАНЫ ПОМОГАЙТЕ ТУШИТЬ ВОЗНИКШИЕ ЗАГОРАНИЯ</a:t>
            </a:r>
          </a:p>
          <a:p>
            <a:endParaRPr lang="ru-RU" dirty="0">
              <a:effectLst>
                <a:outerShdw blurRad="38100" dist="38100" dir="2700000" algn="tl">
                  <a:srgbClr val="000000">
                    <a:alpha val="43137"/>
                  </a:srgbClr>
                </a:outerShdw>
              </a:effectLst>
            </a:endParaRPr>
          </a:p>
          <a:p>
            <a:pPr algn="ctr"/>
            <a:r>
              <a:rPr lang="ru-RU" dirty="0" smtClean="0">
                <a:solidFill>
                  <a:srgbClr val="0033CC"/>
                </a:solidFill>
                <a:effectLst>
                  <a:outerShdw blurRad="38100" dist="38100" dir="2700000" algn="tl">
                    <a:srgbClr val="000000">
                      <a:alpha val="43137"/>
                    </a:srgbClr>
                  </a:outerShdw>
                </a:effectLst>
              </a:rPr>
              <a:t>СТРАХОВАНИЕ ИМУЩЕСТВА ОТ ПОЖАРА – ВЕРНЫЙ СПОСОБ НЕ ОСТАТЬСЯ  НИ С ЧЕМ</a:t>
            </a:r>
          </a:p>
        </p:txBody>
      </p:sp>
      <p:pic>
        <p:nvPicPr>
          <p:cNvPr id="3077" name="Picture 5" descr="Последствия масштабного пожара в Хакасии (РФ). ФОТО - TRUST.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3" y="4059846"/>
            <a:ext cx="2983771" cy="25372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69234" y="4312811"/>
            <a:ext cx="6403889" cy="2062103"/>
          </a:xfrm>
          <a:prstGeom prst="rect">
            <a:avLst/>
          </a:prstGeom>
        </p:spPr>
        <p:txBody>
          <a:bodyPr wrap="square">
            <a:spAutoFit/>
          </a:bodyPr>
          <a:lstStyle/>
          <a:p>
            <a:pPr algn="ctr">
              <a:defRPr/>
            </a:pPr>
            <a:r>
              <a:rPr lang="ru-RU" dirty="0">
                <a:solidFill>
                  <a:srgbClr val="FF0000"/>
                </a:solidFill>
                <a:effectLst>
                  <a:outerShdw blurRad="38100" dist="38100" dir="2700000" algn="tl">
                    <a:srgbClr val="000000">
                      <a:alpha val="43137"/>
                    </a:srgbClr>
                  </a:outerShdw>
                </a:effectLst>
                <a:latin typeface="Arial" charset="0"/>
              </a:rPr>
              <a:t>При угрозе распространения </a:t>
            </a:r>
            <a:r>
              <a:rPr lang="ru-RU" dirty="0" smtClean="0">
                <a:solidFill>
                  <a:srgbClr val="FF0000"/>
                </a:solidFill>
                <a:effectLst>
                  <a:outerShdw blurRad="38100" dist="38100" dir="2700000" algn="tl">
                    <a:srgbClr val="000000">
                      <a:alpha val="43137"/>
                    </a:srgbClr>
                  </a:outerShdw>
                </a:effectLst>
                <a:latin typeface="Arial" charset="0"/>
              </a:rPr>
              <a:t>пожара </a:t>
            </a:r>
            <a:r>
              <a:rPr lang="ru-RU" dirty="0">
                <a:solidFill>
                  <a:srgbClr val="FF0000"/>
                </a:solidFill>
                <a:effectLst>
                  <a:outerShdw blurRad="38100" dist="38100" dir="2700000" algn="tl">
                    <a:srgbClr val="000000">
                      <a:alpha val="43137"/>
                    </a:srgbClr>
                  </a:outerShdw>
                </a:effectLst>
                <a:latin typeface="Arial" charset="0"/>
              </a:rPr>
              <a:t>на </a:t>
            </a:r>
            <a:r>
              <a:rPr lang="ru-RU" dirty="0" smtClean="0">
                <a:solidFill>
                  <a:srgbClr val="FF0000"/>
                </a:solidFill>
                <a:effectLst>
                  <a:outerShdw blurRad="38100" dist="38100" dir="2700000" algn="tl">
                    <a:srgbClr val="000000">
                      <a:alpha val="43137"/>
                    </a:srgbClr>
                  </a:outerShdw>
                </a:effectLst>
                <a:latin typeface="Arial" charset="0"/>
              </a:rPr>
              <a:t>населенный пункт, </a:t>
            </a:r>
            <a:r>
              <a:rPr lang="ru-RU" dirty="0">
                <a:solidFill>
                  <a:srgbClr val="FF0000"/>
                </a:solidFill>
                <a:effectLst>
                  <a:outerShdw blurRad="38100" dist="38100" dir="2700000" algn="tl">
                    <a:srgbClr val="000000">
                      <a:alpha val="43137"/>
                    </a:srgbClr>
                  </a:outerShdw>
                </a:effectLst>
                <a:latin typeface="Arial" charset="0"/>
              </a:rPr>
              <a:t>следует </a:t>
            </a:r>
            <a:r>
              <a:rPr lang="ru-RU" sz="2000" b="1" dirty="0">
                <a:solidFill>
                  <a:srgbClr val="FF0000"/>
                </a:solidFill>
                <a:effectLst>
                  <a:outerShdw blurRad="38100" dist="38100" dir="2700000" algn="tl">
                    <a:srgbClr val="000000">
                      <a:alpha val="43137"/>
                    </a:srgbClr>
                  </a:outerShdw>
                </a:effectLst>
                <a:latin typeface="Arial" charset="0"/>
              </a:rPr>
              <a:t>как можно быстрее</a:t>
            </a:r>
            <a:r>
              <a:rPr lang="ru-RU" dirty="0">
                <a:solidFill>
                  <a:srgbClr val="FF0000"/>
                </a:solidFill>
                <a:effectLst>
                  <a:outerShdw blurRad="38100" dist="38100" dir="2700000" algn="tl">
                    <a:srgbClr val="000000">
                      <a:alpha val="43137"/>
                    </a:srgbClr>
                  </a:outerShdw>
                </a:effectLst>
                <a:latin typeface="Arial" charset="0"/>
              </a:rPr>
              <a:t>, взяв документы и вещи первой необходимости, уходить в безопасную зону, желательно за водные преграды или  автострады. Обязательно предупредите соседей, помогите покинуть опасное место престарелым, инвалидам, детям, выпустите из загонов скот, птицу, домашних </a:t>
            </a:r>
            <a:r>
              <a:rPr lang="ru-RU" dirty="0" smtClean="0">
                <a:solidFill>
                  <a:srgbClr val="FF0000"/>
                </a:solidFill>
                <a:effectLst>
                  <a:outerShdw blurRad="38100" dist="38100" dir="2700000" algn="tl">
                    <a:srgbClr val="000000">
                      <a:alpha val="43137"/>
                    </a:srgbClr>
                  </a:outerShdw>
                </a:effectLst>
                <a:latin typeface="Arial" charset="0"/>
              </a:rPr>
              <a:t>животных </a:t>
            </a:r>
            <a:endParaRPr lang="ru-RU"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79536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513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148282" y="3134924"/>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148282" y="98643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112 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186" y="1393182"/>
            <a:ext cx="4859384" cy="33033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820" y="1029918"/>
            <a:ext cx="6299200"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0" y="1315594"/>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0" y="2362626"/>
            <a:ext cx="2328636"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0"/>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возраста                                                                      стоила 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0" y="2207163"/>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7" y="4057180"/>
            <a:ext cx="2213428" cy="369332"/>
          </a:xfrm>
          <a:prstGeom prst="rect">
            <a:avLst/>
          </a:prstGeom>
          <a:noFill/>
        </p:spPr>
        <p:txBody>
          <a:bodyPr wrap="square" rtlCol="0">
            <a:spAutoFit/>
          </a:bodyPr>
          <a:lstStyle/>
          <a:p>
            <a:r>
              <a:rPr lang="ru-RU" dirty="0">
                <a:solidFill>
                  <a:schemeClr val="bg1"/>
                </a:solidFill>
              </a:rPr>
              <a:t>ПОМОЖЕМ!?</a:t>
            </a:r>
          </a:p>
        </p:txBody>
      </p:sp>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6153" name="Документ" r:id="rId4" imgW="1790708" imgH="1381173" progId="Word.Document.8">
                  <p:embed/>
                </p:oleObj>
              </mc:Choice>
              <mc:Fallback>
                <p:oleObj name="Документ" r:id="rId4" imgW="1790708" imgH="13811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6944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7177" name="Документ" r:id="rId4" imgW="1790708" imgH="1381173" progId="Word.Document.8">
                  <p:embed/>
                </p:oleObj>
              </mc:Choice>
              <mc:Fallback>
                <p:oleObj name="Документ" r:id="rId4" imgW="1790708" imgH="13811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8201"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0722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1540</Words>
  <Application>Microsoft Office PowerPoint</Application>
  <PresentationFormat>Лист A4 (210x297 мм)</PresentationFormat>
  <Paragraphs>110</Paragraphs>
  <Slides>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5" baseType="lpstr">
      <vt:lpstr>Arial</vt:lpstr>
      <vt:lpstr>Calibri</vt:lpstr>
      <vt:lpstr>Calibri Light</vt:lpstr>
      <vt:lpstr>Times New Roman</vt:lpstr>
      <vt:lpstr>Verdana</vt:lpstr>
      <vt:lpstr>Wingdings</vt: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22</cp:revision>
  <cp:lastPrinted>2015-04-21T12:00:59Z</cp:lastPrinted>
  <dcterms:created xsi:type="dcterms:W3CDTF">2015-04-21T07:40:26Z</dcterms:created>
  <dcterms:modified xsi:type="dcterms:W3CDTF">2015-04-21T12:02:49Z</dcterms:modified>
</cp:coreProperties>
</file>