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3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4" Type="http://schemas.microsoft.com/office/2006/relationships/legacyDiagramText" Target="legacyDiagramText14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4" Type="http://schemas.microsoft.com/office/2006/relationships/legacyDiagramText" Target="legacyDiagramText18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1.bin"/><Relationship Id="rId2" Type="http://schemas.microsoft.com/office/2006/relationships/legacyDiagramText" Target="legacyDiagramText20.bin"/><Relationship Id="rId1" Type="http://schemas.microsoft.com/office/2006/relationships/legacyDiagramText" Target="legacyDiagramText19.bin"/><Relationship Id="rId4" Type="http://schemas.microsoft.com/office/2006/relationships/legacyDiagramText" Target="legacyDiagramText22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5.bin"/><Relationship Id="rId2" Type="http://schemas.microsoft.com/office/2006/relationships/legacyDiagramText" Target="legacyDiagramText24.bin"/><Relationship Id="rId1" Type="http://schemas.microsoft.com/office/2006/relationships/legacyDiagramText" Target="legacyDiagramText23.bin"/><Relationship Id="rId4" Type="http://schemas.microsoft.com/office/2006/relationships/legacyDiagramText" Target="legacyDiagramText26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497862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folHlink"/>
                </a:solidFill>
              </a:rPr>
              <a:t>СКОРО В ШКОЛУ.</a:t>
            </a:r>
            <a:br>
              <a:rPr lang="ru-RU" b="1" dirty="0" smtClean="0">
                <a:solidFill>
                  <a:schemeClr val="folHlink"/>
                </a:solidFill>
              </a:rPr>
            </a:br>
            <a:r>
              <a:rPr lang="ru-RU" b="1" dirty="0" smtClean="0">
                <a:solidFill>
                  <a:schemeClr val="folHlink"/>
                </a:solidFill>
              </a:rPr>
              <a:t>Психолого-педагогическая подготовка современного дошкольника к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Способы развития коммуникативной готовности:</a:t>
            </a:r>
            <a:endParaRPr lang="ru-RU" dirty="0"/>
          </a:p>
        </p:txBody>
      </p:sp>
      <p:graphicFrame>
        <p:nvGraphicFramePr>
          <p:cNvPr id="21520" name="Diagram 3"/>
          <p:cNvGraphicFramePr>
            <a:graphicFrameLocks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ompatibility">
            <com:legacyDrawing xmlns:com="http://schemas.openxmlformats.org/drawingml/2006/compatibility" spid="_x0000_s215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Способы развития социальной готовности</a:t>
            </a:r>
            <a:endParaRPr lang="ru-RU" dirty="0"/>
          </a:p>
        </p:txBody>
      </p:sp>
      <p:graphicFrame>
        <p:nvGraphicFramePr>
          <p:cNvPr id="22530" name="Diagram 2"/>
          <p:cNvGraphicFramePr>
            <a:graphicFrameLocks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ompatibility">
            <com:legacyDrawing xmlns:com="http://schemas.openxmlformats.org/drawingml/2006/compatibility" spid="_x0000_s2253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51234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folHlink"/>
                </a:solidFill>
              </a:rPr>
              <a:t>Получается, что психологическая готовность к школе – это вся дошкольная жизнь.</a:t>
            </a:r>
          </a:p>
          <a:p>
            <a:pPr>
              <a:lnSpc>
                <a:spcPct val="90000"/>
              </a:lnSpc>
            </a:pPr>
            <a:endParaRPr lang="ru-RU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folHlink"/>
                </a:solidFill>
              </a:rPr>
              <a:t>Но даже за несколько месяцев до школы можно при необходимости что-то скорректировать и помочь будущему первокласснику спокойно и радостно войти в новый мир.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2"/>
                </a:solidFill>
              </a:rPr>
              <a:t>Цель</a:t>
            </a:r>
            <a:r>
              <a:rPr lang="ru-RU" dirty="0" smtClean="0"/>
              <a:t> подготовки детей к школе – выравнивание стартовых возможностей.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2"/>
                </a:solidFill>
              </a:rPr>
              <a:t>Функции: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Компенсирующая;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Адаптивная;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Развивающая.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C00000"/>
                </a:solidFill>
              </a:rPr>
              <a:t>Создание ситуации успеха – одно из условий </a:t>
            </a:r>
            <a:r>
              <a:rPr lang="ru-RU" dirty="0" err="1" smtClean="0">
                <a:solidFill>
                  <a:srgbClr val="C00000"/>
                </a:solidFill>
              </a:rPr>
              <a:t>гуманизации</a:t>
            </a:r>
            <a:r>
              <a:rPr lang="ru-RU" dirty="0" smtClean="0">
                <a:solidFill>
                  <a:srgbClr val="C00000"/>
                </a:solidFill>
              </a:rPr>
              <a:t> процесса подготовки в школе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folHlink"/>
                </a:solidFill>
              </a:rPr>
              <a:t>Составляющие готовности дошкольника к школе</a:t>
            </a:r>
            <a:br>
              <a:rPr lang="ru-RU" sz="3200" b="1" dirty="0" smtClean="0">
                <a:solidFill>
                  <a:schemeClr val="folHlink"/>
                </a:solidFill>
              </a:rPr>
            </a:br>
            <a:r>
              <a:rPr lang="ru-RU" sz="3200" b="1" dirty="0" smtClean="0">
                <a:solidFill>
                  <a:schemeClr val="folHlink"/>
                </a:solidFill>
              </a:rPr>
              <a:t>( комплекс качеств)</a:t>
            </a:r>
            <a:r>
              <a:rPr lang="ru-RU" sz="3200" dirty="0" smtClean="0">
                <a:solidFill>
                  <a:schemeClr val="folHlink"/>
                </a:solidFill>
              </a:rPr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</a:rPr>
              <a:t>Мотивационная готовность</a:t>
            </a:r>
            <a:r>
              <a:rPr lang="ru-RU" dirty="0" smtClean="0"/>
              <a:t> – положительное отношение к школе и желание учиться;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</a:rPr>
              <a:t>Умственная или познавательная</a:t>
            </a:r>
            <a:r>
              <a:rPr lang="ru-RU" dirty="0" smtClean="0"/>
              <a:t> готовность – достаточный уровень развития мышления, памяти и др. познавательных процессов, наличие определенного запаса знаний и умений;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</a:rPr>
              <a:t>Волевая готовность</a:t>
            </a:r>
            <a:r>
              <a:rPr lang="ru-RU" dirty="0" smtClean="0"/>
              <a:t> – достаточно высокий уровень развития произвольного поведения;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</a:rPr>
              <a:t>Коммуникативная готовность</a:t>
            </a:r>
            <a:r>
              <a:rPr lang="ru-RU" dirty="0" smtClean="0"/>
              <a:t> – способность устанавливать отношения со сверстниками, готовность к совместной деятельности и отношение ко взрослому как к учителю.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                                              </a:t>
            </a:r>
            <a:r>
              <a:rPr lang="ru-RU" sz="2400" dirty="0" smtClean="0"/>
              <a:t>Е.О. Смирнова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Школьная зрелость – готовность к обучению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Физическая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Интеллектуальная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Мотивационная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Эмоционально-волевая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Социальная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Коммуникативная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Способы развития физической готовности</a:t>
            </a:r>
            <a:endParaRPr lang="ru-RU" dirty="0"/>
          </a:p>
        </p:txBody>
      </p:sp>
      <p:graphicFrame>
        <p:nvGraphicFramePr>
          <p:cNvPr id="1026" name="Diagram 2"/>
          <p:cNvGraphicFramePr>
            <a:graphicFrameLocks/>
          </p:cNvGraphicFramePr>
          <p:nvPr>
            <p:ph idx="1"/>
          </p:nvPr>
        </p:nvGraphicFramePr>
        <p:xfrm>
          <a:off x="928662" y="1500174"/>
          <a:ext cx="7499350" cy="48006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Способы развития интеллектуальной готовности:</a:t>
            </a:r>
            <a:endParaRPr lang="ru-RU" dirty="0"/>
          </a:p>
        </p:txBody>
      </p:sp>
      <p:graphicFrame>
        <p:nvGraphicFramePr>
          <p:cNvPr id="2050" name="Diagram 2"/>
          <p:cNvGraphicFramePr>
            <a:graphicFrameLocks/>
          </p:cNvGraphicFramePr>
          <p:nvPr>
            <p:ph idx="1"/>
          </p:nvPr>
        </p:nvGraphicFramePr>
        <p:xfrm>
          <a:off x="714348" y="1571612"/>
          <a:ext cx="7499350" cy="48006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Способы развития мотивационной готовности</a:t>
            </a:r>
            <a:endParaRPr lang="ru-RU" dirty="0"/>
          </a:p>
        </p:txBody>
      </p:sp>
      <p:graphicFrame>
        <p:nvGraphicFramePr>
          <p:cNvPr id="19458" name="Diagram 2"/>
          <p:cNvGraphicFramePr>
            <a:graphicFrameLocks/>
          </p:cNvGraphicFramePr>
          <p:nvPr>
            <p:ph idx="1"/>
          </p:nvPr>
        </p:nvGraphicFramePr>
        <p:xfrm>
          <a:off x="500034" y="1571612"/>
          <a:ext cx="7499350" cy="4800600"/>
        </p:xfrm>
        <a:graphic>
          <a:graphicData uri="http://schemas.openxmlformats.org/drawingml/2006/compatibility">
            <com:legacyDrawing xmlns:com="http://schemas.openxmlformats.org/drawingml/2006/compatibility" spid="_x0000_s1945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Как создать у ребенка положительную установку на учебу в школе?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4110" cy="44624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Желательно рассказывать ребенку  о своих школьных годах, вспоминая смешные и поучительные случаи.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Показ фотографий, грамот, связанных со школьными годами родителей.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Читать вместе с ребенком книги о школе, рассказывать о школьных порядках.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Устроить малышу экскурсию по бедующей школе, показав ему, где он будет учиться.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Организовывать семейные торжества по поводу школьных успехов старших детей.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Участие детей и взрослых в сюжетно-ролевой игре в школу.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Никогда не запугивайте детей школой!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folHlink"/>
                </a:solidFill>
              </a:rPr>
              <a:t>Способы развития эмоционально-волевой готовности</a:t>
            </a:r>
            <a:endParaRPr lang="ru-RU" dirty="0"/>
          </a:p>
        </p:txBody>
      </p:sp>
      <p:graphicFrame>
        <p:nvGraphicFramePr>
          <p:cNvPr id="20482" name="Diagram 2"/>
          <p:cNvGraphicFramePr>
            <a:graphicFrameLocks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ompatibility">
            <com:legacyDrawing xmlns:com="http://schemas.openxmlformats.org/drawingml/2006/compatibility" spid="_x0000_s2048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532</Words>
  <PresentationFormat>Экран (4:3)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СКОРО В ШКОЛУ. Психолого-педагогическая подготовка современного дошкольника к школе</vt:lpstr>
      <vt:lpstr>Слайд 2</vt:lpstr>
      <vt:lpstr>Составляющие готовности дошкольника к школе ( комплекс качеств):</vt:lpstr>
      <vt:lpstr>Школьная зрелость – готовность к обучению</vt:lpstr>
      <vt:lpstr>Способы развития физической готовности</vt:lpstr>
      <vt:lpstr>Способы развития интеллектуальной готовности:</vt:lpstr>
      <vt:lpstr>Способы развития мотивационной готовности</vt:lpstr>
      <vt:lpstr>Как создать у ребенка положительную установку на учебу в школе?</vt:lpstr>
      <vt:lpstr>Способы развития эмоционально-волевой готовности</vt:lpstr>
      <vt:lpstr>Способы развития коммуникативной готовности:</vt:lpstr>
      <vt:lpstr>Способы развития социальной готовности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В ШКОЛУ. Психолого-педагогическая подготовка современного дошкольника к школе</dc:title>
  <dc:creator>Наташа</dc:creator>
  <cp:lastModifiedBy>Наташа</cp:lastModifiedBy>
  <cp:revision>6</cp:revision>
  <dcterms:created xsi:type="dcterms:W3CDTF">2017-01-26T07:00:07Z</dcterms:created>
  <dcterms:modified xsi:type="dcterms:W3CDTF">2017-01-26T08:36:33Z</dcterms:modified>
</cp:coreProperties>
</file>