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8" r:id="rId4"/>
    <p:sldId id="275" r:id="rId5"/>
    <p:sldId id="286" r:id="rId6"/>
    <p:sldId id="285" r:id="rId7"/>
    <p:sldId id="279" r:id="rId8"/>
    <p:sldId id="276" r:id="rId9"/>
    <p:sldId id="272" r:id="rId10"/>
    <p:sldId id="278" r:id="rId11"/>
    <p:sldId id="259" r:id="rId12"/>
    <p:sldId id="262" r:id="rId13"/>
    <p:sldId id="264" r:id="rId14"/>
    <p:sldId id="265" r:id="rId15"/>
    <p:sldId id="284" r:id="rId16"/>
    <p:sldId id="269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36" autoAdjust="0"/>
    <p:restoredTop sz="92714" autoAdjust="0"/>
  </p:normalViewPr>
  <p:slideViewPr>
    <p:cSldViewPr>
      <p:cViewPr>
        <p:scale>
          <a:sx n="100" d="100"/>
          <a:sy n="100" d="100"/>
        </p:scale>
        <p:origin x="-65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6582677753203284E-2"/>
          <c:w val="0.51487261072842749"/>
          <c:h val="0.777414914564610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explosion val="11"/>
          </c:dPt>
          <c:cat>
            <c:strRef>
              <c:f>Лист1!$A$2:$A$9</c:f>
              <c:strCache>
                <c:ptCount val="8"/>
                <c:pt idx="0">
                  <c:v>Нормативно развивающиеся дети -169</c:v>
                </c:pt>
                <c:pt idx="1">
                  <c:v>С тяжелыми нарушениями речи-40</c:v>
                </c:pt>
                <c:pt idx="2">
                  <c:v>С задержкой психического развития -6</c:v>
                </c:pt>
                <c:pt idx="3">
                  <c:v>С нарушением слуха-2</c:v>
                </c:pt>
                <c:pt idx="4">
                  <c:v>С нарушением интеллекта-2</c:v>
                </c:pt>
                <c:pt idx="5">
                  <c:v> С расстройством аутистического спектра - 2</c:v>
                </c:pt>
                <c:pt idx="6">
                  <c:v>С нарушением опорно-двигательного аппарата – 1</c:v>
                </c:pt>
                <c:pt idx="7">
                  <c:v>С комплексными нарушениями в развитии – 6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 formatCode="dd/mmm">
                  <c:v>1.2</c:v>
                </c:pt>
                <c:pt idx="5">
                  <c:v>1.2</c:v>
                </c:pt>
                <c:pt idx="6">
                  <c:v>0.6000000000000002</c:v>
                </c:pt>
                <c:pt idx="7">
                  <c:v>1.4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3860069601247462"/>
          <c:y val="3.4598066388570041E-2"/>
          <c:w val="0.45163662744343824"/>
          <c:h val="0.9328095691368741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3E5DC-4655-46A8-9F36-1ACE4B467AB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7F345-71A9-47DE-B102-4B60E0B82D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6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правильная формулировка темы базовой площадки?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правильная формулировка темы базовой площадки?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правильная формулировка темы базовой площадки?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правильная формулировка темы базовой площадки?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правильная формулировка темы базовой площадки?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21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1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27.03.2019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992887" cy="648072"/>
          </a:xfrm>
        </p:spPr>
        <p:txBody>
          <a:bodyPr>
            <a:noAutofit/>
          </a:bodyPr>
          <a:lstStyle/>
          <a:p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- детский сад №31 </a:t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г.Яровое</a:t>
            </a: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Алтайского края</a:t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71538" y="1928802"/>
            <a:ext cx="7560840" cy="396044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инклюзивный детский сад»</a:t>
            </a:r>
          </a:p>
          <a:p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1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8892480" y="7326306"/>
            <a:ext cx="2034352" cy="5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1598" y="348703"/>
            <a:ext cx="3710786" cy="542928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21 октября по 18 ноября 2014 года в детском саду прошли четыре стажерских практики по теме</a:t>
            </a: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«Разработка адаптированных образовательных программ для детей с ОВЗ». </a:t>
            </a:r>
          </a:p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стажерской практики заключалась в повышении компетентности  педагогов в области проектирования адаптированных образовательных программ для детей с ОВЗ в условиях введения ФГОС ДО, распространение инновационного педагогического опыта.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620688"/>
            <a:ext cx="3744416" cy="2497496"/>
          </a:xfrm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3523" y="3573016"/>
            <a:ext cx="3717726" cy="2479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5" r="7580"/>
          <a:stretch>
            <a:fillRect/>
          </a:stretch>
        </p:blipFill>
        <p:spPr>
          <a:xfrm>
            <a:off x="1010973" y="4697982"/>
            <a:ext cx="2473509" cy="21600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7464" y="4799647"/>
            <a:ext cx="22817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участников 118 педагогов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296110"/>
            <a:ext cx="22322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педагога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</a:p>
          <a:p>
            <a:pPr algn="ctr"/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Славгородского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округа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47727" y="6037994"/>
            <a:ext cx="9925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педагогов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г.Яровое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4932040" cy="15121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познакомили с основами проектирования адаптированной образовательной программы для детей с ОВЗ (учитель-дефектолог В.М.Попова), технологией моделирования индивидуального образовательного маршрута для детей с ОВЗ (учитель-логопед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Е.И.Мусатова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4128" y="260648"/>
            <a:ext cx="3145033" cy="2097713"/>
          </a:xfrm>
        </p:spPr>
      </p:pic>
      <p:sp>
        <p:nvSpPr>
          <p:cNvPr id="2" name="Прямоугольник 1"/>
          <p:cNvSpPr/>
          <p:nvPr/>
        </p:nvSpPr>
        <p:spPr>
          <a:xfrm>
            <a:off x="827584" y="490594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практическом занятии  слушатели познакомились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современной, эффективной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работы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семьей–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постерным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консультированием (воспитатель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логопедической группы Чурилова И.Ю.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Admin\Desktop\IMG_4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348880"/>
            <a:ext cx="3089040" cy="2059360"/>
          </a:xfrm>
          <a:prstGeom prst="rect">
            <a:avLst/>
          </a:prstGeom>
          <a:noFill/>
        </p:spPr>
      </p:pic>
      <p:pic>
        <p:nvPicPr>
          <p:cNvPr id="7" name="Содержимое 4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1182" y="4338514"/>
            <a:ext cx="3094842" cy="20642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67944" y="268606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презентован опыт инновационных педагогических практик: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«Игровая     гостиная» педагога- психолога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Т.А.Улановой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«Познакомься- другом стань» учителя-логопеда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Е.И.Мустовой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260648"/>
            <a:ext cx="8286808" cy="15716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Специально развивающая среда в ДОУ предусматривает систему условий, обеспечивающих эффективность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развивающей работы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https://dsadik31.nethouse.ru/static/img/0000/0006/6356/66356237.thfgddt936.W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2931861" cy="195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785926"/>
            <a:ext cx="2928958" cy="195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572008"/>
            <a:ext cx="3000396" cy="200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572008"/>
            <a:ext cx="3000396" cy="200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Содержимое 13" descr="C:\Users\User\Desktop\Доступная среда.jpg"/>
          <p:cNvPicPr>
            <a:picLocks noGrp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143116"/>
            <a:ext cx="2428892" cy="227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dsadik31.nethouse.ru/static/img/0000/0006/6356/66356327.n43laug08f.W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1748">
            <a:off x="5284601" y="3981096"/>
            <a:ext cx="3273173" cy="218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s://dsadik31.nethouse.ru/static/img/0000/0006/6356/66356786.15e4wrp78m.W6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9354">
            <a:off x="613474" y="4009227"/>
            <a:ext cx="3318159" cy="22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s://dsadik31.nethouse.ru/static/img/0000/0006/6356/66356947.8ljix9k3v0.W6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9972">
            <a:off x="5217064" y="1019675"/>
            <a:ext cx="3155443" cy="210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https://dsadik31.nethouse.ru/static/img/0000/0006/6356/66356419.1mq2d849wc.W6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3688">
            <a:off x="547700" y="1046175"/>
            <a:ext cx="3205639" cy="21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https://dsadik31.nethouse.ru/static/img/0000/0006/6356/66356930.giarjwy97v.W66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25957"/>
            <a:ext cx="3084374" cy="20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4348" y="0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Физкультурно-оздоровительный центр, сенсорная комната, музыкально- театральная студия,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слухо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речевой тренажер,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Фребеля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материалы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adik31.nethouse.ru/static/img/0000/0006/5336/65336139.itrth4gplq.W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714752"/>
            <a:ext cx="2286016" cy="152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E:\Методический день\20170426_1057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57364"/>
            <a:ext cx="2219325" cy="166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Методический день\IMG_627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500570"/>
            <a:ext cx="2228849" cy="177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Методический день\IMG_618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3714752"/>
            <a:ext cx="221457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Методический день\IMG_613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1857364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User\Desktop\РМШ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785926"/>
            <a:ext cx="2203599" cy="212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2976" y="214290"/>
            <a:ext cx="7376122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Региональная методическая школа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«Использование игровых технологий в логопедической практике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детьми с ОВЗ «Речевой экспресс» в обогащенной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предметно-развивающей среде ДОУ»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53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428760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Результаты и эффекты деятельности  ресурсного центра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4000528" cy="4714908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Овладение педагогами  профессиональной</a:t>
            </a:r>
          </a:p>
          <a:p>
            <a:pPr algn="just"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установкой на оказание помощи любому</a:t>
            </a:r>
          </a:p>
          <a:p>
            <a:pPr algn="just"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ребенку вне зависимости от его реальных</a:t>
            </a:r>
          </a:p>
          <a:p>
            <a:pPr algn="just"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учебных возможностей, особенностей  в</a:t>
            </a:r>
          </a:p>
          <a:p>
            <a:pPr algn="just"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поведении состояния психического и</a:t>
            </a:r>
          </a:p>
          <a:p>
            <a:pPr algn="just"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физического развития</a:t>
            </a:r>
            <a:endParaRPr lang="ru-RU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43050"/>
            <a:ext cx="4214842" cy="5072098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обобщение инновационного опыта и тиражирование практики реализации модели интегрированных  форм обучения детей с ОВЗ в ДОУ; </a:t>
            </a:r>
          </a:p>
          <a:p>
            <a:pPr algn="just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оптимизация деятельности ДОУ, в которых созданы необходимые условия для обеспечения доступности качественного образования для детей с ОВЗ;</a:t>
            </a:r>
          </a:p>
          <a:p>
            <a:pPr algn="just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использование адаптированной образовательной программы в деятельности ДОУ города и Алтайского края;</a:t>
            </a:r>
          </a:p>
          <a:p>
            <a:pPr algn="just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дальнейшее сетевое взаимодействие с социальными партнерами в русле реализации АОП;</a:t>
            </a:r>
          </a:p>
          <a:p>
            <a:pPr algn="just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позитивная адаптация воспитанников к условиям ДОУ, приобретение социального опыта через активное и постоянное участие во всех мероприятиях общеобразовательного процесса;</a:t>
            </a:r>
          </a:p>
          <a:p>
            <a:pPr algn="just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повышение уровня педагогической компетенции родителей, продуктивное использование психолого-педагогических рекомендаций в дальнейшем сопровождении ребенка;</a:t>
            </a:r>
          </a:p>
          <a:p>
            <a:pPr algn="just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максимальное сокращение социальной изоляции семей, воспитывающих детей дошкольного возраста с ОВЗ.</a:t>
            </a:r>
          </a:p>
          <a:p>
            <a:pPr algn="just"/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dirty="0"/>
          </a:p>
        </p:txBody>
      </p:sp>
      <p:pic>
        <p:nvPicPr>
          <p:cNvPr id="5" name="Рисунок 4" descr="IMG_49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643314"/>
            <a:ext cx="3607587" cy="2405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4277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ресурсного центра в ДОУ</a:t>
            </a:r>
            <a:r>
              <a:rPr lang="ru-RU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6084168" y="5013176"/>
            <a:ext cx="1440160" cy="1213595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rot="10800000" flipV="1">
            <a:off x="467544" y="1425377"/>
            <a:ext cx="2448272" cy="2952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 методических ресурсов (создание информационных банков и каталогов, посвященных проблемам коррекции и развития детей с ОВЗ и детей-инвалидов, вопросам социализации,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библиотеки научно – методического обеспечения специального образования детей с ОВЗ и детей – инвалидов)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V="1">
            <a:off x="3228603" y="3212977"/>
            <a:ext cx="2856282" cy="3226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инновационных педагогических практик, направленных на успешное обучение и воспитание детей с ОВЗ, путем обмена опытом с другими педагогами, изучения их деятельности во время проведения семинаров, стажерских практик, методических объединений, консультаций, информационных выставок, презентаций, мастер – классов и других традиционных и новаторских форм методической работы, обеспечивающих повышение квалификации специалистов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V="1">
            <a:off x="6444208" y="1340768"/>
            <a:ext cx="2448272" cy="2952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направленное на повышение их осведомленности в вопросах обучения и воспитания  «особых» детей, формирование у них правильных личностных установок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ресурсного центра</a:t>
            </a: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6084168" y="5013176"/>
            <a:ext cx="1440160" cy="1213595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357562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формирования у детей дошкольного возраста устойчивой мотивации к толерантному поведению, толерантным поступкам к «особым»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14678" y="1785926"/>
            <a:ext cx="55721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мы способны выполнять что-нибудь хорошее, что может увеличить сумму человеческого счастья и сделать мир более хорошим и более светлым, чем мы его нашли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Чжуан-Цзы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358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</a:t>
            </a: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6084168" y="5013176"/>
            <a:ext cx="1440160" cy="1213595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642918"/>
            <a:ext cx="8501122" cy="653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68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Заведующий ДОУ </a:t>
            </a:r>
            <a:r>
              <a:rPr lang="ru-RU" sz="13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имеет высшее образование, аттестован на соответствие занимаемой должности, является Почетным работником общего образования Российской Федерации.</a:t>
            </a:r>
            <a:endParaRPr kumimoji="0" lang="ru-RU" sz="13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76835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3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воспитатель имеет высшее образование, высшую квалификационную категорию, награждена Почетной грамотой Министерства образования и науки Российской Федерации. </a:t>
            </a:r>
          </a:p>
          <a:p>
            <a:pPr marL="0" marR="0" lvl="0" indent="768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Учитель-логопед и учитель-дефектолог имеют высшее дефектологическое образование, высшую квалификационную категорию, награждены значками «Отличник народного просвещения», Почетными грамотами Министерства образования и науки Российской Федерации.</a:t>
            </a:r>
            <a:endParaRPr kumimoji="0" lang="ru-RU" sz="13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768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Педагог-психолог имеет профессиональную подготовку в области детской психологии, высшую квалификационную категорию, награждена Почетной грамотой Главного управления образования</a:t>
            </a:r>
            <a:r>
              <a:rPr kumimoji="0" lang="ru-RU" sz="13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</a:t>
            </a:r>
            <a:r>
              <a:rPr kumimoji="0" lang="ru-RU" sz="1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молодежной политики  Алтайского края.</a:t>
            </a:r>
          </a:p>
          <a:p>
            <a:pPr lvl="0" indent="7683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2 Музыкальных руководителя с высшим и средним профессиональным образованием, с высшей квалификационной категорией, награждены </a:t>
            </a:r>
            <a:r>
              <a:rPr lang="ru-RU" sz="13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Почетной грамотой Главного управления образования и молодежной политики  Алтайского края, знаком Почетный работник общего образования Российской Федерации.</a:t>
            </a:r>
            <a:endParaRPr lang="ru-RU" sz="135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7683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 Воспитателя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логопедических</a:t>
            </a:r>
            <a:r>
              <a:rPr kumimoji="0" lang="ru-RU" sz="1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 высшим и средним профессиональным образованием, с первой и высшей квалификационной категорией, награждены </a:t>
            </a:r>
            <a:r>
              <a:rPr lang="ru-RU" sz="13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Почетными грамотами Главного управления образования и молодежной политики  Алтайского края, двое являются победителями краевого конкурса лучших педагогических работников краевых образовательных организаций.</a:t>
            </a:r>
            <a:endParaRPr kumimoji="0" lang="ru-RU" sz="13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768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В образовательной организации обеспечивается непрерывность профессионального развития руководящих работников, специалистов и педагогов: </a:t>
            </a:r>
          </a:p>
          <a:p>
            <a:pPr marL="0" marR="0" lvl="0" indent="768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участие в работе краевых площадок методического сопровождения образования детей -инвалидов и детей с ОВЗ, курсов повышения квалификации, вебинарах («Проектирование образовательного процесса в условиях введения в ФГОС дошкольного образования в практику дошкольной организации (для педагогов - </a:t>
            </a:r>
            <a:r>
              <a:rPr lang="ru-RU" sz="1350" dirty="0" err="1" smtClean="0">
                <a:latin typeface="Times New Roman" pitchFamily="18" charset="0"/>
                <a:cs typeface="Times New Roman" pitchFamily="18" charset="0"/>
              </a:rPr>
              <a:t>тьютеров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)», «Проектирование программы логопедического сопровождения образовательного процесса», «Организация педагогического мониторинга освоения детьми образовательной программы и анализ коррекционно-развивающей работы», «Деятельность психолого –</a:t>
            </a:r>
            <a:r>
              <a:rPr lang="ru-RU" sz="1350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-педагогических комиссий в современных условиях», КГБУ ДПО АКИПКРО), («Принципы и особенности оказания психолого-педагогической помощи обучающимся с ОВЗ, обучающимися, испытывающими трудности в освоении основных общеобразовательных программ, развитии, социальной адаптации»,  ФГБОУ ВПО «</a:t>
            </a:r>
            <a:r>
              <a:rPr lang="ru-RU" sz="1350" dirty="0" err="1" smtClean="0">
                <a:latin typeface="Times New Roman" pitchFamily="18" charset="0"/>
                <a:cs typeface="Times New Roman" pitchFamily="18" charset="0"/>
              </a:rPr>
              <a:t>АлтГПА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 marL="0" marR="0" lvl="0" indent="768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35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768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3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8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контингента детей с особыми образовательными потребностями</a:t>
            </a: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6084168" y="5013176"/>
            <a:ext cx="1440160" cy="1213595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785786" y="1928802"/>
          <a:ext cx="821537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358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«Познакомься - другом стань»</a:t>
            </a: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 игровая деятельность, «Уроки доброты», Совместные праздники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6084168" y="5013176"/>
            <a:ext cx="1440160" cy="1213595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7" descr="SAM_15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3896">
            <a:off x="492222" y="1654236"/>
            <a:ext cx="2835201" cy="2129241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AM_15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4066">
            <a:off x="5866261" y="1654150"/>
            <a:ext cx="2761595" cy="207387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AM_15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500570"/>
            <a:ext cx="2643783" cy="1985961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SAM_15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500570"/>
            <a:ext cx="2714644" cy="203919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DSC_19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357298"/>
            <a:ext cx="1857388" cy="2773087"/>
          </a:xfrm>
          <a:prstGeom prst="rect">
            <a:avLst/>
          </a:prstGeom>
          <a:noFill/>
          <a:ln w="38100">
            <a:solidFill>
              <a:srgbClr val="6E81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500570"/>
            <a:ext cx="2786082" cy="20373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59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4277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–информационная поддержка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6084168" y="5013176"/>
            <a:ext cx="1440160" cy="1213595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098" y="1124744"/>
            <a:ext cx="82233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проведения разъяснительной работы среди родительской общественности осуществляется информирование о мероприятиях, посвященных проекту «Доступная среда» через новостную ленту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ДОУ, проведение родительских собраний, индивидуальных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</a:t>
            </a:r>
          </a:p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SAM_12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90" y="4005064"/>
            <a:ext cx="3084240" cy="231332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онсультацио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571876"/>
            <a:ext cx="3730446" cy="300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65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71504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Разработаны: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для детей с ОВЗ;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индивидуального маршрута детей с ОВЗ; 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адаптированные программы для разных категорий детей с ОВЗ.   </a:t>
            </a:r>
          </a:p>
          <a:p>
            <a:pPr algn="just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Подготовлены: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стендовые доклады и сообщения к августовской конференции по теме «Обеспечение права на образование детей с ОВЗ и детей - инвалидов»; 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первом региональном фестивале педагогических идей и инноваций в дошкольных образовательных организациях;</a:t>
            </a: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программы инклюзивного образования игровая гостиная «Островок возможностей»; 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межведомственный проект «Познакомься, другом стань».</a:t>
            </a:r>
          </a:p>
          <a:p>
            <a:pPr algn="just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Проведены: 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и семинар - практикум  в рамках городского методического объединения учителей – логопедов по темам:</a:t>
            </a:r>
          </a:p>
          <a:p>
            <a:pPr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«Коррекционная работа с детьми с ОВЗ с учетом требований ФГОС ДО»,  «Разработка и реализация индивидуального образовательного маршрута как одного из направлений инклюзивной практики в ДОУ»;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день в рамках региональной методической школы «</a:t>
            </a:r>
            <a:r>
              <a:rPr lang="ru-RU" sz="1600" dirty="0" smtClean="0"/>
              <a:t>«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Использование игровых технологий в логопедической практике с детьми ОВЗ «Речевой экспресс» в обогащенной предметно – развивающей среде ДОУ»;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участие в краевом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вебинаре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для специалистов ДОО по теме «Социализация детей с ОВЗ» .</a:t>
            </a:r>
          </a:p>
          <a:p>
            <a:pPr algn="just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Реализуется: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инклюзивного образования детей-инвалидов и детей с ограниченными возможностями здоровья игровая гостиная «Островок возможностей»;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коррекционных занятий для детей раннего возраста с задержкой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психоречевого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«Раз, два, три говори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гостиная «островок возможностей»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6084168" y="5013176"/>
            <a:ext cx="1440160" cy="1213595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57550"/>
            <a:ext cx="82296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500570"/>
            <a:ext cx="2500330" cy="16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IMG_47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786058"/>
            <a:ext cx="2500330" cy="16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IMG_47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4572008"/>
            <a:ext cx="2500330" cy="169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1000108"/>
            <a:ext cx="2500330" cy="16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9058" y="2000240"/>
            <a:ext cx="4357718" cy="2284146"/>
          </a:xfrm>
          <a:prstGeom prst="rect">
            <a:avLst/>
          </a:prstGeom>
        </p:spPr>
      </p:pic>
      <p:pic>
        <p:nvPicPr>
          <p:cNvPr id="14" name="Рисунок 13" descr="2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92" y="3714752"/>
            <a:ext cx="1842812" cy="26429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786182" y="1000108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краевого конкурса по реализации программ инклюзивного образования детей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011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1185</Words>
  <Application>Microsoft Office PowerPoint</Application>
  <PresentationFormat>Экран (4:3)</PresentationFormat>
  <Paragraphs>126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Специальное оформление</vt:lpstr>
      <vt:lpstr>     Муниципальное Бюджетное Дошкольное Образовательное Учреждение  Центр Развития Ребенка - детский сад №31  г.Яровое  Алтайского края  </vt:lpstr>
      <vt:lpstr>Задачи ресурсного центра в ДОУ </vt:lpstr>
      <vt:lpstr>Основные направления деятельности ресурсного центра </vt:lpstr>
      <vt:lpstr>кадровое обеспечение </vt:lpstr>
      <vt:lpstr>характеристика контингента детей с особыми образовательными потребностями </vt:lpstr>
      <vt:lpstr>Проект «Познакомься - другом стань» совместная  игровая деятельность, «Уроки доброты», Совместные праздники</vt:lpstr>
      <vt:lpstr>Направление –информационная поддержка</vt:lpstr>
      <vt:lpstr>РАСПРОСТРАНЕНИЕ опытА</vt:lpstr>
      <vt:lpstr>игровая гостиная «островок возможностей»</vt:lpstr>
      <vt:lpstr>Слайд 10</vt:lpstr>
      <vt:lpstr>Слайд 11</vt:lpstr>
      <vt:lpstr>Слайд 12</vt:lpstr>
      <vt:lpstr>Слайд 13</vt:lpstr>
      <vt:lpstr>Слайд 14</vt:lpstr>
      <vt:lpstr> Результаты и эффекты деятельности  ресурсного центра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User</cp:lastModifiedBy>
  <cp:revision>136</cp:revision>
  <dcterms:created xsi:type="dcterms:W3CDTF">2009-01-08T12:15:48Z</dcterms:created>
  <dcterms:modified xsi:type="dcterms:W3CDTF">2019-03-27T09:44:52Z</dcterms:modified>
</cp:coreProperties>
</file>