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</p:sldMasterIdLst>
  <p:notesMasterIdLst>
    <p:notesMasterId r:id="rId25"/>
  </p:notesMasterIdLst>
  <p:sldIdLst>
    <p:sldId id="284" r:id="rId2"/>
    <p:sldId id="271" r:id="rId3"/>
    <p:sldId id="269" r:id="rId4"/>
    <p:sldId id="270" r:id="rId5"/>
    <p:sldId id="272" r:id="rId6"/>
    <p:sldId id="286" r:id="rId7"/>
    <p:sldId id="273" r:id="rId8"/>
    <p:sldId id="264" r:id="rId9"/>
    <p:sldId id="265" r:id="rId10"/>
    <p:sldId id="266" r:id="rId11"/>
    <p:sldId id="267" r:id="rId12"/>
    <p:sldId id="268" r:id="rId13"/>
    <p:sldId id="274" r:id="rId14"/>
    <p:sldId id="278" r:id="rId15"/>
    <p:sldId id="277" r:id="rId16"/>
    <p:sldId id="276" r:id="rId17"/>
    <p:sldId id="280" r:id="rId18"/>
    <p:sldId id="258" r:id="rId19"/>
    <p:sldId id="259" r:id="rId20"/>
    <p:sldId id="287" r:id="rId21"/>
    <p:sldId id="283" r:id="rId22"/>
    <p:sldId id="288" r:id="rId23"/>
    <p:sldId id="28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00FFFF"/>
    <a:srgbClr val="990000"/>
    <a:srgbClr val="9900CC"/>
    <a:srgbClr val="CC99FF"/>
    <a:srgbClr val="CC66FF"/>
    <a:srgbClr val="FF6600"/>
    <a:srgbClr val="1D821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4681" autoAdjust="0"/>
  </p:normalViewPr>
  <p:slideViewPr>
    <p:cSldViewPr>
      <p:cViewPr>
        <p:scale>
          <a:sx n="114" d="100"/>
          <a:sy n="114" d="100"/>
        </p:scale>
        <p:origin x="1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4A36BE-4ED9-42EB-B102-3CDE5A3CEC53}" type="datetimeFigureOut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1EB638-CC0D-4A3F-9BF1-088DF4A13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582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E3CE63-9124-4C1E-822A-CA5B21D9E17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81FC-7CFC-4D1D-966C-84665FF2AFC2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33831-E0E1-47DC-AF1B-9B1781F8F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CAAA6-DDDA-43B4-8FC9-7413CF94DD07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844EF-1685-4687-8682-64B6D4B3B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E6289-D5D5-4C62-B1B3-B38FB6E33503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4C57-9B15-4333-91B2-2611CF598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BA20-9BBA-431B-9427-0DBA3B60AE6D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9AD0-D6CD-4EC7-A3AE-C39659B92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3DE8B-08FC-458F-9659-734B901D0722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D2916-2362-4411-B202-0C99122F4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53088-3702-4FC5-8EA0-4B673AC825E9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D5EF1-3120-492D-8562-E04787B32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BBA9-89F8-4AA4-A227-C02125BE7E9D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82B0C-8829-4A3C-AE76-E93381FF7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516D4-6C73-4A2D-A59A-4B35BE4803F6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8E203-21B0-40BB-B5A6-1BDDCEBF8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3C71-7644-43B7-A527-E349B4AB985D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21479-8894-4515-8807-4D8668C8F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80068-0EDC-4DDE-8788-55CCC5D60B00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BB18D-A766-48C9-8534-BB8863AD1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14194-A83B-48F6-A55A-AE19E37F203B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D8461-A75E-4A94-A8A8-624945A66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6042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6042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A002BADC-46B2-4F1B-94E0-75E0DC26B541}" type="datetime1">
              <a:rPr lang="ru-RU"/>
              <a:pPr>
                <a:defRPr/>
              </a:pPr>
              <a:t>09.10.2022</a:t>
            </a:fld>
            <a:endParaRPr lang="ru-RU"/>
          </a:p>
        </p:txBody>
      </p:sp>
      <p:sp>
        <p:nvSpPr>
          <p:cNvPr id="604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D0D9ADEB-B270-454D-BCCF-B62F70270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8" name="Rectangle 2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Picture 15" descr="20210216_185105-01 (1)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778089" y="322948"/>
            <a:ext cx="7080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>
              <a:defRPr/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униципальное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бюджетное дошкольное образовательное 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учреждение </a:t>
            </a:r>
            <a:endParaRPr lang="ru-RU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ctr">
              <a:defRPr/>
            </a:pP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 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развития ребенка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ctr">
              <a:defRPr/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детский сад №31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2071670" y="2000240"/>
            <a:ext cx="52562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Исследовательский проект на тему: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«Собака – друг человека?»</a:t>
            </a: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4000496" y="2928934"/>
            <a:ext cx="48212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r">
              <a:defRPr/>
            </a:pPr>
            <a:r>
              <a:rPr lang="ru-RU" sz="1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Исполнитель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Майер </a:t>
            </a:r>
            <a:r>
              <a:rPr lang="ru-RU" sz="1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Демид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5 лет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342900" algn="r">
              <a:defRPr/>
            </a:pPr>
            <a:r>
              <a:rPr lang="ru-RU" sz="1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Руководитель</a:t>
            </a: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Бражник Анастасия 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Александровна,</a:t>
            </a:r>
          </a:p>
          <a:p>
            <a:pPr indent="342900" algn="r">
              <a:defRPr/>
            </a:pP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воспитатель </a:t>
            </a:r>
            <a:endParaRPr lang="ru-RU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3" name="Rectangle 27"/>
          <p:cNvSpPr>
            <a:spLocks noChangeArrowheads="1"/>
          </p:cNvSpPr>
          <p:nvPr/>
        </p:nvSpPr>
        <p:spPr bwMode="auto">
          <a:xfrm>
            <a:off x="4260850" y="3246438"/>
            <a:ext cx="622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/>
              <a:t>г</a:t>
            </a:r>
          </a:p>
        </p:txBody>
      </p:sp>
      <p:sp>
        <p:nvSpPr>
          <p:cNvPr id="45084" name="Rectangle 28"/>
          <p:cNvSpPr>
            <a:spLocks noChangeArrowheads="1"/>
          </p:cNvSpPr>
          <p:nvPr/>
        </p:nvSpPr>
        <p:spPr bwMode="auto">
          <a:xfrm>
            <a:off x="3348038" y="6308725"/>
            <a:ext cx="2016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 Яровое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u="sng" smtClean="0">
                <a:solidFill>
                  <a:srgbClr val="C00000"/>
                </a:solidFill>
                <a:cs typeface="Times New Roman" pitchFamily="18" charset="0"/>
              </a:rPr>
              <a:t>Охотничьи собаки</a:t>
            </a:r>
          </a:p>
        </p:txBody>
      </p:sp>
      <p:sp>
        <p:nvSpPr>
          <p:cNvPr id="23555" name="Содержимое 14"/>
          <p:cNvSpPr>
            <a:spLocks noGrp="1"/>
          </p:cNvSpPr>
          <p:nvPr>
            <p:ph sz="half" idx="4294967295"/>
          </p:nvPr>
        </p:nvSpPr>
        <p:spPr>
          <a:xfrm>
            <a:off x="142875" y="1500188"/>
            <a:ext cx="4643438" cy="45259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u="sng" smtClean="0"/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16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Гончие собаки выслеживают зверя по запаху и загоняют его. Охотничьи собаки вспугивают птицу и приносят убитую дичь.</a:t>
            </a:r>
            <a:endParaRPr lang="ru-RU" sz="2000" b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://www.yeepet.com/blog_image/201009/BlogImg1_1285201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85860"/>
            <a:ext cx="2566978" cy="206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://cdn.resimkoy.net/2015/11/30/medium_10-best-hunting-dog-breeds-videos-wide-open-spac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71810"/>
            <a:ext cx="272144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://cdn.greatdogsite.com/admin/uploaded_files/French_Spaniel_12564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429132"/>
            <a:ext cx="2404177" cy="194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31676DC-1DE4-425F-8F67-AC3A637881C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u="sng" smtClean="0">
                <a:solidFill>
                  <a:srgbClr val="C00000"/>
                </a:solidFill>
                <a:cs typeface="Times New Roman" pitchFamily="18" charset="0"/>
              </a:rPr>
              <a:t>Бойцовские собаки</a:t>
            </a:r>
          </a:p>
        </p:txBody>
      </p:sp>
      <p:sp>
        <p:nvSpPr>
          <p:cNvPr id="24579" name="Содержимое 1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algn="just" eaLnBrk="1" hangingPunct="1">
              <a:lnSpc>
                <a:spcPct val="17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u="sng" smtClean="0"/>
          </a:p>
        </p:txBody>
      </p:sp>
      <p:pic>
        <p:nvPicPr>
          <p:cNvPr id="2" name="Picture 2" descr="http://www.zastavki.com/pictures/originals/2014/Animals___Dogs_Battle_Stance_American_Staffordshire_Terrier_090209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85860"/>
            <a:ext cx="2590794" cy="194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coolpcwallpapers.com/wp-content/uploads/2014/05/Animal-English-Mastiff-Dogs-Wallpaper-1920x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214686"/>
            <a:ext cx="285752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://lionpraid.ru/foto/rodici/rich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071942"/>
            <a:ext cx="1858994" cy="268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3" name="Прямоугольник 12"/>
          <p:cNvSpPr>
            <a:spLocks noChangeArrowheads="1"/>
          </p:cNvSpPr>
          <p:nvPr/>
        </p:nvSpPr>
        <p:spPr bwMode="auto">
          <a:xfrm>
            <a:off x="323850" y="1628775"/>
            <a:ext cx="45720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боях бойцовской собаки совсем необязательно. Если энергию питомца направить в нужное русло, он  прекрасно обходится без драк.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2DAE087-A860-4BCE-911E-B6ACFB61D81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8288"/>
            <a:ext cx="709295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285750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3800" b="1" i="1" u="sng" smtClean="0">
                <a:solidFill>
                  <a:srgbClr val="C00000"/>
                </a:solidFill>
                <a:cs typeface="Times New Roman" pitchFamily="18" charset="0"/>
              </a:rPr>
              <a:t>Комнатно-декаративные собаки</a:t>
            </a:r>
          </a:p>
        </p:txBody>
      </p:sp>
      <p:sp>
        <p:nvSpPr>
          <p:cNvPr id="25603" name="Содержимое 14"/>
          <p:cNvSpPr>
            <a:spLocks noGrp="1"/>
          </p:cNvSpPr>
          <p:nvPr>
            <p:ph sz="half" idx="4294967295"/>
          </p:nvPr>
        </p:nvSpPr>
        <p:spPr>
          <a:xfrm>
            <a:off x="468313" y="1412875"/>
            <a:ext cx="4141787" cy="489902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1400" b="1" smtClean="0">
                <a:solidFill>
                  <a:srgbClr val="000066"/>
                </a:solidFill>
              </a:rPr>
              <a:t>К ним относятся и собаки п</a:t>
            </a:r>
            <a:r>
              <a:rPr lang="ru-RU" sz="1400" b="1" smtClean="0">
                <a:solidFill>
                  <a:srgbClr val="000066"/>
                </a:solidFill>
                <a:latin typeface="Arial Black" pitchFamily="34" charset="0"/>
              </a:rPr>
              <a:t>ород</a:t>
            </a:r>
            <a:r>
              <a:rPr lang="ru-RU" sz="1400" b="1" smtClean="0">
                <a:solidFill>
                  <a:srgbClr val="000066"/>
                </a:solidFill>
              </a:rPr>
              <a:t>ы</a:t>
            </a:r>
            <a:r>
              <a:rPr lang="ru-RU" sz="1400" b="1" smtClean="0">
                <a:solidFill>
                  <a:srgbClr val="000066"/>
                </a:solidFill>
                <a:latin typeface="Arial Black" pitchFamily="34" charset="0"/>
              </a:rPr>
              <a:t> «мопс» считается одной из самых древних пород в мире. Их происхождение уходит своими корнями во времена ранней китайской династии. Этих общительных малышей разводили специально для императоров. В те далекие времена они являлись стражами храмов и были крупнее в размере. Порода отлично подстраивается под стиль жизни хозяина. Любите вечерами сидеть и смотреть телевизор? Мопс с удовольствием составит вам компанию, усевшись у ваших ног.</a:t>
            </a:r>
            <a:r>
              <a:rPr lang="ru-RU" sz="1400" smtClean="0">
                <a:solidFill>
                  <a:srgbClr val="000066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25604" name="AutoShape 2" descr="http://foto-zverey.ru/sobaki/dog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EFC3AD5-9E73-497E-801F-71D47EF6EC2C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560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557338"/>
            <a:ext cx="34115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686800" cy="1296987"/>
          </a:xfrm>
        </p:spPr>
        <p:txBody>
          <a:bodyPr/>
          <a:lstStyle/>
          <a:p>
            <a:pPr eaLnBrk="1" hangingPunct="1"/>
            <a:endParaRPr lang="ru-RU" sz="13200" b="1" u="sng" smtClean="0">
              <a:solidFill>
                <a:srgbClr val="C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F605DC7-3314-442F-99E9-561B21984839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662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://bobr-int-1-2vid.my1.ru/_nw/0/06914025.jpg"/>
          <p:cNvPicPr>
            <a:picLocks noChangeAspect="1" noChangeArrowheads="1"/>
          </p:cNvPicPr>
          <p:nvPr/>
        </p:nvPicPr>
        <p:blipFill>
          <a:blip r:embed="rId4" cstate="print"/>
          <a:srcRect l="20890" t="49181" r="9067" b="4918"/>
          <a:stretch>
            <a:fillRect/>
          </a:stretch>
        </p:blipFill>
        <p:spPr bwMode="auto">
          <a:xfrm>
            <a:off x="5357782" y="696901"/>
            <a:ext cx="3781110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http://f1.s.qip.ru/u6bKdz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6" y="4715395"/>
            <a:ext cx="2952728" cy="2136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i.idnes.cz/11/113/cl6/BRM3f4cd6_slepe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4" y="4778378"/>
            <a:ext cx="3892682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2" name="Picture 8" descr="http://goodnewsanimal.ru/999/puma/All-Breed-04-12-brochure-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9442" y="2352958"/>
            <a:ext cx="3358537" cy="2236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2460625" y="0"/>
            <a:ext cx="6683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СОБАКА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sz="3600" b="1">
                <a:solidFill>
                  <a:srgbClr val="FF0000"/>
                </a:solidFill>
              </a:rPr>
              <a:t>– ДРУГ ЧЕЛОВЕКА</a:t>
            </a:r>
            <a:r>
              <a:rPr lang="ru-RU" sz="3600">
                <a:solidFill>
                  <a:srgbClr val="FF0000"/>
                </a:solidFill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3800" b="1" smtClean="0">
                <a:solidFill>
                  <a:srgbClr val="C00000"/>
                </a:solidFill>
                <a:cs typeface="Times New Roman" pitchFamily="18" charset="0"/>
              </a:rPr>
              <a:t>Что значит человек для собаки?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0AA64F-9B49-4B1A-847D-E149722C043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7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16113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1341438"/>
            <a:ext cx="20272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4475" y="1341438"/>
            <a:ext cx="2366963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4221163"/>
            <a:ext cx="29527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7188" y="785813"/>
            <a:ext cx="4538662" cy="64293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обязательные прогулки;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0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правильное питание;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0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уход за шерстью;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000" b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регулярные прививки;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0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ru-RU" sz="20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купание. </a:t>
            </a:r>
            <a:r>
              <a:rPr lang="ru-RU" sz="1100" smtClean="0">
                <a:solidFill>
                  <a:srgbClr val="000066"/>
                </a:solidFill>
              </a:rPr>
              <a:t/>
            </a:r>
            <a:br>
              <a:rPr lang="ru-RU" sz="1100" smtClean="0">
                <a:solidFill>
                  <a:srgbClr val="000066"/>
                </a:solidFill>
              </a:rPr>
            </a:br>
            <a:r>
              <a:rPr lang="ru-RU" sz="1100" smtClean="0"/>
              <a:t/>
            </a:r>
            <a:br>
              <a:rPr lang="ru-RU" sz="1100" smtClean="0"/>
            </a:br>
            <a:r>
              <a:rPr lang="ru-RU" sz="1100" smtClean="0"/>
              <a:t/>
            </a:r>
            <a:br>
              <a:rPr lang="ru-RU" sz="1100" smtClean="0"/>
            </a:br>
            <a:r>
              <a:rPr lang="ru-RU" sz="1100" smtClean="0"/>
              <a:t/>
            </a:r>
            <a:br>
              <a:rPr lang="ru-RU" sz="1100" smtClean="0"/>
            </a:br>
            <a:endParaRPr lang="ru-RU" sz="110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A87103D-C7BA-487C-BCCE-1C6225E82D7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557338"/>
            <a:ext cx="475297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4"/>
          <p:cNvSpPr txBox="1">
            <a:spLocks noChangeArrowheads="1"/>
          </p:cNvSpPr>
          <p:nvPr/>
        </p:nvSpPr>
        <p:spPr bwMode="auto">
          <a:xfrm>
            <a:off x="-214313" y="0"/>
            <a:ext cx="95011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pPr algn="ctr"/>
            <a:endParaRPr lang="ru-RU" sz="6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BEACCC0-237C-4F6B-BE1F-065E00E984A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1258888" y="188913"/>
            <a:ext cx="64055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4000" b="1">
                <a:solidFill>
                  <a:srgbClr val="FFFF00"/>
                </a:solidFill>
              </a:rPr>
              <a:t>Человек – друг собаки!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850" y="0"/>
            <a:ext cx="928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400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Практическая часть исследования: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Этапы:</a:t>
            </a:r>
          </a:p>
          <a:p>
            <a:pPr marL="0" indent="0" eaLnBrk="1" hangingPunct="1">
              <a:buFont typeface="Arial" charset="0"/>
              <a:buAutoNum type="arabicPeriod"/>
              <a:defRPr/>
            </a:pPr>
            <a:r>
              <a:rPr lang="ru-RU">
                <a:solidFill>
                  <a:srgbClr val="002060"/>
                </a:solidFill>
              </a:rPr>
              <a:t>Подбор материала.</a:t>
            </a:r>
          </a:p>
          <a:p>
            <a:pPr marL="0" indent="0" eaLnBrk="1" hangingPunct="1">
              <a:buFont typeface="Arial" charset="0"/>
              <a:buAutoNum type="arabicPeriod"/>
              <a:defRPr/>
            </a:pPr>
            <a:r>
              <a:rPr lang="ru-RU">
                <a:solidFill>
                  <a:srgbClr val="002060"/>
                </a:solidFill>
              </a:rPr>
              <a:t>Проведение исследования.</a:t>
            </a:r>
          </a:p>
          <a:p>
            <a:pPr marL="0" indent="0" eaLnBrk="1" hangingPunct="1">
              <a:buFont typeface="Arial" charset="0"/>
              <a:buAutoNum type="arabicPeriod"/>
              <a:defRPr/>
            </a:pPr>
            <a:r>
              <a:rPr lang="ru-RU">
                <a:solidFill>
                  <a:srgbClr val="002060"/>
                </a:solidFill>
              </a:rPr>
              <a:t>Анализ полученных данных.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27C26A-F664-4E0F-A176-6FC95FE714B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Содержимое 4"/>
          <p:cNvSpPr>
            <a:spLocks noGrp="1"/>
          </p:cNvSpPr>
          <p:nvPr>
            <p:ph sz="half" idx="4294967295"/>
          </p:nvPr>
        </p:nvSpPr>
        <p:spPr>
          <a:xfrm>
            <a:off x="827088" y="1557338"/>
            <a:ext cx="7129462" cy="40941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Размахивает хвостом в разные стороны: доволен и радостен.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Подходит к тарелкам, садится рядом и ждёт: надо накормить.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Уходит на своё место: хочет побыть один.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Стучит лапой в дверь: «Я хочу выйти погулять или зайти домой».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Уши прижаты к голове: рассержен.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Если Гоша высунул язык и громко дышит: он устал, ему жарко.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2400" b="1" smtClean="0">
                <a:solidFill>
                  <a:srgbClr val="990000"/>
                </a:solidFill>
              </a:rPr>
              <a:t>А ещё он очень громко храпит!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2A413DD-5E09-4677-BDEC-FB44328F37A9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317500" y="555625"/>
            <a:ext cx="8624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Мои наблюдения за нашей собакой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sz="3800" b="1" i="1" smtClean="0">
                <a:solidFill>
                  <a:srgbClr val="C00000"/>
                </a:solidFill>
                <a:cs typeface="Times New Roman" pitchFamily="18" charset="0"/>
              </a:rPr>
              <a:t>Коротко о мопсе: уход и питание</a:t>
            </a:r>
          </a:p>
        </p:txBody>
      </p:sp>
      <p:sp>
        <p:nvSpPr>
          <p:cNvPr id="35843" name="Содержимое 4"/>
          <p:cNvSpPr>
            <a:spLocks noGrp="1"/>
          </p:cNvSpPr>
          <p:nvPr>
            <p:ph sz="half" idx="4294967295"/>
          </p:nvPr>
        </p:nvSpPr>
        <p:spPr>
          <a:xfrm>
            <a:off x="684213" y="1125538"/>
            <a:ext cx="7848600" cy="4826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800" b="1">
                <a:solidFill>
                  <a:srgbClr val="1D8218"/>
                </a:solidFill>
              </a:rPr>
              <a:t>«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Большая собака в маленьком теле» —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именно так говорят об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этой удивительной породе.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любовь к этим питомцам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возникает с первого взгляда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и на всю жизнь. питомцы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достигают в холке 25-28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сантиметров, а их вес в среднем не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превышает 8 килограммов.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У мопсов довольно яркая и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нестандартная внешность: их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отличает крепкое телосложение,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короткая морда, выразительный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взгляд, широкий лоб в</a:t>
            </a:r>
            <a:r>
              <a:rPr lang="ru-RU" sz="1800" b="1">
                <a:solidFill>
                  <a:srgbClr val="1D82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глубокую морщину-складку и </a:t>
            </a: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туго закрученный в кольцо хвост.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Уход мопсам необходим весьма специфичный, однако никаких сложностей в нем нет. Особого внимания требуют глаза питомца, а также складки, которые нужно регулярно протирать специальным раствором. Еще одним важным моментом является своевременная стрижка когтей — от их длины зависит правильное развитие лап вашего любимца. И, конечно, помните: для мопсов очень важно здоровое сбалансированное питание. У этих обаятельных собак не только природный талант искушать хозяина и выпрашивать вкусные лакомства, но и предрасположенность к проблемам с лишним весом.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ED60C03-17DC-43F0-8DFD-4BE1AA8EA4F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75247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142875"/>
            <a:ext cx="4500563" cy="635793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2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какими качествами друга обладает собака?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23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насколько точной является пословица «Собака- друг человека»?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ru-RU" sz="2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может ли быть  человек другом для  собаки?</a:t>
            </a:r>
          </a:p>
          <a:p>
            <a:pPr eaLnBrk="1" hangingPunct="1">
              <a:lnSpc>
                <a:spcPct val="90000"/>
              </a:lnSpc>
            </a:pPr>
            <a:endParaRPr lang="ru-RU" sz="2300" smtClean="0"/>
          </a:p>
          <a:p>
            <a:pPr algn="ctr" eaLnBrk="1" hangingPunct="1">
              <a:lnSpc>
                <a:spcPct val="90000"/>
              </a:lnSpc>
            </a:pPr>
            <a:endParaRPr lang="ru-RU" sz="2300" smtClean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DB4C75-65EA-47AF-9D82-DE5D394FD08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3313" y="476250"/>
            <a:ext cx="25654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005263"/>
            <a:ext cx="417671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971550" y="0"/>
            <a:ext cx="7272338" cy="105251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36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Интересные факты о мопсах</a:t>
            </a: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9349C8D-C495-4F05-BF2B-B35AA29D787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395288" y="736600"/>
            <a:ext cx="3960812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>
              <a:buFont typeface="Wingdings" pitchFamily="2" charset="2"/>
              <a:buChar char="q"/>
            </a:pPr>
            <a:r>
              <a:rPr lang="ru-RU" sz="2800" b="1">
                <a:solidFill>
                  <a:srgbClr val="990000"/>
                </a:solidFill>
              </a:rPr>
              <a:t>Мопсы очень смешные!</a:t>
            </a:r>
            <a:endParaRPr lang="ru-RU" sz="2800">
              <a:solidFill>
                <a:srgbClr val="990000"/>
              </a:solidFill>
            </a:endParaRPr>
          </a:p>
          <a:p>
            <a:pPr indent="342900">
              <a:buFont typeface="Wingdings" pitchFamily="2" charset="2"/>
              <a:buChar char="q"/>
            </a:pPr>
            <a:r>
              <a:rPr lang="ru-RU" sz="2800" b="1">
                <a:solidFill>
                  <a:srgbClr val="990000"/>
                </a:solidFill>
              </a:rPr>
              <a:t>Они очень дружелюбные и заботливые!</a:t>
            </a:r>
            <a:endParaRPr lang="ru-RU" sz="2800">
              <a:solidFill>
                <a:srgbClr val="990000"/>
              </a:solidFill>
            </a:endParaRPr>
          </a:p>
          <a:p>
            <a:pPr indent="342900">
              <a:buFont typeface="Wingdings" pitchFamily="2" charset="2"/>
              <a:buChar char="q"/>
            </a:pPr>
            <a:r>
              <a:rPr lang="ru-RU" sz="2800" b="1">
                <a:solidFill>
                  <a:srgbClr val="990000"/>
                </a:solidFill>
              </a:rPr>
              <a:t>Активны, игривы, веселы, но очень быстро устают и любят поспать,</a:t>
            </a:r>
            <a:endParaRPr lang="ru-RU" sz="2800">
              <a:solidFill>
                <a:srgbClr val="990000"/>
              </a:solidFill>
            </a:endParaRPr>
          </a:p>
          <a:p>
            <a:pPr indent="342900">
              <a:buFont typeface="Wingdings" pitchFamily="2" charset="2"/>
              <a:buNone/>
            </a:pPr>
            <a:r>
              <a:rPr lang="ru-RU" sz="2800" b="1">
                <a:solidFill>
                  <a:srgbClr val="990000"/>
                </a:solidFill>
              </a:rPr>
              <a:t>особенно на подушках!!</a:t>
            </a:r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860800"/>
            <a:ext cx="46450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692150"/>
            <a:ext cx="25463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b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Заключение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1116013" y="1196975"/>
            <a:ext cx="6300787" cy="51577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1800" b="1">
                <a:effectLst>
                  <a:outerShdw blurRad="38100" dist="38100" dir="2700000" algn="tl">
                    <a:srgbClr val="FFFFFF"/>
                  </a:outerShdw>
                </a:effectLst>
              </a:rPr>
              <a:t>Моя гипотеза нашла своё подтверждение. Я многое узнал о собаке. Собака помогает человеку во всём: она спасает людей на пожаре, помогает в работе полиции, помогает людям, которые потеряли зрение, служит для них поводырями. Собака – особенное животное. Она обладает отличным нюхом. Способна преодолевать большое расстояние в поисках своего хозяина, она чувствует настроение своего хозяина и многое другое. Теперь я смогу рассказать ребятам о том, почему же собаку считают другом человека. Работая над своей темой, я понял, откуда такая любовь человека к собаке и почему собака так предана своему хозяину.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AA83FB1-D546-403A-B60B-E1EA602FDE2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CAE1EB3-ABBA-4232-B287-E63D7424455A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411413" y="606425"/>
            <a:ext cx="4965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Список использованной литературы: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11188" y="912813"/>
            <a:ext cx="797560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ru-RU"/>
          </a:p>
          <a:p>
            <a:pPr>
              <a:buFontTx/>
              <a:buChar char="•"/>
              <a:defRPr/>
            </a:pP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Твоя первая энциклопедия. Домашние питомцы, Москва, Махаон 2007;</a:t>
            </a:r>
          </a:p>
          <a:p>
            <a:pPr>
              <a:defRPr/>
            </a:pPr>
            <a:endParaRPr lang="ru-RU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Лев Корнеев, Слово о собаке, Москва, Мысль, 1989;</a:t>
            </a:r>
          </a:p>
          <a:p>
            <a:pPr>
              <a:defRPr/>
            </a:pPr>
            <a:endParaRPr lang="ru-RU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Виталий Нехаев, Воспитай себе друга, Москва, Детская литература, 1991;</a:t>
            </a:r>
          </a:p>
          <a:p>
            <a:pPr>
              <a:defRPr/>
            </a:pPr>
            <a:endParaRPr lang="ru-RU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Интернет ресурсы. </a:t>
            </a:r>
          </a:p>
          <a:p>
            <a:pPr eaLnBrk="0" hangingPunct="0">
              <a:buFontTx/>
              <a:buChar char="•"/>
              <a:defRPr/>
            </a:pPr>
            <a:endParaRPr lang="ru-RU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1773238"/>
            <a:ext cx="9144000" cy="4525962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5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BE5AE3-5216-48FE-9A89-173D375D6A02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3125" y="500063"/>
            <a:ext cx="3214688" cy="1000125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>
                <a:solidFill>
                  <a:schemeClr val="hlink"/>
                </a:solidFill>
              </a:rPr>
              <a:t>пёс Гоша породы «мопс»</a:t>
            </a:r>
            <a:r>
              <a:rPr lang="ru-RU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214313" y="571500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Объект:</a:t>
            </a:r>
          </a:p>
        </p:txBody>
      </p:sp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214313" y="2000250"/>
            <a:ext cx="1916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Предмет: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143125" y="2000250"/>
            <a:ext cx="3214688" cy="1000125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>
                <a:solidFill>
                  <a:schemeClr val="hlink"/>
                </a:solidFill>
              </a:rPr>
              <a:t>жизнь мопса в домашних условиях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ru-RU" sz="28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285750" y="3929063"/>
            <a:ext cx="127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16391" name="TextBox 11"/>
          <p:cNvSpPr txBox="1">
            <a:spLocks noChangeArrowheads="1"/>
          </p:cNvSpPr>
          <p:nvPr/>
        </p:nvSpPr>
        <p:spPr bwMode="auto">
          <a:xfrm>
            <a:off x="1714500" y="300037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00250" y="3714750"/>
            <a:ext cx="3929063" cy="2000250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i="1">
                <a:solidFill>
                  <a:schemeClr val="hlink"/>
                </a:solidFill>
                <a:latin typeface="Arial Black" pitchFamily="34" charset="0"/>
              </a:rPr>
              <a:t>определить, какую роль играет собака в жизни человека</a:t>
            </a:r>
            <a:endParaRPr lang="ru-RU" sz="2400" i="1">
              <a:solidFill>
                <a:schemeClr val="hlink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4E112D0-AC81-420E-A9EA-700DA85594C1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85813" y="928688"/>
            <a:ext cx="3214687" cy="1000125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2928938" y="142875"/>
            <a:ext cx="424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85813" y="2428875"/>
            <a:ext cx="3214687" cy="1214438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785813" y="271462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1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1214438" y="2928938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5" name="Rectangle 1"/>
          <p:cNvSpPr>
            <a:spLocks noChangeArrowheads="1"/>
          </p:cNvSpPr>
          <p:nvPr/>
        </p:nvSpPr>
        <p:spPr bwMode="auto">
          <a:xfrm>
            <a:off x="857250" y="1144588"/>
            <a:ext cx="3071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rgbClr val="000066"/>
                </a:solidFill>
              </a:rPr>
              <a:t>Изучить историю одомашнивания собак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932363" y="2492375"/>
            <a:ext cx="3214687" cy="1214438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929188" y="1000125"/>
            <a:ext cx="3214687" cy="1000125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843213" y="4005263"/>
            <a:ext cx="3214687" cy="1000125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Rectangle 2"/>
          <p:cNvSpPr>
            <a:spLocks noChangeArrowheads="1"/>
          </p:cNvSpPr>
          <p:nvPr/>
        </p:nvSpPr>
        <p:spPr bwMode="auto">
          <a:xfrm>
            <a:off x="5000625" y="1074738"/>
            <a:ext cx="32146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rgbClr val="000066"/>
                </a:solidFill>
              </a:rPr>
              <a:t>Найти информацию  об отношениях </a:t>
            </a:r>
          </a:p>
          <a:p>
            <a:pPr algn="ctr"/>
            <a:r>
              <a:rPr lang="ru-RU" b="1" i="1">
                <a:solidFill>
                  <a:srgbClr val="000066"/>
                </a:solidFill>
              </a:rPr>
              <a:t>собаки и человека</a:t>
            </a:r>
          </a:p>
        </p:txBody>
      </p:sp>
      <p:sp>
        <p:nvSpPr>
          <p:cNvPr id="17420" name="Rectangle 3"/>
          <p:cNvSpPr>
            <a:spLocks noChangeArrowheads="1"/>
          </p:cNvSpPr>
          <p:nvPr/>
        </p:nvSpPr>
        <p:spPr bwMode="auto">
          <a:xfrm>
            <a:off x="827088" y="2708275"/>
            <a:ext cx="3071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 i="1">
                <a:solidFill>
                  <a:srgbClr val="000066"/>
                </a:solidFill>
              </a:rPr>
              <a:t>Изучить особенности ухода за мопсом</a:t>
            </a:r>
          </a:p>
        </p:txBody>
      </p:sp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4859338" y="2636838"/>
            <a:ext cx="3143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solidFill>
                  <a:srgbClr val="000066"/>
                </a:solidFill>
                <a:latin typeface="Arial Black" pitchFamily="34" charset="0"/>
              </a:rPr>
              <a:t>Провести наблюдение за своим домашним питомцем 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rot="5400000">
            <a:off x="2571751" y="2000250"/>
            <a:ext cx="500062" cy="3571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0800000">
            <a:off x="4000500" y="1785938"/>
            <a:ext cx="928688" cy="15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5072062" y="2071688"/>
            <a:ext cx="500063" cy="3571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3964782" y="3036093"/>
            <a:ext cx="1143000" cy="78581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786063" y="3643313"/>
            <a:ext cx="500062" cy="3571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3C8C849-04CF-4BC5-9F9D-50CBFF76BB3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28" name="Rectangle 22"/>
          <p:cNvSpPr>
            <a:spLocks noChangeArrowheads="1"/>
          </p:cNvSpPr>
          <p:nvPr/>
        </p:nvSpPr>
        <p:spPr bwMode="auto">
          <a:xfrm>
            <a:off x="2700338" y="3976688"/>
            <a:ext cx="33115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 i="1">
                <a:solidFill>
                  <a:srgbClr val="000066"/>
                </a:solidFill>
              </a:rPr>
              <a:t>На основе своих наблюдений</a:t>
            </a:r>
          </a:p>
          <a:p>
            <a:pPr algn="ctr"/>
            <a:r>
              <a:rPr lang="ru-RU" sz="1600" b="1" i="1">
                <a:solidFill>
                  <a:srgbClr val="000066"/>
                </a:solidFill>
              </a:rPr>
              <a:t> составить буклет «Правила ухода</a:t>
            </a:r>
          </a:p>
          <a:p>
            <a:pPr algn="ctr"/>
            <a:r>
              <a:rPr lang="ru-RU" sz="1600" b="1" i="1">
                <a:solidFill>
                  <a:srgbClr val="000066"/>
                </a:solidFill>
              </a:rPr>
              <a:t> за собакой  породы «мопс»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643188" y="571500"/>
            <a:ext cx="6000750" cy="1500188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>
                <a:solidFill>
                  <a:srgbClr val="000066"/>
                </a:solidFill>
              </a:rPr>
              <a:t>я предположил, что мой любимый питомец повышает настроение, </a:t>
            </a:r>
          </a:p>
          <a:p>
            <a:pPr algn="ctr">
              <a:defRPr/>
            </a:pPr>
            <a:r>
              <a:rPr lang="ru-RU" b="1" i="1">
                <a:solidFill>
                  <a:srgbClr val="000066"/>
                </a:solidFill>
              </a:rPr>
              <a:t>а значит, укрепляет здоровье, учит нас быть внимательными и прививает </a:t>
            </a:r>
          </a:p>
          <a:p>
            <a:pPr algn="ctr">
              <a:defRPr/>
            </a:pPr>
            <a:r>
              <a:rPr lang="ru-RU" b="1" i="1">
                <a:solidFill>
                  <a:srgbClr val="000066"/>
                </a:solidFill>
              </a:rPr>
              <a:t>любовь к природе</a:t>
            </a: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142875" y="285750"/>
            <a:ext cx="2071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</a:p>
        </p:txBody>
      </p:sp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142875" y="2571750"/>
            <a:ext cx="2476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Ожидаемый</a:t>
            </a:r>
          </a:p>
          <a:p>
            <a:r>
              <a:rPr lang="ru-RU" sz="3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</a:p>
        </p:txBody>
      </p: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1714500" y="300037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627313" y="2852738"/>
            <a:ext cx="5905500" cy="1357312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ru-RU" sz="1400" b="1" i="1">
                <a:solidFill>
                  <a:srgbClr val="000066"/>
                </a:solidFill>
              </a:rPr>
              <a:t>если мы изучим литературу, обобщим свои наблюдения, побеседуем со знакомыми и друзьями, то сможем ответить на вопрос: «Собака -  друг человека или человек -  друг собаки?».</a:t>
            </a:r>
            <a:r>
              <a:rPr lang="ru-RU" sz="140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571750" y="4643438"/>
            <a:ext cx="6000750" cy="1500187"/>
          </a:xfrm>
          <a:prstGeom prst="round2Diag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Rectangle 1"/>
          <p:cNvSpPr>
            <a:spLocks noChangeArrowheads="1"/>
          </p:cNvSpPr>
          <p:nvPr/>
        </p:nvSpPr>
        <p:spPr bwMode="auto">
          <a:xfrm>
            <a:off x="2500313" y="4852988"/>
            <a:ext cx="60007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>
              <a:lnSpc>
                <a:spcPct val="150000"/>
              </a:lnSpc>
            </a:pPr>
            <a:r>
              <a:rPr lang="ru-RU" b="1" i="1">
                <a:solidFill>
                  <a:srgbClr val="000066"/>
                </a:solidFill>
              </a:rPr>
              <a:t>изучение разных источников информации, наблюдение, анализ полученных результатов</a:t>
            </a:r>
          </a:p>
        </p:txBody>
      </p:sp>
      <p:sp>
        <p:nvSpPr>
          <p:cNvPr id="18441" name="Прямоугольник 13"/>
          <p:cNvSpPr>
            <a:spLocks noChangeArrowheads="1"/>
          </p:cNvSpPr>
          <p:nvPr/>
        </p:nvSpPr>
        <p:spPr bwMode="auto">
          <a:xfrm>
            <a:off x="142875" y="4143375"/>
            <a:ext cx="4714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</a:t>
            </a:r>
          </a:p>
          <a:p>
            <a:r>
              <a:rPr lang="ru-RU" sz="2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исследования: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1EEF54D-5658-45D5-9674-783DC584791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63B87A-AD4F-483E-84D6-3B77C8E516D0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1835150" y="620713"/>
            <a:ext cx="5545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Откуда появились собаки?</a:t>
            </a:r>
          </a:p>
        </p:txBody>
      </p:sp>
      <p:sp>
        <p:nvSpPr>
          <p:cNvPr id="19460" name="Rectangle 14"/>
          <p:cNvSpPr>
            <a:spLocks noChangeArrowheads="1"/>
          </p:cNvSpPr>
          <p:nvPr/>
        </p:nvSpPr>
        <p:spPr bwMode="auto">
          <a:xfrm>
            <a:off x="539750" y="1196975"/>
            <a:ext cx="3311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>
              <a:solidFill>
                <a:srgbClr val="333399"/>
              </a:solidFill>
            </a:endParaRPr>
          </a:p>
        </p:txBody>
      </p:sp>
      <p:sp>
        <p:nvSpPr>
          <p:cNvPr id="19461" name="Rectangle 16"/>
          <p:cNvSpPr>
            <a:spLocks noChangeArrowheads="1"/>
          </p:cNvSpPr>
          <p:nvPr/>
        </p:nvSpPr>
        <p:spPr bwMode="auto">
          <a:xfrm>
            <a:off x="709613" y="984250"/>
            <a:ext cx="314166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endParaRPr lang="ru-RU" b="1">
              <a:solidFill>
                <a:srgbClr val="0000FF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Они ведут своё происхождение от диких волков, шакалов.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Человек приручил их более 15000 лет назад.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В поведении собак всех пород, даже таких добродушных на вид,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как мопс или миниатюрных комнатных собачек,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сохраняются повадки их диких предков.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Одичавшие собаки образуют своры, живущие по </a:t>
            </a:r>
            <a:endParaRPr lang="ru-RU">
              <a:solidFill>
                <a:srgbClr val="333399"/>
              </a:solidFill>
            </a:endParaRPr>
          </a:p>
          <a:p>
            <a:pPr indent="342900" algn="ctr"/>
            <a:r>
              <a:rPr lang="ru-RU" b="1">
                <a:solidFill>
                  <a:srgbClr val="333399"/>
                </a:solidFill>
              </a:rPr>
              <a:t>законам волчьей стаи.</a:t>
            </a:r>
            <a:r>
              <a:rPr lang="ru-RU">
                <a:solidFill>
                  <a:srgbClr val="333399"/>
                </a:solidFill>
              </a:rPr>
              <a:t> </a:t>
            </a:r>
          </a:p>
        </p:txBody>
      </p:sp>
      <p:pic>
        <p:nvPicPr>
          <p:cNvPr id="19462" name="Picture 2" descr="http://www.tdcomplekt.ru/cukocukov/5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773238"/>
            <a:ext cx="5113337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2263"/>
            <a:ext cx="7019925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357188"/>
            <a:ext cx="4786313" cy="6215062"/>
          </a:xfrm>
        </p:spPr>
        <p:txBody>
          <a:bodyPr/>
          <a:lstStyle/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тот, кто связан с кем-то дружбой.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i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Дружба</a:t>
            </a:r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близкие отношения, основанные на доверии, привязанности, общности интересов.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Преданный</a:t>
            </a:r>
            <a:r>
              <a:rPr lang="ru-RU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значит верный тебе.</a:t>
            </a:r>
          </a:p>
          <a:p>
            <a:pPr algn="just" eaLnBrk="1" hangingPunct="1">
              <a:lnSpc>
                <a:spcPct val="14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400" b="1" i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Преданность</a:t>
            </a:r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верность.</a:t>
            </a:r>
          </a:p>
          <a:p>
            <a:pPr eaLnBrk="1" hangingPunct="1">
              <a:lnSpc>
                <a:spcPct val="90000"/>
              </a:lnSpc>
            </a:pPr>
            <a:endParaRPr lang="ru-RU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38E0F86-137D-4C80-A79C-EC331F3D5416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88913"/>
            <a:ext cx="2662237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288" y="3141663"/>
            <a:ext cx="14065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5263"/>
            <a:ext cx="24479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5000" b="1" i="1" u="sng" smtClean="0">
                <a:solidFill>
                  <a:srgbClr val="C00000"/>
                </a:solidFill>
                <a:cs typeface="Times New Roman" pitchFamily="18" charset="0"/>
              </a:rPr>
              <a:t>Породы собак</a:t>
            </a:r>
          </a:p>
        </p:txBody>
      </p:sp>
      <p:sp>
        <p:nvSpPr>
          <p:cNvPr id="7" name="Овал 6"/>
          <p:cNvSpPr/>
          <p:nvPr/>
        </p:nvSpPr>
        <p:spPr>
          <a:xfrm>
            <a:off x="571500" y="1500188"/>
            <a:ext cx="2500313" cy="192881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Служебные </a:t>
            </a:r>
          </a:p>
        </p:txBody>
      </p:sp>
      <p:sp>
        <p:nvSpPr>
          <p:cNvPr id="9" name="Овал 8"/>
          <p:cNvSpPr/>
          <p:nvPr/>
        </p:nvSpPr>
        <p:spPr>
          <a:xfrm>
            <a:off x="1643063" y="3714750"/>
            <a:ext cx="2500312" cy="19288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Охотничьи </a:t>
            </a:r>
          </a:p>
        </p:txBody>
      </p:sp>
      <p:sp>
        <p:nvSpPr>
          <p:cNvPr id="10" name="Овал 9"/>
          <p:cNvSpPr/>
          <p:nvPr/>
        </p:nvSpPr>
        <p:spPr>
          <a:xfrm>
            <a:off x="5786438" y="1714500"/>
            <a:ext cx="2500312" cy="19288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Комнатно-декоративные 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6313" y="3714750"/>
            <a:ext cx="2500312" cy="192881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Бойцовские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2857500" y="1428750"/>
            <a:ext cx="714375" cy="214313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357813" y="1357313"/>
            <a:ext cx="785812" cy="428625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821781" y="2107407"/>
            <a:ext cx="2214563" cy="85725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4107656" y="2107407"/>
            <a:ext cx="2143125" cy="9286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64630F-E6B5-4EAE-91D3-CA1E8C65634D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Защита\1345362690-2734232-b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u="sng" smtClean="0">
                <a:solidFill>
                  <a:srgbClr val="C00000"/>
                </a:solidFill>
                <a:cs typeface="Times New Roman" pitchFamily="18" charset="0"/>
              </a:rPr>
              <a:t>Служебные собаки</a:t>
            </a:r>
          </a:p>
        </p:txBody>
      </p:sp>
      <p:sp>
        <p:nvSpPr>
          <p:cNvPr id="22531" name="Содержимое 14"/>
          <p:cNvSpPr>
            <a:spLocks noGrp="1"/>
          </p:cNvSpPr>
          <p:nvPr>
            <p:ph sz="half" idx="4294967295"/>
          </p:nvPr>
        </p:nvSpPr>
        <p:spPr>
          <a:xfrm>
            <a:off x="142875" y="1500188"/>
            <a:ext cx="4643438" cy="45259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 служебным собакам относится ряд пород, которые человек использует для работы. Они помогают решать множество самых разнообразных задач. Но всех их объединяют общие качества – это </a:t>
            </a:r>
            <a:r>
              <a:rPr lang="ru-RU" sz="16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полная недоверчивость к посторонним людям, агрессивность, высокая способность к дрессировке и преданность своему хозяину</a:t>
            </a:r>
            <a:r>
              <a:rPr lang="ru-RU" sz="1600" u="sng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</p:txBody>
      </p:sp>
      <p:pic>
        <p:nvPicPr>
          <p:cNvPr id="2050" name="Picture 2" descr="http://www.dekatop.com/wp-content/uploads/2010/08/military_animal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357298"/>
            <a:ext cx="2857480" cy="213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redstorm-pult.ru/upload/medialibrary/bd1/bd18318241502eda8af90f86fc3090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2666987" cy="200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www.voxpopuli.kz/userfiles/posts/2370/1b5c94cb46e446271809bebf7036bf23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786322"/>
            <a:ext cx="2643174" cy="175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17097F-CF55-4414-AB80-18FB16538155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1328</TotalTime>
  <Words>993</Words>
  <Application>Microsoft Office PowerPoint</Application>
  <PresentationFormat>Экран (4:3)</PresentationFormat>
  <Paragraphs>136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Слои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Породы собак</vt:lpstr>
      <vt:lpstr>Служебные собаки</vt:lpstr>
      <vt:lpstr>Охотничьи собаки</vt:lpstr>
      <vt:lpstr>Бойцовские собаки</vt:lpstr>
      <vt:lpstr>Комнатно-декаративные собаки</vt:lpstr>
      <vt:lpstr>Слайд 13</vt:lpstr>
      <vt:lpstr>Что значит человек для собаки?</vt:lpstr>
      <vt:lpstr>Слайд 15</vt:lpstr>
      <vt:lpstr>Слайд 16</vt:lpstr>
      <vt:lpstr>Практическая часть исследования:</vt:lpstr>
      <vt:lpstr>Слайд 18</vt:lpstr>
      <vt:lpstr>Коротко о мопсе: уход и питание</vt:lpstr>
      <vt:lpstr>Слайд 20</vt:lpstr>
      <vt:lpstr>Заключение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Ксюша</cp:lastModifiedBy>
  <cp:revision>100</cp:revision>
  <dcterms:created xsi:type="dcterms:W3CDTF">2016-02-03T17:14:02Z</dcterms:created>
  <dcterms:modified xsi:type="dcterms:W3CDTF">2022-10-08T18:59:26Z</dcterms:modified>
</cp:coreProperties>
</file>