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1"/>
  </p:notesMasterIdLst>
  <p:sldIdLst>
    <p:sldId id="256" r:id="rId2"/>
    <p:sldId id="327" r:id="rId3"/>
    <p:sldId id="341" r:id="rId4"/>
    <p:sldId id="326" r:id="rId5"/>
    <p:sldId id="328" r:id="rId6"/>
    <p:sldId id="333" r:id="rId7"/>
    <p:sldId id="314" r:id="rId8"/>
    <p:sldId id="309" r:id="rId9"/>
    <p:sldId id="289" r:id="rId10"/>
    <p:sldId id="290" r:id="rId11"/>
    <p:sldId id="291" r:id="rId12"/>
    <p:sldId id="335" r:id="rId13"/>
    <p:sldId id="336" r:id="rId14"/>
    <p:sldId id="315" r:id="rId15"/>
    <p:sldId id="316" r:id="rId16"/>
    <p:sldId id="317" r:id="rId17"/>
    <p:sldId id="337" r:id="rId18"/>
    <p:sldId id="338" r:id="rId19"/>
    <p:sldId id="34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25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40D0"/>
    <a:srgbClr val="8230C6"/>
    <a:srgbClr val="146107"/>
    <a:srgbClr val="28C20E"/>
    <a:srgbClr val="0F4B05"/>
    <a:srgbClr val="6826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4" autoAdjust="0"/>
    <p:restoredTop sz="95164" autoAdjust="0"/>
  </p:normalViewPr>
  <p:slideViewPr>
    <p:cSldViewPr>
      <p:cViewPr>
        <p:scale>
          <a:sx n="59" d="100"/>
          <a:sy n="59" d="100"/>
        </p:scale>
        <p:origin x="-906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50" y="77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84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начальный этап</c:v>
                </c:pt>
              </c:strCache>
            </c:strRef>
          </c:tx>
          <c:spPr>
            <a:solidFill>
              <a:srgbClr val="4040D0"/>
            </a:solidFill>
          </c:spPr>
          <c:cat>
            <c:strRef>
              <c:f>Лист1!$A$2:$A$6</c:f>
              <c:strCache>
                <c:ptCount val="5"/>
                <c:pt idx="0">
                  <c:v>высокий</c:v>
                </c:pt>
                <c:pt idx="1">
                  <c:v>средний/высокий</c:v>
                </c:pt>
                <c:pt idx="2">
                  <c:v>средний</c:v>
                </c:pt>
                <c:pt idx="3">
                  <c:v>низкий/средний</c:v>
                </c:pt>
                <c:pt idx="4">
                  <c:v>низкий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12</c:v>
                </c:pt>
                <c:pt idx="2">
                  <c:v>19</c:v>
                </c:pt>
                <c:pt idx="3">
                  <c:v>8</c:v>
                </c:pt>
                <c:pt idx="4">
                  <c:v>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завершающий этап</c:v>
                </c:pt>
              </c:strCache>
            </c:strRef>
          </c:tx>
          <c:spPr>
            <a:solidFill>
              <a:srgbClr val="28C20E"/>
            </a:solidFill>
          </c:spPr>
          <c:cat>
            <c:strRef>
              <c:f>Лист1!$A$2:$A$6</c:f>
              <c:strCache>
                <c:ptCount val="5"/>
                <c:pt idx="0">
                  <c:v>высокий</c:v>
                </c:pt>
                <c:pt idx="1">
                  <c:v>средний/высокий</c:v>
                </c:pt>
                <c:pt idx="2">
                  <c:v>средний</c:v>
                </c:pt>
                <c:pt idx="3">
                  <c:v>низкий/средний</c:v>
                </c:pt>
                <c:pt idx="4">
                  <c:v>низкий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49</c:v>
                </c:pt>
                <c:pt idx="1">
                  <c:v>5</c:v>
                </c:pt>
                <c:pt idx="2">
                  <c:v>28</c:v>
                </c:pt>
                <c:pt idx="3">
                  <c:v>10</c:v>
                </c:pt>
                <c:pt idx="4">
                  <c:v>9</c:v>
                </c:pt>
              </c:numCache>
            </c:numRef>
          </c:val>
        </c:ser>
        <c:axId val="143169408"/>
        <c:axId val="143170944"/>
      </c:barChart>
      <c:catAx>
        <c:axId val="143169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3170944"/>
        <c:crosses val="autoZero"/>
        <c:auto val="1"/>
        <c:lblAlgn val="ctr"/>
        <c:lblOffset val="100"/>
      </c:catAx>
      <c:valAx>
        <c:axId val="143170944"/>
        <c:scaling>
          <c:orientation val="minMax"/>
        </c:scaling>
        <c:axPos val="l"/>
        <c:majorGridlines/>
        <c:numFmt formatCode="General" sourceLinked="1"/>
        <c:tickLblPos val="nextTo"/>
        <c:crossAx val="143169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032028427817901"/>
          <c:y val="0.74385236220472462"/>
          <c:w val="0.31736078146199326"/>
          <c:h val="0.23104527559055121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8BB6B-B507-4500-995D-E2165FFB9BEC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C8766-B66D-4A5A-A09D-8D11902A78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426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1835C9F-81A7-4150-9D71-32F674F55E41}" type="datetimeFigureOut">
              <a:rPr lang="ru-RU" smtClean="0"/>
              <a:pPr/>
              <a:t>01.10.2020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E914302-8C5A-4AC8-8C45-AB8007A9507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file:///C:\Users\&#1040;&#1076;&#1084;&#1080;&#1085;\Desktop\4%20&#1075;&#1088;\&#1043;&#1052;&#1054;%20&#1087;&#1088;&#1086;&#1077;&#1082;&#1090;%20&#1084;&#1072;&#1083;&#1072;&#1103;%20&#1088;&#1086;&#1076;&#1080;&#1085;&#1072;\DSCN3528.AVI" TargetMode="External"/><Relationship Id="rId7" Type="http://schemas.openxmlformats.org/officeDocument/2006/relationships/image" Target="../media/image57.png"/><Relationship Id="rId2" Type="http://schemas.openxmlformats.org/officeDocument/2006/relationships/video" Target="file:///C:\Users\&#1040;&#1076;&#1084;&#1080;&#1085;\Desktop\4%20&#1075;&#1088;\&#1043;&#1052;&#1054;%20&#1087;&#1088;&#1086;&#1077;&#1082;&#1090;%20&#1084;&#1072;&#1083;&#1072;&#1103;%20&#1088;&#1086;&#1076;&#1080;&#1085;&#1072;\DSCN3513.AVI" TargetMode="External"/><Relationship Id="rId1" Type="http://schemas.openxmlformats.org/officeDocument/2006/relationships/video" Target="file:///C:\Users\&#1040;&#1076;&#1084;&#1080;&#1085;\Desktop\4%20&#1075;&#1088;\&#1043;&#1052;&#1054;%20&#1087;&#1088;&#1086;&#1077;&#1082;&#1090;%20&#1084;&#1072;&#1083;&#1072;&#1103;%20&#1088;&#1086;&#1076;&#1080;&#1085;&#1072;\DSCN3511%20-%20&#1082;&#1086;&#1087;&#1080;&#1103;.AVI" TargetMode="External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0.jpeg"/><Relationship Id="rId4" Type="http://schemas.openxmlformats.org/officeDocument/2006/relationships/video" Target="file:///C:\Users\&#1040;&#1076;&#1084;&#1080;&#1085;\Desktop\4%20&#1075;&#1088;\&#1043;&#1052;&#1054;%20&#1087;&#1088;&#1086;&#1077;&#1082;&#1090;%20&#1084;&#1072;&#1083;&#1072;&#1103;%20&#1088;&#1086;&#1076;&#1080;&#1085;&#1072;\DSCN3621.AVI" TargetMode="External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39552" y="4149080"/>
            <a:ext cx="39604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начало работы над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март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2016г.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окончания работы: май 2016г.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332656"/>
            <a:ext cx="734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Центр развития ребенка – детский сад №31 г. Яровое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9552" y="1556792"/>
            <a:ext cx="8229600" cy="2209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28C20E"/>
                </a:solidFill>
              </a:rPr>
              <a:t>Презентация педагогического проекта «Моя малая Родина»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Авторы проекта: Зайцева О. </a:t>
            </a:r>
            <a:r>
              <a:rPr lang="ru-RU" smtClean="0"/>
              <a:t>В.</a:t>
            </a:r>
            <a:endParaRPr lang="ru-RU" dirty="0" smtClean="0"/>
          </a:p>
          <a:p>
            <a:pPr algn="r"/>
            <a:r>
              <a:rPr lang="ru-RU" dirty="0" smtClean="0"/>
              <a:t>Участники проекта: воспитанники средней группы №7, родители воспитанников, воспитатели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07365292"/>
      </p:ext>
    </p:extLst>
  </p:cSld>
  <p:clrMapOvr>
    <a:masterClrMapping/>
  </p:clrMapOvr>
  <p:transition spd="slow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8" grpId="0"/>
      <p:bldP spid="9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556792"/>
          <a:ext cx="8496943" cy="491527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8072"/>
                <a:gridCol w="4176464"/>
                <a:gridCol w="864096"/>
                <a:gridCol w="792088"/>
                <a:gridCol w="576064"/>
                <a:gridCol w="864096"/>
                <a:gridCol w="576063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/>
                        <a:t>№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Направления реализации интеграции</a:t>
                      </a:r>
                    </a:p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образовательных   областей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С/В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Н/С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интереса, любознательности и познавательной мотивации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2.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воображения и творческой активности в процессе проведении дидактических, строительных  и сюжетно-ролевых игр по теме проекта «Моя Малая Родина»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3.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Владение речью как средством общения и культуры в процессе реализации мероприятий по теме проекта «Моя Малая Родина»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4.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Обогащение активного словаря 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5.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первичных представлений об объектах окружающего мира, родного города и основ безопасного поведения в быту, социуме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6.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 представлений о себе и о других людях, уважительного отношения и чувства принадлежности к своей семье и сообществу детей и взрослых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28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764704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Уровень знаний  и развитие интереса  к Малой Родине у дошкольников  этапе завершения диагностики  (кол-во детей)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26064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Таблица 3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64704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Результаты исследования динамики развития  интереса и уровня знаний в процессе реализации проекта (в баллах)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Таблица 4</a:t>
            </a:r>
            <a:endParaRPr lang="ru-RU" b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0" y="2132856"/>
          <a:ext cx="7968885" cy="3200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00559"/>
                <a:gridCol w="1963737"/>
                <a:gridCol w="1080120"/>
                <a:gridCol w="1008112"/>
                <a:gridCol w="1080120"/>
                <a:gridCol w="1080120"/>
                <a:gridCol w="1056117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/>
                        <a:t>№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Количество баллов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С/В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Н/С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30C6"/>
                    </a:solidFill>
                  </a:tcPr>
                </a:tc>
              </a:tr>
              <a:tr h="38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+mn-lt"/>
                          <a:ea typeface="Calibri"/>
                          <a:cs typeface="Times New Roman"/>
                        </a:rPr>
                        <a:t>начальный этап</a:t>
                      </a:r>
                      <a:r>
                        <a:rPr lang="ru-RU" sz="2000" b="1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latin typeface="+mn-lt"/>
                          <a:ea typeface="Calibri"/>
                          <a:cs typeface="Times New Roman"/>
                        </a:rPr>
                        <a:t>исследования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u="none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270</a:t>
                      </a:r>
                      <a:endParaRPr lang="ru-RU" sz="3600" b="1" u="none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36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u="none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endParaRPr lang="ru-RU" sz="3600" b="1" u="none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ru-RU" sz="36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u="none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ru-RU" sz="3600" b="1" u="none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2</a:t>
                      </a:r>
                      <a:r>
                        <a:rPr lang="ru-RU" sz="2000" b="1" dirty="0" smtClean="0"/>
                        <a:t>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2000" b="1" baseline="0" dirty="0" smtClean="0">
                          <a:latin typeface="+mn-lt"/>
                          <a:ea typeface="Calibri"/>
                          <a:cs typeface="Times New Roman"/>
                        </a:rPr>
                        <a:t>этап завершения исследования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530</a:t>
                      </a:r>
                      <a:endParaRPr lang="ru-RU" sz="36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36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</a:t>
                      </a:r>
                      <a:endParaRPr lang="ru-RU" sz="36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36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rgbClr val="28C20E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ru-RU" sz="3600" b="1" dirty="0">
                        <a:solidFill>
                          <a:srgbClr val="28C20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323528" y="2276872"/>
          <a:ext cx="4104456" cy="395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  <a:gridCol w="1368152"/>
              </a:tblGrid>
              <a:tr h="7357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Критерии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оценивания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Начальный этап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Этап завершения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7044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</a:rPr>
                        <a:t>Высокий уровень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49%</a:t>
                      </a:r>
                      <a:endParaRPr lang="ru-RU" sz="2400" b="1" dirty="0" smtClean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B050"/>
                          </a:solidFill>
                        </a:rPr>
                        <a:t>Средний/ </a:t>
                      </a:r>
                      <a:r>
                        <a:rPr kumimoji="0" lang="ru-RU" sz="1400" b="1" kern="1200" dirty="0" smtClean="0">
                          <a:solidFill>
                            <a:srgbClr val="FF0000"/>
                          </a:solidFill>
                        </a:rPr>
                        <a:t>высокий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12%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5%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</a:rPr>
                        <a:t>Средний уровень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19%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12%</a:t>
                      </a:r>
                      <a:endParaRPr lang="ru-RU" sz="24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Низкий/ 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</a:rPr>
                        <a:t>средний</a:t>
                      </a:r>
                      <a:endParaRPr lang="ru-RU" sz="14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8%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15%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</a:rPr>
                        <a:t>Низкий уровень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36%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19%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15816" y="4046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Таблица 5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980728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Результаты  исследования в период реализации педагогического процесса (в %)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764704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Динамика уровня знаний и развития интереса к родному городу в ходе реализации педагогического проекта  «Моя малая Родина»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Рис. Гистограмма</a:t>
            </a:r>
            <a:endParaRPr lang="ru-RU" b="1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860032" y="2276872"/>
          <a:ext cx="475252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8" grpId="0"/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23528" y="980728"/>
            <a:ext cx="4320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F4B05"/>
                </a:solidFill>
              </a:rPr>
              <a:t>ЭКСКУРСИЯ В ДЕТСКУЮ ШКОЛУ ИСКУССТВ</a:t>
            </a:r>
            <a:endParaRPr lang="ru-RU" sz="2800" b="1" dirty="0">
              <a:solidFill>
                <a:srgbClr val="0F4B05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980728"/>
            <a:ext cx="4139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ВСТРЕЧА С ПОЭТЕССОЙ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МАРИЕЙ БАРИНОВОЙ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Админ\Desktop\фото оксана апрель\DSCN33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2376264" cy="1782198"/>
          </a:xfrm>
          <a:prstGeom prst="rect">
            <a:avLst/>
          </a:prstGeom>
          <a:noFill/>
        </p:spPr>
      </p:pic>
      <p:pic>
        <p:nvPicPr>
          <p:cNvPr id="1027" name="Picture 3" descr="C:\Users\Админ\Desktop\фото оксана апрель\DSCN3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789040"/>
            <a:ext cx="2267744" cy="1700808"/>
          </a:xfrm>
          <a:prstGeom prst="rect">
            <a:avLst/>
          </a:prstGeom>
          <a:noFill/>
        </p:spPr>
      </p:pic>
      <p:pic>
        <p:nvPicPr>
          <p:cNvPr id="1028" name="Picture 4" descr="C:\Users\Админ\Desktop\фото оксана апрель\DSCN3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97152"/>
            <a:ext cx="2327243" cy="1745432"/>
          </a:xfrm>
          <a:prstGeom prst="rect">
            <a:avLst/>
          </a:prstGeom>
          <a:noFill/>
        </p:spPr>
      </p:pic>
      <p:pic>
        <p:nvPicPr>
          <p:cNvPr id="1029" name="Picture 5" descr="C:\Users\Админ\Desktop\фото оксана апрель\DSCN3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348880"/>
            <a:ext cx="2459765" cy="1844824"/>
          </a:xfrm>
          <a:prstGeom prst="rect">
            <a:avLst/>
          </a:prstGeom>
          <a:noFill/>
        </p:spPr>
      </p:pic>
      <p:pic>
        <p:nvPicPr>
          <p:cNvPr id="1030" name="Picture 6" descr="C:\Users\Админ\Desktop\фото оксана апрель\DSCN35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89040"/>
            <a:ext cx="2304256" cy="1728192"/>
          </a:xfrm>
          <a:prstGeom prst="rect">
            <a:avLst/>
          </a:prstGeom>
          <a:noFill/>
        </p:spPr>
      </p:pic>
      <p:pic>
        <p:nvPicPr>
          <p:cNvPr id="1031" name="Picture 7" descr="C:\Users\Админ\Desktop\фото оксана апрель\DSCN3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797152"/>
            <a:ext cx="2304256" cy="17281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4040D0"/>
                </a:solidFill>
              </a:rPr>
              <a:t>Экскурсия в музей истории </a:t>
            </a:r>
            <a:br>
              <a:rPr lang="ru-RU" dirty="0" smtClean="0">
                <a:solidFill>
                  <a:srgbClr val="4040D0"/>
                </a:solidFill>
              </a:rPr>
            </a:br>
            <a:r>
              <a:rPr lang="ru-RU" dirty="0" smtClean="0">
                <a:solidFill>
                  <a:srgbClr val="4040D0"/>
                </a:solidFill>
              </a:rPr>
              <a:t>г. Яровое</a:t>
            </a:r>
            <a:endParaRPr lang="ru-RU" dirty="0">
              <a:solidFill>
                <a:srgbClr val="4040D0"/>
              </a:solidFill>
            </a:endParaRPr>
          </a:p>
        </p:txBody>
      </p:sp>
      <p:pic>
        <p:nvPicPr>
          <p:cNvPr id="4" name="Содержимое 3" descr="DSCN3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47864" y="2276872"/>
            <a:ext cx="1800200" cy="1350150"/>
          </a:xfrm>
        </p:spPr>
      </p:pic>
      <p:pic>
        <p:nvPicPr>
          <p:cNvPr id="28" name="Рисунок 27" descr="DSCN3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204864"/>
            <a:ext cx="2016224" cy="1512168"/>
          </a:xfrm>
          <a:prstGeom prst="rect">
            <a:avLst/>
          </a:prstGeom>
        </p:spPr>
      </p:pic>
      <p:pic>
        <p:nvPicPr>
          <p:cNvPr id="30" name="Рисунок 29" descr="DSCN3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204864"/>
            <a:ext cx="2171734" cy="1628800"/>
          </a:xfrm>
          <a:prstGeom prst="rect">
            <a:avLst/>
          </a:prstGeom>
        </p:spPr>
      </p:pic>
      <p:pic>
        <p:nvPicPr>
          <p:cNvPr id="31" name="Рисунок 30" descr="DSCN31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204864"/>
            <a:ext cx="2376264" cy="1782198"/>
          </a:xfrm>
          <a:prstGeom prst="rect">
            <a:avLst/>
          </a:prstGeom>
        </p:spPr>
      </p:pic>
      <p:pic>
        <p:nvPicPr>
          <p:cNvPr id="32" name="Рисунок 31" descr="DSCN31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204864"/>
            <a:ext cx="2459766" cy="1844824"/>
          </a:xfrm>
          <a:prstGeom prst="rect">
            <a:avLst/>
          </a:prstGeom>
        </p:spPr>
      </p:pic>
      <p:pic>
        <p:nvPicPr>
          <p:cNvPr id="33" name="Рисунок 32" descr="DSCN31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204864"/>
            <a:ext cx="2555776" cy="1916832"/>
          </a:xfrm>
          <a:prstGeom prst="rect">
            <a:avLst/>
          </a:prstGeom>
        </p:spPr>
      </p:pic>
      <p:pic>
        <p:nvPicPr>
          <p:cNvPr id="34" name="Рисунок 33" descr="DSCN31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2132856"/>
            <a:ext cx="2843808" cy="2132856"/>
          </a:xfrm>
          <a:prstGeom prst="rect">
            <a:avLst/>
          </a:prstGeom>
        </p:spPr>
      </p:pic>
      <p:pic>
        <p:nvPicPr>
          <p:cNvPr id="35" name="Рисунок 34" descr="DSCN319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3808" y="2132856"/>
            <a:ext cx="3096344" cy="2322258"/>
          </a:xfrm>
          <a:prstGeom prst="rect">
            <a:avLst/>
          </a:prstGeom>
        </p:spPr>
      </p:pic>
      <p:pic>
        <p:nvPicPr>
          <p:cNvPr id="36" name="Рисунок 35" descr="DSCN319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8" y="2060848"/>
            <a:ext cx="3131840" cy="2348880"/>
          </a:xfrm>
          <a:prstGeom prst="rect">
            <a:avLst/>
          </a:prstGeom>
        </p:spPr>
      </p:pic>
      <p:pic>
        <p:nvPicPr>
          <p:cNvPr id="37" name="Рисунок 36" descr="DSCN32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2060848"/>
            <a:ext cx="3419872" cy="2564904"/>
          </a:xfrm>
          <a:prstGeom prst="rect">
            <a:avLst/>
          </a:prstGeom>
        </p:spPr>
      </p:pic>
      <p:pic>
        <p:nvPicPr>
          <p:cNvPr id="38" name="Рисунок 37" descr="DSCN321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55776" y="2060848"/>
            <a:ext cx="3744415" cy="2808312"/>
          </a:xfrm>
          <a:prstGeom prst="rect">
            <a:avLst/>
          </a:prstGeom>
        </p:spPr>
      </p:pic>
      <p:pic>
        <p:nvPicPr>
          <p:cNvPr id="39" name="Рисунок 38" descr="DSCN321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55776" y="1988840"/>
            <a:ext cx="3995936" cy="2996952"/>
          </a:xfrm>
          <a:prstGeom prst="rect">
            <a:avLst/>
          </a:prstGeom>
        </p:spPr>
      </p:pic>
      <p:pic>
        <p:nvPicPr>
          <p:cNvPr id="40" name="Рисунок 39" descr="DSCN322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11760" y="1916832"/>
            <a:ext cx="4259965" cy="3194974"/>
          </a:xfrm>
          <a:prstGeom prst="rect">
            <a:avLst/>
          </a:prstGeom>
        </p:spPr>
      </p:pic>
      <p:pic>
        <p:nvPicPr>
          <p:cNvPr id="41" name="Рисунок 40" descr="DSCN322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67744" y="1772816"/>
            <a:ext cx="4608512" cy="3456384"/>
          </a:xfrm>
          <a:prstGeom prst="rect">
            <a:avLst/>
          </a:prstGeom>
        </p:spPr>
      </p:pic>
      <p:pic>
        <p:nvPicPr>
          <p:cNvPr id="42" name="Рисунок 41" descr="DSCN322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267744" y="1700808"/>
            <a:ext cx="4680520" cy="3510390"/>
          </a:xfrm>
          <a:prstGeom prst="rect">
            <a:avLst/>
          </a:prstGeom>
        </p:spPr>
      </p:pic>
      <p:pic>
        <p:nvPicPr>
          <p:cNvPr id="44" name="Рисунок 43" descr="DSCN323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5736" y="1700808"/>
            <a:ext cx="4860032" cy="3645024"/>
          </a:xfrm>
          <a:prstGeom prst="rect">
            <a:avLst/>
          </a:prstGeom>
        </p:spPr>
      </p:pic>
      <p:pic>
        <p:nvPicPr>
          <p:cNvPr id="45" name="Рисунок 44" descr="DSCN3240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79712" y="1556792"/>
            <a:ext cx="5376597" cy="4032448"/>
          </a:xfrm>
          <a:prstGeom prst="rect">
            <a:avLst/>
          </a:prstGeom>
        </p:spPr>
      </p:pic>
      <p:pic>
        <p:nvPicPr>
          <p:cNvPr id="46" name="Рисунок 45" descr="DSCN3238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47664" y="1556792"/>
            <a:ext cx="6120680" cy="4590510"/>
          </a:xfrm>
          <a:prstGeom prst="rect">
            <a:avLst/>
          </a:prstGeom>
        </p:spPr>
      </p:pic>
      <p:pic>
        <p:nvPicPr>
          <p:cNvPr id="47" name="Рисунок 46" descr="DSCN3189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75656" y="1484784"/>
            <a:ext cx="6432714" cy="4824536"/>
          </a:xfrm>
          <a:prstGeom prst="rect">
            <a:avLst/>
          </a:prstGeom>
        </p:spPr>
      </p:pic>
    </p:spTree>
  </p:cSld>
  <p:clrMapOvr>
    <a:masterClrMapping/>
  </p:clrMapOvr>
  <p:transition spd="med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8028384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/>
              </a:rPr>
              <a:t>Целевая прогулка </a:t>
            </a:r>
            <a:br>
              <a:rPr lang="ru-RU" sz="3600" b="1" dirty="0" smtClean="0">
                <a:solidFill>
                  <a:srgbClr val="C00000"/>
                </a:solidFill>
                <a:effectLst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</a:rPr>
              <a:t>« Памятные места нашего города»</a:t>
            </a:r>
            <a:endParaRPr lang="ru-RU" sz="36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323528" y="548680"/>
            <a:ext cx="792088" cy="792088"/>
          </a:xfrm>
          <a:prstGeom prst="star5">
            <a:avLst>
              <a:gd name="adj" fmla="val 26299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DSCN3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844824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SCN34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060848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DSCN3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276872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ин\Desktop\DSCN3454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492896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DSCN34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708920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DSCN34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2924944"/>
            <a:ext cx="408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DSCN347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3140968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DSCN35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3356992"/>
            <a:ext cx="4080000" cy="3060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4040D0"/>
                </a:solidFill>
                <a:effectLst/>
              </a:rPr>
              <a:t>Образовательная деятельность в рамках проекта</a:t>
            </a:r>
            <a:br>
              <a:rPr lang="ru-RU" i="1" dirty="0" smtClean="0">
                <a:solidFill>
                  <a:srgbClr val="4040D0"/>
                </a:solidFill>
                <a:effectLst/>
              </a:rPr>
            </a:br>
            <a:r>
              <a:rPr lang="ru-RU" i="1" dirty="0" smtClean="0">
                <a:solidFill>
                  <a:srgbClr val="4040D0"/>
                </a:solidFill>
                <a:effectLst/>
              </a:rPr>
              <a:t> «Моя Малая Родина»</a:t>
            </a:r>
            <a:endParaRPr lang="ru-RU" i="1" dirty="0">
              <a:solidFill>
                <a:srgbClr val="4040D0"/>
              </a:solidFill>
              <a:effectLst/>
            </a:endParaRPr>
          </a:p>
        </p:txBody>
      </p:sp>
      <p:pic>
        <p:nvPicPr>
          <p:cNvPr id="2050" name="Picture 2" descr="C:\Users\Админ\Desktop\ф\IMGA00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5"/>
            <a:ext cx="2592288" cy="1944216"/>
          </a:xfrm>
          <a:prstGeom prst="rect">
            <a:avLst/>
          </a:prstGeom>
          <a:noFill/>
        </p:spPr>
      </p:pic>
      <p:pic>
        <p:nvPicPr>
          <p:cNvPr id="2052" name="Picture 4" descr="C:\Users\Админ\Desktop\ф\IMGA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84784"/>
            <a:ext cx="2407816" cy="1805862"/>
          </a:xfrm>
          <a:prstGeom prst="rect">
            <a:avLst/>
          </a:prstGeom>
          <a:noFill/>
        </p:spPr>
      </p:pic>
      <p:pic>
        <p:nvPicPr>
          <p:cNvPr id="2053" name="Picture 5" descr="C:\Users\Админ\Desktop\ф\IMGA0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196752"/>
            <a:ext cx="2623840" cy="1967880"/>
          </a:xfrm>
          <a:prstGeom prst="rect">
            <a:avLst/>
          </a:prstGeom>
          <a:noFill/>
        </p:spPr>
      </p:pic>
      <p:pic>
        <p:nvPicPr>
          <p:cNvPr id="2056" name="Picture 8" descr="C:\Users\Админ\Desktop\ф\DSCN2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861048"/>
            <a:ext cx="2483768" cy="1862826"/>
          </a:xfrm>
          <a:prstGeom prst="rect">
            <a:avLst/>
          </a:prstGeom>
          <a:noFill/>
        </p:spPr>
      </p:pic>
      <p:pic>
        <p:nvPicPr>
          <p:cNvPr id="2057" name="Picture 9" descr="C:\Users\Админ\Desktop\проект малая родина фото\DSCN2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221088"/>
            <a:ext cx="2592288" cy="1944216"/>
          </a:xfrm>
          <a:prstGeom prst="rect">
            <a:avLst/>
          </a:prstGeom>
          <a:noFill/>
        </p:spPr>
      </p:pic>
      <p:pic>
        <p:nvPicPr>
          <p:cNvPr id="11" name="Рисунок 10" descr="DSCN2141.JPG"/>
          <p:cNvPicPr>
            <a:picLocks noChangeAspect="1"/>
          </p:cNvPicPr>
          <p:nvPr/>
        </p:nvPicPr>
        <p:blipFill>
          <a:blip r:embed="rId7" cstate="print"/>
          <a:srcRect l="7596" r="6312"/>
          <a:stretch>
            <a:fillRect/>
          </a:stretch>
        </p:blipFill>
        <p:spPr>
          <a:xfrm>
            <a:off x="395536" y="4221088"/>
            <a:ext cx="2448272" cy="1770661"/>
          </a:xfrm>
          <a:prstGeom prst="rect">
            <a:avLst/>
          </a:prstGeom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4800"/>
            <a:ext cx="8643536" cy="76200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ПОБЕДОНОСНЫЙ   МАЙ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Админ\Desktop\фото оксана апрель\DSCN35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2142596" cy="1606947"/>
          </a:xfrm>
          <a:prstGeom prst="rect">
            <a:avLst/>
          </a:prstGeom>
          <a:noFill/>
        </p:spPr>
      </p:pic>
      <p:pic>
        <p:nvPicPr>
          <p:cNvPr id="2051" name="Picture 3" descr="C:\Users\Админ\Desktop\яровое 9 мая\IMGA0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869160"/>
            <a:ext cx="2047776" cy="1535832"/>
          </a:xfrm>
          <a:prstGeom prst="rect">
            <a:avLst/>
          </a:prstGeom>
          <a:noFill/>
        </p:spPr>
      </p:pic>
      <p:pic>
        <p:nvPicPr>
          <p:cNvPr id="2052" name="Picture 4" descr="C:\Users\Админ\Desktop\яровое 9 мая\IMGA0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924944"/>
            <a:ext cx="2136237" cy="1602178"/>
          </a:xfrm>
          <a:prstGeom prst="rect">
            <a:avLst/>
          </a:prstGeom>
          <a:noFill/>
        </p:spPr>
      </p:pic>
      <p:pic>
        <p:nvPicPr>
          <p:cNvPr id="2053" name="Picture 5" descr="C:\Users\Админ\Desktop\яровое 9 мая\IMGA0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996952"/>
            <a:ext cx="2088232" cy="1566175"/>
          </a:xfrm>
          <a:prstGeom prst="rect">
            <a:avLst/>
          </a:prstGeom>
          <a:noFill/>
        </p:spPr>
      </p:pic>
      <p:pic>
        <p:nvPicPr>
          <p:cNvPr id="2054" name="Picture 6" descr="C:\Users\Админ\Desktop\яровое 9 мая\IMGA0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789040"/>
            <a:ext cx="2016224" cy="1512168"/>
          </a:xfrm>
          <a:prstGeom prst="rect">
            <a:avLst/>
          </a:prstGeom>
          <a:noFill/>
        </p:spPr>
      </p:pic>
      <p:pic>
        <p:nvPicPr>
          <p:cNvPr id="2055" name="Picture 7" descr="C:\Users\Админ\Desktop\яровое 9 мая\IMGA04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869160"/>
            <a:ext cx="2112235" cy="1584176"/>
          </a:xfrm>
          <a:prstGeom prst="rect">
            <a:avLst/>
          </a:prstGeom>
          <a:noFill/>
        </p:spPr>
      </p:pic>
      <p:pic>
        <p:nvPicPr>
          <p:cNvPr id="2056" name="Picture 8" descr="C:\Users\Админ\Desktop\яровое 9 мая\IMGA05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1412776"/>
            <a:ext cx="2016224" cy="1512168"/>
          </a:xfrm>
          <a:prstGeom prst="rect">
            <a:avLst/>
          </a:prstGeom>
          <a:noFill/>
        </p:spPr>
      </p:pic>
      <p:pic>
        <p:nvPicPr>
          <p:cNvPr id="2057" name="Picture 9" descr="C:\Users\Админ\Desktop\яровое 9 мая\IMGA03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1196752"/>
            <a:ext cx="1944216" cy="14581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304800"/>
            <a:ext cx="4683096" cy="531912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МАКЕТ «МОЙ ЛЮБИМЫЙ ГОРОД»</a:t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32040" y="620688"/>
            <a:ext cx="3931920" cy="6480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8230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ПОДАРОК ОТ МАРИИ БАРИНОВОЙ</a:t>
            </a:r>
            <a:endParaRPr lang="ru-RU" sz="1800" b="1" dirty="0">
              <a:solidFill>
                <a:srgbClr val="8230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Админ\Desktop\фото оксана апрель\DSCN3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2555776" cy="1916832"/>
          </a:xfrm>
          <a:prstGeom prst="rect">
            <a:avLst/>
          </a:prstGeom>
          <a:noFill/>
        </p:spPr>
      </p:pic>
      <p:pic>
        <p:nvPicPr>
          <p:cNvPr id="3077" name="Picture 5" descr="C:\Users\Админ\Desktop\фото оксана апрель\DSCN3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636912"/>
            <a:ext cx="2520280" cy="1890209"/>
          </a:xfrm>
          <a:prstGeom prst="rect">
            <a:avLst/>
          </a:prstGeom>
          <a:noFill/>
        </p:spPr>
      </p:pic>
      <p:pic>
        <p:nvPicPr>
          <p:cNvPr id="3078" name="Picture 6" descr="C:\Users\Админ\Desktop\фото оксана апрель\DSCN3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869160"/>
            <a:ext cx="2088232" cy="1566174"/>
          </a:xfrm>
          <a:prstGeom prst="rect">
            <a:avLst/>
          </a:prstGeom>
          <a:noFill/>
        </p:spPr>
      </p:pic>
      <p:pic>
        <p:nvPicPr>
          <p:cNvPr id="3079" name="Picture 7" descr="C:\Users\Админ\Desktop\фото оксана апрель\DSCN3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916832"/>
            <a:ext cx="2232248" cy="1674186"/>
          </a:xfrm>
          <a:prstGeom prst="rect">
            <a:avLst/>
          </a:prstGeom>
          <a:noFill/>
        </p:spPr>
      </p:pic>
      <p:pic>
        <p:nvPicPr>
          <p:cNvPr id="3080" name="Picture 8" descr="C:\Users\Админ\Desktop\фото оксана апрель\DSCN3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869160"/>
            <a:ext cx="1979712" cy="148478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139952" y="1196752"/>
            <a:ext cx="182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230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ФОТОКОЛЛАЖ</a:t>
            </a:r>
            <a:endParaRPr lang="ru-RU" b="1" dirty="0">
              <a:solidFill>
                <a:srgbClr val="8230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1196752"/>
            <a:ext cx="2717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8230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 «ЯРОВОЕ  -</a:t>
            </a:r>
          </a:p>
          <a:p>
            <a:pPr algn="ctr"/>
            <a:r>
              <a:rPr lang="ru-RU" b="1" dirty="0" smtClean="0">
                <a:solidFill>
                  <a:srgbClr val="8230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МОЯ МАЛАЯ РОДИНА»</a:t>
            </a:r>
            <a:endParaRPr lang="ru-RU" b="1" dirty="0">
              <a:solidFill>
                <a:srgbClr val="8230C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717032"/>
            <a:ext cx="4104456" cy="288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СПАСИБО ЗА ВНИМАНИЕ!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(</a:t>
            </a:r>
            <a:r>
              <a:rPr lang="ru-RU" b="1" dirty="0" err="1" smtClean="0">
                <a:solidFill>
                  <a:srgbClr val="00B050"/>
                </a:solidFill>
              </a:rPr>
              <a:t>видеовыступление</a:t>
            </a:r>
            <a:r>
              <a:rPr lang="ru-RU" b="1" dirty="0" smtClean="0">
                <a:solidFill>
                  <a:srgbClr val="00B050"/>
                </a:solidFill>
              </a:rPr>
              <a:t>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DSCN3511 - копия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539552" y="1988840"/>
            <a:ext cx="3143672" cy="1768316"/>
          </a:xfrm>
          <a:prstGeom prst="rect">
            <a:avLst/>
          </a:prstGeom>
        </p:spPr>
      </p:pic>
      <p:pic>
        <p:nvPicPr>
          <p:cNvPr id="4" name="DSCN351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436096" y="1988840"/>
            <a:ext cx="3096344" cy="1741694"/>
          </a:xfrm>
          <a:prstGeom prst="rect">
            <a:avLst/>
          </a:prstGeom>
        </p:spPr>
      </p:pic>
      <p:pic>
        <p:nvPicPr>
          <p:cNvPr id="5" name="DSCN3528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611560" y="4365104"/>
            <a:ext cx="2927648" cy="1646802"/>
          </a:xfrm>
          <a:prstGeom prst="rect">
            <a:avLst/>
          </a:prstGeom>
        </p:spPr>
      </p:pic>
      <p:pic>
        <p:nvPicPr>
          <p:cNvPr id="6" name="DSCN3621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5436096" y="4293096"/>
            <a:ext cx="3096344" cy="1741693"/>
          </a:xfrm>
          <a:prstGeom prst="rect">
            <a:avLst/>
          </a:prstGeom>
        </p:spPr>
      </p:pic>
      <p:pic>
        <p:nvPicPr>
          <p:cNvPr id="1026" name="Picture 2" descr="C:\Users\Админ\Desktop\images-stories-yarovoe_gerb-80x1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3284984"/>
            <a:ext cx="1058722" cy="1349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1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323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134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1134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848872" cy="296859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8230C6"/>
                </a:solidFill>
                <a:effectLst/>
              </a:rPr>
              <a:t>«Кто любит, ценит, уважает накопленное и сохраненное предшествующим поколением, может любить Родину, стать подлинным её патриотом»</a:t>
            </a:r>
            <a:br>
              <a:rPr lang="ru-RU" sz="2800" dirty="0" smtClean="0">
                <a:solidFill>
                  <a:srgbClr val="8230C6"/>
                </a:solidFill>
                <a:effectLst/>
              </a:rPr>
            </a:br>
            <a:endParaRPr lang="ru-RU" sz="2800" dirty="0">
              <a:solidFill>
                <a:srgbClr val="8230C6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С.В. Михалков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3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971600" y="2420888"/>
          <a:ext cx="7344816" cy="4091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3528392"/>
              </a:tblGrid>
              <a:tr h="820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dirty="0" smtClean="0"/>
                        <a:t>Критерии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dirty="0" smtClean="0"/>
                        <a:t>оценивания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Начальный этап</a:t>
                      </a:r>
                      <a:endParaRPr lang="ru-RU" sz="2800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Высокий уровень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2800" b="1" kern="1200" dirty="0" smtClean="0">
                          <a:solidFill>
                            <a:srgbClr val="00B050"/>
                          </a:solidFill>
                        </a:rPr>
                        <a:t>Средний/ </a:t>
                      </a:r>
                      <a:r>
                        <a:rPr kumimoji="0" lang="ru-RU" sz="2800" b="1" kern="1200" dirty="0" smtClean="0">
                          <a:solidFill>
                            <a:srgbClr val="FF0000"/>
                          </a:solidFill>
                        </a:rPr>
                        <a:t>высокий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12%</a:t>
                      </a:r>
                      <a:endParaRPr lang="ru-RU" sz="2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B050"/>
                          </a:solidFill>
                        </a:rPr>
                        <a:t>Средний уровень</a:t>
                      </a:r>
                      <a:endParaRPr lang="ru-RU" sz="28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19%</a:t>
                      </a:r>
                      <a:endParaRPr lang="ru-RU" sz="2800" b="1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Низкий/ </a:t>
                      </a:r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средний</a:t>
                      </a:r>
                      <a:endParaRPr lang="ru-RU" sz="28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8%</a:t>
                      </a:r>
                      <a:endParaRPr lang="ru-RU" sz="2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5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70C0"/>
                          </a:solidFill>
                        </a:rPr>
                        <a:t>Низкий уровень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</a:rPr>
                        <a:t>36%</a:t>
                      </a:r>
                      <a:endParaRPr lang="ru-RU" sz="28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83568" y="90872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10000"/>
                  </a:schemeClr>
                </a:solidFill>
              </a:rPr>
              <a:t>Уровень знаний  и развитие интереса к родному городу  у дошкольников   в начале реализации проекта </a:t>
            </a:r>
            <a:r>
              <a:rPr lang="ru-RU" sz="2400" b="1" dirty="0" smtClean="0"/>
              <a:t> (в %) 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08304" y="404664"/>
            <a:ext cx="1307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/>
              <a:t>Таблица 1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72400" cy="2808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3100" dirty="0" smtClean="0">
                <a:solidFill>
                  <a:srgbClr val="C00000"/>
                </a:solidFill>
                <a:effectLst/>
              </a:rPr>
              <a:t>ПРОБЛЕМА</a:t>
            </a:r>
            <a:br>
              <a:rPr lang="ru-RU" sz="3100" dirty="0" smtClean="0">
                <a:solidFill>
                  <a:srgbClr val="C00000"/>
                </a:solidFill>
                <a:effectLst/>
              </a:rPr>
            </a:br>
            <a:r>
              <a:rPr lang="ru-RU" sz="2800" dirty="0" smtClean="0"/>
              <a:t>будут ли знания о родном городе и его знаменитых людях способствовать развитию интереса и уважительного отношения к Малой Родине у дошкольников</a:t>
            </a:r>
            <a:br>
              <a:rPr lang="ru-RU" sz="2800" dirty="0" smtClean="0"/>
            </a:br>
            <a:endParaRPr lang="ru-RU" sz="310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3356992"/>
            <a:ext cx="7306071" cy="30243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ГИПОТЕЗА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если в процессе воспитательно-образовательной деятельности  дошкольников активно и комплексно использовать знания о родном городе и проводить мероприятия,  направленные на приобретение этих знаний, то это будет способствовать развитию  интереса и уважительного отношения к Малой Родине в частности, и к  патриотическому воспитанию в целом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1461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imik_dk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3311" b="3311"/>
          <a:stretch>
            <a:fillRect/>
          </a:stretch>
        </p:blipFill>
        <p:spPr>
          <a:xfrm>
            <a:off x="323850" y="404813"/>
            <a:ext cx="8534400" cy="5976937"/>
          </a:xfrm>
        </p:spPr>
      </p:pic>
      <p:pic>
        <p:nvPicPr>
          <p:cNvPr id="7" name="Рисунок 6" descr="himik_dk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755576" y="908720"/>
            <a:ext cx="7632848" cy="51845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908720"/>
            <a:ext cx="7488832" cy="5949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</a:rPr>
              <a:t>повысить свой профессиональный опыт  в процессе патриотического воспитания дошкольников  в соответствии с ФГОС  и с учётом регионального компонента;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</a:rPr>
              <a:t>создать условия для формирования у детей любви и интереса к Родине, к родному городу и его истории, чувства ответственности за судьбу города, желания трудиться на его благо, беречь и умножать его богатства;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2060"/>
                </a:solidFill>
              </a:rPr>
              <a:t>формировать у родителей значимости патриотического воспитания детей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260648"/>
            <a:ext cx="3807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4040D0"/>
                </a:solidFill>
              </a:rPr>
              <a:t>Цель проекта: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146107"/>
                </a:solidFill>
              </a:rPr>
              <a:t>Список использованной литературы</a:t>
            </a:r>
            <a:endParaRPr lang="ru-RU" sz="4000" dirty="0">
              <a:solidFill>
                <a:srgbClr val="146107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820472" cy="4526280"/>
          </a:xfrm>
        </p:spPr>
        <p:txBody>
          <a:bodyPr>
            <a:normAutofit fontScale="40000" lnSpcReduction="20000"/>
          </a:bodyPr>
          <a:lstStyle/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 1. </a:t>
            </a:r>
            <a:r>
              <a:rPr lang="ru-RU" sz="5600" b="1" dirty="0" err="1" smtClean="0">
                <a:solidFill>
                  <a:schemeClr val="accent6">
                    <a:lumMod val="25000"/>
                  </a:schemeClr>
                </a:solidFill>
              </a:rPr>
              <a:t>Афонькина</a:t>
            </a:r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, Ю.А. Педагогический мониторинг в новом контексте образовательной деятельности. Изучение индивидуального развития детей. Средняя группа / Ю.А. </a:t>
            </a:r>
            <a:r>
              <a:rPr lang="ru-RU" sz="5600" b="1" dirty="0" err="1" smtClean="0">
                <a:solidFill>
                  <a:schemeClr val="accent6">
                    <a:lumMod val="25000"/>
                  </a:schemeClr>
                </a:solidFill>
              </a:rPr>
              <a:t>Афонькина</a:t>
            </a:r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.- Волгоград: Учитель, 2015. – 57с. </a:t>
            </a:r>
          </a:p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2. Баринова М.А. Сборник стихотворений «Сиреневые горизонты». 2009 . – 400с.  </a:t>
            </a:r>
          </a:p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 3. </a:t>
            </a:r>
            <a:r>
              <a:rPr lang="ru-RU" sz="5600" b="1" dirty="0" err="1" smtClean="0">
                <a:solidFill>
                  <a:schemeClr val="accent6">
                    <a:lumMod val="25000"/>
                  </a:schemeClr>
                </a:solidFill>
              </a:rPr>
              <a:t>Зелёнова</a:t>
            </a:r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 Н.Г., Осипова Л.Е.Мы живем в России. Гражданско-патриотическое воспитание дошкольников (средняя группа). – М.: 2010. – 166с. </a:t>
            </a:r>
          </a:p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3.  Купина Н.А. , Богуславская Н.Е. Нравственное воспитание, развитие коммуникативных способностей ребенка, сюжетно-ролевые игры. – М.: 1992 – 176с.</a:t>
            </a:r>
          </a:p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 4. </a:t>
            </a:r>
            <a:r>
              <a:rPr lang="ru-RU" sz="5600" b="1" dirty="0" err="1" smtClean="0">
                <a:solidFill>
                  <a:schemeClr val="accent6">
                    <a:lumMod val="25000"/>
                  </a:schemeClr>
                </a:solidFill>
              </a:rPr>
              <a:t>Маханева</a:t>
            </a:r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, М.Д. Нравственно-патриотическое воспитание дошкольников. - М.: АРКТИ. 2009. – 96с.</a:t>
            </a:r>
          </a:p>
          <a:p>
            <a:r>
              <a:rPr lang="ru-RU" sz="5600" b="1" dirty="0" smtClean="0">
                <a:solidFill>
                  <a:schemeClr val="accent6">
                    <a:lumMod val="25000"/>
                  </a:schemeClr>
                </a:solidFill>
              </a:rPr>
              <a:t>5. Островская Л.Ф. Беседы с родителями о нравственном воспитании дошкольника. – М.: Просвещение. 1987. – 144с.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892360" cy="64807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/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/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 Этапы реализации проекта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1268760"/>
            <a:ext cx="8666456" cy="558924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Подготовительный этап (разработка и проведение диагностики выявления и определения уровня знаний у детей о родном городе, создание условий для самостоятельной деятельности, разработка непосредственно-образовательной деятельности, экскурсий, анкетирование родителей </a:t>
            </a:r>
          </a:p>
          <a:p>
            <a:r>
              <a:rPr lang="ru-RU" dirty="0" smtClean="0"/>
              <a:t>Основной этап (экскурсии, беседы с детьми, встречи с интересными людьми, непосредственно-образовательная деятельность, выставки, совместные межгрупповые мероприятия – викторины; оформление  информационного стенда, альбома; дидактические, сюжетно-ролевые игры)</a:t>
            </a:r>
          </a:p>
          <a:p>
            <a:r>
              <a:rPr lang="ru-RU" dirty="0" smtClean="0"/>
              <a:t>Итоговый этап (повторная диагностика, анкетирование родителей, создание журнала о родном городе Яровое, </a:t>
            </a:r>
            <a:r>
              <a:rPr lang="ru-RU" dirty="0" err="1" smtClean="0"/>
              <a:t>фотоколлаж</a:t>
            </a:r>
            <a:r>
              <a:rPr lang="ru-RU" dirty="0" smtClean="0"/>
              <a:t>  «Моя малая Родина»)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9"/>
            <a:ext cx="8229600" cy="23042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  <a:effectLst/>
              </a:rPr>
              <a:t>Для исследования уровня развития интереса к родному городу была разработана и проведена диагностика эффективности педагогических воздействий </a:t>
            </a:r>
            <a:br>
              <a:rPr lang="ru-RU" sz="2000" b="1" dirty="0" smtClean="0">
                <a:solidFill>
                  <a:srgbClr val="7030A0"/>
                </a:solidFill>
                <a:effectLst/>
              </a:rPr>
            </a:br>
            <a:r>
              <a:rPr lang="ru-RU" sz="2000" b="1" dirty="0" smtClean="0">
                <a:solidFill>
                  <a:srgbClr val="7030A0"/>
                </a:solidFill>
                <a:effectLst/>
              </a:rPr>
              <a:t>«Определение уровня знаний и развития интереса к родному городу у детей дошкольного возраста»</a:t>
            </a:r>
            <a:br>
              <a:rPr lang="ru-RU" sz="2000" b="1" dirty="0" smtClean="0">
                <a:solidFill>
                  <a:srgbClr val="7030A0"/>
                </a:solidFill>
                <a:effectLst/>
              </a:rPr>
            </a:br>
            <a:r>
              <a:rPr lang="ru-RU" sz="2000" b="1" dirty="0" smtClean="0">
                <a:solidFill>
                  <a:srgbClr val="7030A0"/>
                </a:solidFill>
                <a:effectLst/>
              </a:rPr>
              <a:t>В исследовании и реализации проекта принимало </a:t>
            </a:r>
            <a:br>
              <a:rPr lang="ru-RU" sz="2000" b="1" dirty="0" smtClean="0">
                <a:solidFill>
                  <a:srgbClr val="7030A0"/>
                </a:solidFill>
                <a:effectLst/>
              </a:rPr>
            </a:br>
            <a:r>
              <a:rPr lang="ru-RU" sz="2000" b="1" dirty="0" smtClean="0">
                <a:solidFill>
                  <a:srgbClr val="7030A0"/>
                </a:solidFill>
                <a:effectLst/>
              </a:rPr>
              <a:t>участие 36 детей</a:t>
            </a:r>
            <a:endParaRPr lang="ru-RU" sz="2000" b="1" dirty="0">
              <a:solidFill>
                <a:srgbClr val="8230C6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852936"/>
            <a:ext cx="8298298" cy="370594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 </a:t>
            </a:r>
            <a:r>
              <a:rPr lang="ru-RU" sz="11200" b="1" dirty="0" smtClean="0">
                <a:solidFill>
                  <a:srgbClr val="00B050"/>
                </a:solidFill>
              </a:rPr>
              <a:t>Были выбраны следующие критерии:</a:t>
            </a:r>
          </a:p>
          <a:p>
            <a:pPr algn="l"/>
            <a:endParaRPr lang="ru-RU" sz="9600" b="1" dirty="0" smtClean="0">
              <a:solidFill>
                <a:srgbClr val="00B050"/>
              </a:solidFill>
            </a:endParaRPr>
          </a:p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в</a:t>
            </a:r>
            <a:r>
              <a:rPr lang="ru-RU" sz="9600" b="1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9600" b="1" dirty="0" smtClean="0">
                <a:solidFill>
                  <a:srgbClr val="002060"/>
                </a:solidFill>
              </a:rPr>
              <a:t>- </a:t>
            </a:r>
            <a:r>
              <a:rPr lang="ru-RU" sz="9600" b="1" i="1" dirty="0" smtClean="0">
                <a:solidFill>
                  <a:srgbClr val="002060"/>
                </a:solidFill>
              </a:rPr>
              <a:t>высокий уровень  эффективности педагогических воздействий (5 бал);</a:t>
            </a:r>
          </a:p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с/в</a:t>
            </a:r>
            <a:r>
              <a:rPr lang="ru-RU" sz="9600" b="1" dirty="0" smtClean="0">
                <a:solidFill>
                  <a:srgbClr val="002060"/>
                </a:solidFill>
              </a:rPr>
              <a:t> </a:t>
            </a:r>
            <a:r>
              <a:rPr lang="ru-RU" sz="9600" b="1" i="1" dirty="0" smtClean="0">
                <a:solidFill>
                  <a:srgbClr val="002060"/>
                </a:solidFill>
              </a:rPr>
              <a:t>- средний/высокий, ориентирован на «зону ближайшего развития» (4 бал);</a:t>
            </a:r>
          </a:p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с</a:t>
            </a:r>
            <a:r>
              <a:rPr lang="ru-RU" sz="9600" b="1" dirty="0" smtClean="0">
                <a:solidFill>
                  <a:srgbClr val="002060"/>
                </a:solidFill>
              </a:rPr>
              <a:t> </a:t>
            </a:r>
            <a:r>
              <a:rPr lang="ru-RU" sz="9600" b="1" i="1" dirty="0" smtClean="0">
                <a:solidFill>
                  <a:srgbClr val="002060"/>
                </a:solidFill>
              </a:rPr>
              <a:t>- средний уровень  эффективности педагогических воздействий (3 бал);</a:t>
            </a:r>
          </a:p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н/с</a:t>
            </a:r>
            <a:r>
              <a:rPr lang="ru-RU" sz="9600" b="1" dirty="0" smtClean="0">
                <a:solidFill>
                  <a:srgbClr val="002060"/>
                </a:solidFill>
              </a:rPr>
              <a:t> </a:t>
            </a:r>
            <a:r>
              <a:rPr lang="ru-RU" sz="9600" b="1" i="1" dirty="0" smtClean="0">
                <a:solidFill>
                  <a:srgbClr val="002060"/>
                </a:solidFill>
              </a:rPr>
              <a:t>- низкий/средний, ориентирован на «зону ближайшего развития» (2 бал);</a:t>
            </a:r>
          </a:p>
          <a:p>
            <a:pPr algn="l"/>
            <a:r>
              <a:rPr lang="ru-RU" sz="9600" b="1" dirty="0" smtClean="0">
                <a:solidFill>
                  <a:srgbClr val="00B050"/>
                </a:solidFill>
              </a:rPr>
              <a:t>н </a:t>
            </a:r>
            <a:r>
              <a:rPr lang="ru-RU" sz="9600" b="1" i="1" dirty="0" smtClean="0">
                <a:solidFill>
                  <a:srgbClr val="002060"/>
                </a:solidFill>
              </a:rPr>
              <a:t>- низкий уровень  эффективности педагогических воздействий (1 бал) 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1556792"/>
          <a:ext cx="8496943" cy="4998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04056"/>
                <a:gridCol w="4248472"/>
                <a:gridCol w="792088"/>
                <a:gridCol w="792088"/>
                <a:gridCol w="648072"/>
                <a:gridCol w="792088"/>
                <a:gridCol w="720079"/>
              </a:tblGrid>
              <a:tr h="5857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№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Направления реализации интеграции</a:t>
                      </a:r>
                    </a:p>
                    <a:p>
                      <a:pPr algn="just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образовательных   областей</a:t>
                      </a:r>
                    </a:p>
                    <a:p>
                      <a:pPr algn="just"/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С/В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Н/С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600"/>
                        </a:spcAft>
                      </a:pPr>
                      <a:r>
                        <a:rPr lang="ru-RU" sz="2800" b="1" dirty="0" smtClean="0"/>
                        <a:t>Н </a:t>
                      </a:r>
                      <a:endParaRPr lang="ru-RU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1.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интереса, любознательности и познавательной мотивации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2.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воображения и творческой активности в процессе проведении дидактических, строительных и сюжетно-ролевых игр по теме проекта «Моя Малая Родина»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3.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Владение речью как средством общения и культуры в процессе реализации мероприятий по теме проекта «Моя Малая Родина»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4.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Обогащение активного словаря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5.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первичных представлений об объектах окружающего мира, родного города и основ безопасного поведения в быту, социуме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dirty="0"/>
                        <a:t>6.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 представлений о себе и о других людях, уважительного отношения и чувства принадлежности к своей семье и сообществу детей и взрослых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4040D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2800" b="1" dirty="0">
                        <a:solidFill>
                          <a:srgbClr val="4040D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764704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</a:rPr>
              <a:t>Уровень знаний  и развитие интереса к Малой Родине у дошкольников   в начале реализации проекта (кол-во детей)</a:t>
            </a:r>
            <a:endParaRPr lang="ru-RU" sz="20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3326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Таблица 2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4319</TotalTime>
  <Words>884</Words>
  <Application>Microsoft Office PowerPoint</Application>
  <PresentationFormat>Экран (4:3)</PresentationFormat>
  <Paragraphs>215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Литейная</vt:lpstr>
      <vt:lpstr>Презентация педагогического проекта «Моя малая Родина» </vt:lpstr>
      <vt:lpstr>«Кто любит, ценит, уважает накопленное и сохраненное предшествующим поколением, может любить Родину, стать подлинным её патриотом» </vt:lpstr>
      <vt:lpstr>Слайд 3</vt:lpstr>
      <vt:lpstr>     ПРОБЛЕМА будут ли знания о родном городе и его знаменитых людях способствовать развитию интереса и уважительного отношения к Малой Родине у дошкольников </vt:lpstr>
      <vt:lpstr>Слайд 5</vt:lpstr>
      <vt:lpstr> Список использованной литературы</vt:lpstr>
      <vt:lpstr>   Этапы реализации проекта</vt:lpstr>
      <vt:lpstr>     Для исследования уровня развития интереса к родному городу была разработана и проведена диагностика эффективности педагогических воздействий  «Определение уровня знаний и развития интереса к родному городу у детей дошкольного возраста» В исследовании и реализации проекта принимало  участие 36 детей</vt:lpstr>
      <vt:lpstr>Слайд 9</vt:lpstr>
      <vt:lpstr>Слайд 10</vt:lpstr>
      <vt:lpstr>Слайд 11</vt:lpstr>
      <vt:lpstr>Слайд 12</vt:lpstr>
      <vt:lpstr>Слайд 13</vt:lpstr>
      <vt:lpstr>Экскурсия в музей истории  г. Яровое</vt:lpstr>
      <vt:lpstr>Целевая прогулка  « Памятные места нашего города»</vt:lpstr>
      <vt:lpstr>Образовательная деятельность в рамках проекта  «Моя Малая Родина»</vt:lpstr>
      <vt:lpstr>ПОБЕДОНОСНЫЙ   МАЙ</vt:lpstr>
      <vt:lpstr>МАКЕТ «МОЙ ЛЮБИМЫЙ ГОРОД» </vt:lpstr>
      <vt:lpstr>СПАСИБО ЗА ВНИМАНИЕ! (видеовыступление)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Физическое воспитание дошкольников.</dc:title>
  <dc:creator>12</dc:creator>
  <cp:lastModifiedBy>Админ</cp:lastModifiedBy>
  <cp:revision>422</cp:revision>
  <dcterms:created xsi:type="dcterms:W3CDTF">2013-09-14T00:35:18Z</dcterms:created>
  <dcterms:modified xsi:type="dcterms:W3CDTF">2020-10-01T08:27:43Z</dcterms:modified>
</cp:coreProperties>
</file>