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23"/>
  </p:handoutMasterIdLst>
  <p:sldIdLst>
    <p:sldId id="257" r:id="rId5"/>
    <p:sldId id="276" r:id="rId6"/>
    <p:sldId id="277" r:id="rId7"/>
    <p:sldId id="263" r:id="rId8"/>
    <p:sldId id="278" r:id="rId9"/>
    <p:sldId id="267" r:id="rId10"/>
    <p:sldId id="268" r:id="rId11"/>
    <p:sldId id="269" r:id="rId12"/>
    <p:sldId id="270" r:id="rId13"/>
    <p:sldId id="274" r:id="rId14"/>
    <p:sldId id="275" r:id="rId15"/>
    <p:sldId id="272" r:id="rId16"/>
    <p:sldId id="273" r:id="rId17"/>
    <p:sldId id="264" r:id="rId18"/>
    <p:sldId id="265" r:id="rId19"/>
    <p:sldId id="266" r:id="rId20"/>
    <p:sldId id="262" r:id="rId21"/>
    <p:sldId id="27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374" autoAdjust="0"/>
  </p:normalViewPr>
  <p:slideViewPr>
    <p:cSldViewPr snapToGrid="0">
      <p:cViewPr>
        <p:scale>
          <a:sx n="77" d="100"/>
          <a:sy n="77" d="100"/>
        </p:scale>
        <p:origin x="-462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8" y="189897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665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161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2314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865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370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496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2101" y="505796"/>
            <a:ext cx="6388621" cy="44836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6549" y="1482683"/>
            <a:ext cx="6614173" cy="2529845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76968" y="2569705"/>
            <a:ext cx="6614173" cy="699587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б</a:t>
            </a:r>
            <a:r>
              <a:rPr lang="en-US" dirty="0"/>
              <a:t> </a:t>
            </a:r>
            <a:r>
              <a:rPr lang="ru-RU" dirty="0"/>
              <a:t>р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/>
              <a:t> </a:t>
            </a:r>
            <a:r>
              <a:rPr lang="ru-RU" dirty="0"/>
              <a:t>ц</a:t>
            </a:r>
            <a:r>
              <a:rPr lang="en-US" dirty="0"/>
              <a:t> 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л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к</a:t>
            </a:r>
            <a:r>
              <a:rPr lang="en-US" dirty="0"/>
              <a:t> </a:t>
            </a:r>
            <a:r>
              <a:rPr lang="ru-RU" dirty="0"/>
              <a:t>а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886" y="2569705"/>
            <a:ext cx="1690142" cy="36839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8098" y="4089357"/>
            <a:ext cx="1563627" cy="19537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7302" y="1959719"/>
            <a:ext cx="2320644" cy="40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46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0078 -0.134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54167E-6 -4.44444E-6 L 0.00065 -0.1685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4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4.44444E-6 L -0.0004 -0.1740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7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2.96296E-6 L 0.1987 -0.004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33333E-6 L -0.21927 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2590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nsportal.ru/sites/default/files/2016/10/30/konspekt_k_prizentatsii_pmp.docx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medresponder.ru/wp-content/uploads/2010/12/doctor_warning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hatzolah.org.au/sysimg/3457_pg_size.jpe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5698" y="3292383"/>
            <a:ext cx="2115316" cy="314554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23998" y="268942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47900" y="4416550"/>
            <a:ext cx="573534" cy="505026"/>
          </a:xfrm>
          <a:prstGeom prst="rect">
            <a:avLst/>
          </a:prstGeom>
        </p:spPr>
      </p:pic>
      <p:grpSp>
        <p:nvGrpSpPr>
          <p:cNvPr id="11" name="Group 2"/>
          <p:cNvGrpSpPr/>
          <p:nvPr/>
        </p:nvGrpSpPr>
        <p:grpSpPr>
          <a:xfrm>
            <a:off x="648511" y="3193356"/>
            <a:ext cx="2417069" cy="3456439"/>
            <a:chOff x="3344569" y="426786"/>
            <a:chExt cx="2417069" cy="3456439"/>
          </a:xfrm>
        </p:grpSpPr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344569" y="426786"/>
              <a:ext cx="1863051" cy="3456439"/>
            </a:xfrm>
            <a:prstGeom prst="rect">
              <a:avLst/>
            </a:prstGeom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006898" y="2129883"/>
              <a:ext cx="754740" cy="379141"/>
            </a:xfrm>
            <a:prstGeom prst="rect">
              <a:avLst/>
            </a:prstGeom>
          </p:spPr>
        </p:pic>
      </p:grp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54067" y="1864609"/>
            <a:ext cx="9638645" cy="3189306"/>
          </a:xfrm>
        </p:spPr>
        <p:txBody>
          <a:bodyPr/>
          <a:lstStyle/>
          <a:p>
            <a:r>
              <a:rPr lang="ru-RU" altLang="ru-RU" b="1" i="1" dirty="0" smtClean="0">
                <a:solidFill>
                  <a:srgbClr val="FF0000"/>
                </a:solidFill>
              </a:rPr>
              <a:t/>
            </a:r>
            <a:br>
              <a:rPr lang="ru-RU" altLang="ru-RU" b="1" i="1" dirty="0" smtClean="0">
                <a:solidFill>
                  <a:srgbClr val="FF0000"/>
                </a:solidFill>
              </a:rPr>
            </a:br>
            <a:r>
              <a:rPr lang="ru-RU" altLang="ru-RU" b="1" i="1" dirty="0">
                <a:solidFill>
                  <a:srgbClr val="FF0000"/>
                </a:solidFill>
              </a:rPr>
              <a:t/>
            </a:r>
            <a:br>
              <a:rPr lang="ru-RU" altLang="ru-RU" b="1" i="1" dirty="0">
                <a:solidFill>
                  <a:srgbClr val="FF0000"/>
                </a:solidFill>
              </a:rPr>
            </a:br>
            <a:r>
              <a:rPr lang="ru-RU" altLang="ru-RU" b="1" i="1" dirty="0" smtClean="0">
                <a:solidFill>
                  <a:srgbClr val="FF0000"/>
                </a:solidFill>
              </a:rPr>
              <a:t/>
            </a:r>
            <a:br>
              <a:rPr lang="ru-RU" altLang="ru-RU" b="1" i="1" dirty="0" smtClean="0">
                <a:solidFill>
                  <a:srgbClr val="FF0000"/>
                </a:solidFill>
              </a:rPr>
            </a:br>
            <a:r>
              <a:rPr lang="ru-RU" altLang="ru-RU" b="1" i="1" dirty="0">
                <a:solidFill>
                  <a:srgbClr val="FF0000"/>
                </a:solidFill>
              </a:rPr>
              <a:t/>
            </a:r>
            <a:br>
              <a:rPr lang="ru-RU" altLang="ru-RU" b="1" i="1" dirty="0">
                <a:solidFill>
                  <a:srgbClr val="FF0000"/>
                </a:solidFill>
              </a:rPr>
            </a:br>
            <a:r>
              <a:rPr lang="ru-RU" altLang="ru-RU" b="1" i="1" dirty="0" smtClean="0">
                <a:solidFill>
                  <a:srgbClr val="FF0000"/>
                </a:solidFill>
              </a:rPr>
              <a:t/>
            </a:r>
            <a:br>
              <a:rPr lang="ru-RU" altLang="ru-RU" b="1" i="1" dirty="0" smtClean="0">
                <a:solidFill>
                  <a:srgbClr val="FF0000"/>
                </a:solidFill>
              </a:rPr>
            </a:br>
            <a:r>
              <a:rPr lang="ru-RU" altLang="ru-RU" b="1" i="1" dirty="0">
                <a:solidFill>
                  <a:srgbClr val="FF0000"/>
                </a:solidFill>
              </a:rPr>
              <a:t/>
            </a:r>
            <a:br>
              <a:rPr lang="ru-RU" altLang="ru-RU" b="1" i="1" dirty="0">
                <a:solidFill>
                  <a:srgbClr val="FF0000"/>
                </a:solidFill>
              </a:rPr>
            </a:br>
            <a:r>
              <a:rPr lang="ru-RU" altLang="ru-RU" b="1" i="1" dirty="0" smtClean="0">
                <a:solidFill>
                  <a:srgbClr val="FF0000"/>
                </a:solidFill>
              </a:rPr>
              <a:t/>
            </a:r>
            <a:br>
              <a:rPr lang="ru-RU" altLang="ru-RU" b="1" i="1" dirty="0" smtClean="0">
                <a:solidFill>
                  <a:srgbClr val="FF0000"/>
                </a:solidFill>
              </a:rPr>
            </a:br>
            <a:r>
              <a:rPr lang="ru-RU" altLang="ru-RU" b="1" i="1" dirty="0">
                <a:solidFill>
                  <a:srgbClr val="FF0000"/>
                </a:solidFill>
              </a:rPr>
              <a:t/>
            </a:r>
            <a:br>
              <a:rPr lang="ru-RU" altLang="ru-RU" b="1" i="1" dirty="0">
                <a:solidFill>
                  <a:srgbClr val="FF0000"/>
                </a:solidFill>
              </a:rPr>
            </a:br>
            <a:r>
              <a:rPr lang="ru-RU" altLang="ru-RU" b="1" i="1" dirty="0" smtClean="0">
                <a:solidFill>
                  <a:srgbClr val="FF0000"/>
                </a:solidFill>
              </a:rPr>
              <a:t/>
            </a:r>
            <a:br>
              <a:rPr lang="ru-RU" altLang="ru-RU" b="1" i="1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altLang="ru-RU" b="1" i="1" dirty="0">
                <a:solidFill>
                  <a:srgbClr val="FF0000"/>
                </a:solidFill>
              </a:rPr>
              <a:t/>
            </a:r>
            <a:br>
              <a:rPr lang="ru-RU" altLang="ru-RU" b="1" i="1" dirty="0">
                <a:solidFill>
                  <a:srgbClr val="FF0000"/>
                </a:solidFill>
              </a:rPr>
            </a:br>
            <a:r>
              <a:rPr lang="ru-RU" altLang="ru-RU" b="1" i="1" dirty="0" smtClean="0">
                <a:solidFill>
                  <a:srgbClr val="FF0000"/>
                </a:solidFill>
              </a:rPr>
              <a:t/>
            </a:r>
            <a:br>
              <a:rPr lang="ru-RU" altLang="ru-RU" b="1" i="1" dirty="0" smtClean="0">
                <a:solidFill>
                  <a:srgbClr val="FF0000"/>
                </a:solidFill>
              </a:rPr>
            </a:br>
            <a:r>
              <a:rPr lang="ru-RU" altLang="ru-RU" b="1" i="1" dirty="0" smtClean="0">
                <a:solidFill>
                  <a:srgbClr val="FF0000"/>
                </a:solidFill>
              </a:rPr>
              <a:t/>
            </a:r>
            <a:br>
              <a:rPr lang="ru-RU" altLang="ru-RU" b="1" i="1" dirty="0" smtClean="0">
                <a:solidFill>
                  <a:srgbClr val="FF0000"/>
                </a:solidFill>
              </a:rPr>
            </a:br>
            <a:r>
              <a:rPr lang="ru-RU" altLang="ru-RU" b="1" i="1" dirty="0" smtClean="0">
                <a:solidFill>
                  <a:srgbClr val="FF0000"/>
                </a:solidFill>
              </a:rPr>
              <a:t/>
            </a:r>
            <a:br>
              <a:rPr lang="ru-RU" altLang="ru-RU" b="1" i="1" dirty="0" smtClean="0">
                <a:solidFill>
                  <a:srgbClr val="FF0000"/>
                </a:solidFill>
              </a:rPr>
            </a:br>
            <a:r>
              <a:rPr lang="ru-RU" altLang="ru-RU" b="1" i="1" dirty="0" smtClean="0">
                <a:solidFill>
                  <a:srgbClr val="FF0000"/>
                </a:solidFill>
              </a:rPr>
              <a:t/>
            </a:r>
            <a:br>
              <a:rPr lang="ru-RU" altLang="ru-RU" b="1" i="1" dirty="0" smtClean="0">
                <a:solidFill>
                  <a:srgbClr val="FF0000"/>
                </a:solidFill>
              </a:rPr>
            </a:br>
            <a:r>
              <a:rPr lang="ru-RU" altLang="ru-RU" b="1" i="1" dirty="0" smtClean="0">
                <a:solidFill>
                  <a:srgbClr val="FF0000"/>
                </a:solidFill>
              </a:rPr>
              <a:t/>
            </a:r>
            <a:br>
              <a:rPr lang="ru-RU" altLang="ru-RU" b="1" i="1" dirty="0" smtClean="0">
                <a:solidFill>
                  <a:srgbClr val="FF0000"/>
                </a:solidFill>
              </a:rPr>
            </a:br>
            <a:r>
              <a:rPr lang="ru-RU" altLang="ru-RU" b="1" i="1" dirty="0" smtClean="0">
                <a:solidFill>
                  <a:srgbClr val="FF0000"/>
                </a:solidFill>
              </a:rPr>
              <a:t/>
            </a:r>
            <a:br>
              <a:rPr lang="ru-RU" altLang="ru-RU" b="1" i="1" dirty="0" smtClean="0">
                <a:solidFill>
                  <a:srgbClr val="FF0000"/>
                </a:solidFill>
              </a:rPr>
            </a:br>
            <a:r>
              <a:rPr lang="ru-RU" altLang="ru-RU" b="1" i="1" dirty="0" smtClean="0">
                <a:solidFill>
                  <a:srgbClr val="FF0000"/>
                </a:solidFill>
              </a:rPr>
              <a:t/>
            </a:r>
            <a:br>
              <a:rPr lang="ru-RU" altLang="ru-RU" b="1" i="1" dirty="0" smtClean="0">
                <a:solidFill>
                  <a:srgbClr val="FF0000"/>
                </a:solidFill>
              </a:rPr>
            </a:br>
            <a:r>
              <a:rPr lang="ru-RU" alt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alt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доврачебной </a:t>
            </a:r>
            <a:r>
              <a:rPr lang="ru-RU" alt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br>
              <a:rPr lang="ru-RU" alt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 </a:t>
            </a:r>
            <a:r>
              <a:rPr lang="ru-RU" altLang="ru-RU" sz="1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Н.П.Межевикина</a:t>
            </a:r>
            <a:r>
              <a:rPr lang="ru-RU" alt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49522" y="5889528"/>
            <a:ext cx="6692952" cy="510483"/>
          </a:xfrm>
        </p:spPr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одзаголовок 3"/>
          <p:cNvSpPr txBox="1">
            <a:spLocks/>
          </p:cNvSpPr>
          <p:nvPr/>
        </p:nvSpPr>
        <p:spPr>
          <a:xfrm>
            <a:off x="811370" y="299029"/>
            <a:ext cx="9517486" cy="51048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ребенка –детский сад № 31 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80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7.40741E-7 L -0.19362 0.0064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C 0.00443 -0.00741 0.01992 -0.01413 0.02565 -0.01413 C 0.06016 -0.01413 0.09584 0.09884 0.09584 0.21203 C 0.09584 0.15486 0.1138 0.09884 0.13047 0.09884 C 0.14831 0.09884 0.16498 0.15555 0.16498 0.21203 C 0.16498 0.18379 0.17383 0.15486 0.18282 0.15486 C 0.19167 0.15486 0.20065 0.18287 0.20065 0.21203 C 0.20065 0.19722 0.20521 0.18379 0.20951 0.18379 C 0.21407 0.18379 0.21836 0.19814 0.21836 0.21203 C 0.21836 0.20439 0.22058 0.19722 0.22292 0.19722 C 0.22409 0.19722 0.22735 0.20486 0.22735 0.21203 C 0.22735 0.2081 0.22852 0.20439 0.22956 0.20439 C 0.22956 0.20532 0.23177 0.20787 0.23177 0.21203 C 0.23177 0.20995 0.23177 0.2081 0.23295 0.2081 C 0.23295 0.20902 0.23412 0.21018 0.23412 0.21203 C 0.23412 0.21111 0.23412 0.20995 0.23412 0.20902 C 0.23529 0.20902 0.23529 0.20995 0.23529 0.21111 C 0.23646 0.21111 0.23646 0.21018 0.23646 0.20902 C 0.23763 0.20902 0.23763 0.20995 0.23763 0.21111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970" y="219567"/>
            <a:ext cx="107152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Солнечный удар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перегревание в результате длительного пребывания на солнце и прямого воздействия солнечных лучей на голову.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Симптомы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температуры тела, покраснение кожного покрова, усиление потоотделения, учащение пульса и дыхания, головная боль, слабость,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шум в ушах,  тошнота, рвота. потеря сознания, судороги. Нередко ожоги кожи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1970" y="2511182"/>
            <a:ext cx="115008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Помощь: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Пострадавшего 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уложить с приподнятым головным концом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тенистом месте или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прохладном помещении, снять одежду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уложить и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обернуть во влажные простыни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полотенца.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голову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пострадавшего положить пузырь со льдом или с холодной водой, или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холодный компресс.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перегревании важно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очередь охлаждать голову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в 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случае особенно страдает центральная нервная система.</a:t>
            </a:r>
          </a:p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пострадавшего погружать в холодную воду,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как возможна 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рефлекторная остановка сердца.</a:t>
            </a:r>
          </a:p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Охлаждение следует проводить постепенно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избегая большой разницы 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температур.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пострадавшему обильное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холодное питье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(вода, чай, кофе, 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сок).</a:t>
            </a:r>
          </a:p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наличие ожогов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пораженную кожу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смазать вазелином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(кремом)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пузыри не вскрывать, наложить сухую стерильную повязку и 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в лечебное учреждение.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6570" y="3579313"/>
            <a:ext cx="2673051" cy="304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5434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6163" y="200147"/>
            <a:ext cx="1183139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Тепловой удар -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патологическое состояние, обусловленное общим 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резким перегреванием организма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воздействия внешних тепловых факторов. </a:t>
            </a:r>
          </a:p>
          <a:p>
            <a:pPr algn="just"/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-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терморегуляции, возникающее под влиянием поступления избыточного тепла из окружающей среды., высокая влажность и неподвижность воздуха, физическое напряжение, длительное ношение одежды из синтетической, кожаной ткани в условиях повышенной температуры окружающей среды,</a:t>
            </a:r>
          </a:p>
          <a:p>
            <a:pPr algn="just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недостаточный прием внутрь жидкости.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6163" y="3579637"/>
            <a:ext cx="1160815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Расстройство сознания, расширение зрачка, носовое кровотечение, рвота, жажда, одышка, учащенный пульс, повышение температуры до 39.0,  мышечные боли, сухая горячая кожа.</a:t>
            </a:r>
          </a:p>
          <a:p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такая же, как и при солнечном ударе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7025" y="4262922"/>
            <a:ext cx="3588912" cy="25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3516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768" y="3238548"/>
            <a:ext cx="805358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эпилептическом припадке.</a:t>
            </a:r>
          </a:p>
          <a:p>
            <a:pPr algn="just"/>
            <a:endParaRPr lang="ru-RU" alt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Эпилептический припадок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проявление эпилепсии  или хронического заболевания головного мозга.</a:t>
            </a:r>
          </a:p>
          <a:p>
            <a:pPr algn="just"/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Симптомы: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Внезапная  потеря сознания, одновременно начинаются судороги. Возможна кратковременная (на 10-30 секунд) остановка дыхания. Бледное сначала, лицо становится темно-красным, синим. Изо рта выделяется вспененная  слюна. Если больной травмирует зубами язык, то слюна окрашивается в красный цвет. В 80% случаев наблюдается непроизвольное мочеиспускание</a:t>
            </a:r>
            <a:r>
              <a:rPr lang="ru-RU" altLang="ru-RU" sz="2000" dirty="0"/>
              <a:t>.</a:t>
            </a:r>
          </a:p>
        </p:txBody>
      </p:sp>
      <p:pic>
        <p:nvPicPr>
          <p:cNvPr id="5" name="Picture 2" descr="http://ukrhealth.net/wp-content/uploads/2014/09/epilepsiya2424-300x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5194" y="3905720"/>
            <a:ext cx="3357563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331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909" y="402964"/>
            <a:ext cx="1191295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помощь:</a:t>
            </a:r>
          </a:p>
          <a:p>
            <a:pPr eaLnBrk="0" hangingPunct="0"/>
            <a:r>
              <a:rPr lang="ru-RU" altLang="ru-RU" sz="2000" dirty="0">
                <a:solidFill>
                  <a:srgbClr val="3040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Избежать возможность травмы (фиксирование головы — поддержка руками или легкое зажатие между коленями, подкладывание чего-то мягкого под голову перед приступом). </a:t>
            </a:r>
          </a:p>
          <a:p>
            <a:pPr eaLnBrk="0" hangingPunct="0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если вы находитесь на улице, важно как можно быстрее отойти в место, где мягкая почва, а не асфальт.</a:t>
            </a:r>
          </a:p>
          <a:p>
            <a:pPr eaLnBrk="0" hangingPunct="0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После припадка уложить пострадавшего в безопасной позиции (на боку) – и не буди его (эпилептический сон). Позаботься о проходимости дыхательных путей и контролируй дыхание. Позиция на боку необходима также для вывода слюны из ротовой полости.</a:t>
            </a:r>
          </a:p>
          <a:p>
            <a:pPr eaLnBrk="0" hangingPunct="0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Ослабь сдавливающие элементы одежды (пуговицы, пояса, галстук).</a:t>
            </a:r>
          </a:p>
          <a:p>
            <a:pPr eaLnBrk="0" hangingPunct="0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Вызвать скорую помощь.</a:t>
            </a:r>
          </a:p>
          <a:p>
            <a:pPr eaLnBrk="0" hangingPunct="0"/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ru-RU" sz="2000" dirty="0">
                <a:solidFill>
                  <a:srgbClr val="3040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В КОЕМ СЛУЧАЕ НЕЛЬЗЯ!!!:</a:t>
            </a:r>
          </a:p>
          <a:p>
            <a:pPr eaLnBrk="0" hangingPunct="0"/>
            <a:r>
              <a:rPr lang="ru-RU" altLang="ru-RU" sz="2000" dirty="0">
                <a:solidFill>
                  <a:srgbClr val="3040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вставлять пострадавшему в рот инородные предметы,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оставлять пострадавшего одного,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будить, дергать, насильно приводить в сознание, обливать водой, бить по лицу,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применять искусственное дыхание в первые минуты эпилептического припадка (больной может в начале припадка не дышать приблизительно полминуты, это нормальное явление),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давать ему воду, пищу,  применять силу по отношению к пострадавшему,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создавать ненужную суматоху и напрягать ситуацию.</a:t>
            </a:r>
          </a:p>
        </p:txBody>
      </p:sp>
    </p:spTree>
    <p:extLst>
      <p:ext uri="{BB962C8B-B14F-4D97-AF65-F5344CB8AC3E}">
        <p14:creationId xmlns:p14="http://schemas.microsoft.com/office/powerpoint/2010/main" xmlns="" val="3539005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359" y="103031"/>
            <a:ext cx="9019503" cy="4976795"/>
          </a:xfrm>
        </p:spPr>
        <p:txBody>
          <a:bodyPr>
            <a:normAutofit fontScale="90000"/>
          </a:bodyPr>
          <a:lstStyle/>
          <a:p>
            <a:pPr lvl="0" algn="l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Первая помощь при укусах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насекомых</a:t>
            </a: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Укусы пчёл, ос, слепней. При укусах возможна только местная реакция, проявляется жгучей болью, покраснением и отёком в месте укуса. Наиболее ярко это выражено при укусе лица и шеи. Особенно опасны и болезненны укусы в глаза и слизистую рта, губы. При этом возможно серьёзное повреждение органов зрения. Отёк, развивающийся при укусах в губы и слизистую рта, может привести к удушью и смерти.</a:t>
            </a:r>
            <a:b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Симптомы: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озноб, повышение температуры, одышка, головокружение, головная боль, учащение сердцебиения, боли в области сердца, тошнота, рвота, обмороки.</a:t>
            </a:r>
            <a:b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Помощь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удалить жало из места укуса, затем промыть ранку спиртом и положить холод. При развитии удушья ребёнок нуждается в немедленной госпитализации. </a:t>
            </a:r>
            <a:b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Первая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помощь при укусе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мошки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Симптомы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зуд, жжение, болезненность, отек, повышение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температуры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Помощь: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Обработать укус нашатырным спиртом; для снятия зуда, можете смазывать одеколоном, раствором соды, столовым уксусом, соком лимона;</a:t>
            </a:r>
            <a:b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приложите лед</a:t>
            </a:r>
            <a:b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556" y="3430855"/>
            <a:ext cx="2298197" cy="32979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2907" y="2058034"/>
            <a:ext cx="1642875" cy="37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54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12" y="259759"/>
            <a:ext cx="12015988" cy="140492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altLang="ru-RU" b="1" dirty="0" smtClean="0">
                <a:solidFill>
                  <a:srgbClr val="FF0000"/>
                </a:solidFill>
              </a:rPr>
              <a:t/>
            </a:r>
            <a:br>
              <a:rPr lang="ru-RU" altLang="ru-RU" b="1" dirty="0" smtClean="0">
                <a:solidFill>
                  <a:srgbClr val="FF0000"/>
                </a:solidFill>
              </a:rPr>
            </a:br>
            <a:r>
              <a:rPr lang="ru-RU" altLang="ru-RU" sz="3600" b="1" dirty="0" smtClean="0">
                <a:solidFill>
                  <a:srgbClr val="FF0000"/>
                </a:solidFill>
              </a:rPr>
              <a:t>Первая помощь при кровотечении из носа</a:t>
            </a:r>
            <a:br>
              <a:rPr lang="ru-RU" altLang="ru-RU" sz="3600" b="1" dirty="0" smtClean="0">
                <a:solidFill>
                  <a:srgbClr val="FF0000"/>
                </a:solidFill>
              </a:rPr>
            </a:br>
            <a:r>
              <a:rPr lang="ru-RU" alt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Причины: </a:t>
            </a:r>
            <a:r>
              <a:rPr lang="ru-RU" alt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травма носа (удар, царапина); заболевания (высокое артериальное давление, пониженная свертываемость крови); физическое перенапряжение; перегревание.</a:t>
            </a:r>
            <a:br>
              <a:rPr lang="ru-RU" alt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b="1" i="1" dirty="0" smtClean="0">
                <a:solidFill>
                  <a:srgbClr val="C00000"/>
                </a:solidFill>
              </a:rPr>
              <a:t/>
            </a:r>
            <a:br>
              <a:rPr lang="ru-RU" altLang="ru-RU" sz="2200" b="1" i="1" dirty="0" smtClean="0">
                <a:solidFill>
                  <a:srgbClr val="C00000"/>
                </a:solidFill>
              </a:rPr>
            </a:br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131" y="3155324"/>
            <a:ext cx="1331937" cy="3315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4692" y="2006038"/>
            <a:ext cx="1821296" cy="33847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9112357" y="2337286"/>
            <a:ext cx="410058" cy="3715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7866" y="2770187"/>
            <a:ext cx="91440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носовом кровотечении: 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Удобно усадить больного, чтобы голова была выше туловища; 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Нельзя наклонять голову назад!! Голову больного слегка наклонить вперед, чтобы кровь не попадала в носоглотку и рот; 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3.При носовом кровотечении нельзя сморкаться, т.к. это может усилить кровотечение! 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4.Прижать крыло носа к перегородке. Перед этим можно ввести в носовые ходы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ватные тампоны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сухие или смоченные 3% раствором перекиси водорода,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нафтизином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0,1% (тампоны готовятся из ваты в виде кокона длиной 2,5-3см и толщиной 1-1,5см, детям - толщиной 0,5см); 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5.Положить холод на затылок и переносицу (пузырь со льдом) на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20мин</a:t>
            </a:r>
          </a:p>
          <a:p>
            <a:pPr algn="just"/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кровотечение в течение 15-20 минут не останавливается,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направь пострадавшего 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лечебное учреждение</a:t>
            </a:r>
            <a:r>
              <a:rPr lang="ru-RU" altLang="ru-RU" b="1" dirty="0">
                <a:solidFill>
                  <a:srgbClr val="C00000"/>
                </a:solidFill>
              </a:rPr>
              <a:t>.</a:t>
            </a:r>
            <a:endParaRPr lang="ru-RU" altLang="ru-RU" dirty="0"/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568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-4.07407E-6 C -0.06419 -0.00926 -0.12356 -0.03263 -0.19192 -0.02708 C -0.24049 -0.0206 -0.2862 -0.01666 -0.33294 0.02848 C -0.38672 0.08033 -0.42734 0.13403 -0.44922 0.19561 L -0.55403 0.48033 " pathEditMode="relative" rAng="20040000" ptsTypes="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525" y="180304"/>
            <a:ext cx="11105460" cy="3979572"/>
          </a:xfrm>
        </p:spPr>
        <p:txBody>
          <a:bodyPr>
            <a:noAutofit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Первая помощь при попадании инородных тел.</a:t>
            </a:r>
            <a:r>
              <a:rPr lang="ru-RU" alt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Инородное тело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предмет, попадающий в организм извне и задерживающийся в тканях, органах, полостях.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Инородное тело глаза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может расположиться на внутренней поверхности век и роговой оболочке глаза или внедриться в роговую оболочку.</a:t>
            </a:r>
            <a:b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</a:t>
            </a:r>
            <a:r>
              <a:rPr lang="ru-RU" alt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омощь.</a:t>
            </a:r>
            <a:r>
              <a:rPr lang="ru-RU" alt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тереть глаз, потянуть веко за ресницы, снять инородное тело увлажненным углом чистой салфетки, платка. При внедрении инородного тела в роговую оболочку глаза помощь должна быть оказана в лечебном учреждении.   </a:t>
            </a:r>
            <a:b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Инородное тело уха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бывает двух видов: насекомое или предмет.</a:t>
            </a:r>
            <a:b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Помощь.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попадании насекомого в ухо закапать в слуховой проход 3-5 капель растительного масла (воды), уложить пострадавшего через 1-2 мин на больное ухо; инородное тело должно выйти с жидкостью.</a:t>
            </a:r>
            <a:b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 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Инородное тело из носа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удалить высмаркиванием; если эта процедура не удалась, то обратиться к врачу.</a:t>
            </a:r>
            <a:b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949" y="3219718"/>
            <a:ext cx="1966058" cy="34750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0502" y="3452073"/>
            <a:ext cx="2162631" cy="32426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12806" y="4447971"/>
            <a:ext cx="70583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попадании инородного тела в нос не пытайтесь извлечь его пальцами, особенно у маленьких детей, — иначе протолкнете его вглубь. Ребенка постарше попросите высморкаться, предварительно зажав носовой ход, свободный от инородного тела. При неудачной попытке быстрее обратитесь к врачу; чем раньше удаляется инородное тело,</a:t>
            </a:r>
          </a:p>
          <a:p>
            <a:pPr algn="just"/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 меньше осложнений при его удалении.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79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8395" y="1307041"/>
            <a:ext cx="6614173" cy="29814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подготовлена для проведения педсовета по материалам Интернет-ресурсов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nsportal.ru/sites/default/files/2016/10/30/konspekt_k_prizentatsii_pmp.docx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https://www.maam.ru/detskijsad/okazanie-pervoi-medicinskoi-pomoschi.html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для преподавателей первой помощи. Авторы Дежурный Л.И.,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Неудахин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Г.В.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96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4030" y="3656420"/>
            <a:ext cx="6562854" cy="2761200"/>
          </a:xfrm>
        </p:spPr>
        <p:txBody>
          <a:bodyPr/>
          <a:lstStyle/>
          <a:p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Рисунок 7" descr="Запомните!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565" y="3778944"/>
            <a:ext cx="2214562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616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5921" y="0"/>
            <a:ext cx="7585657" cy="6858000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компетентности педагогов и повышение их педагогического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Задачи:</a:t>
            </a:r>
            <a:b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Повысить уровень знаний педагогов по оказанию первой помощи детям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акрепить у воспитателей навыки оказания первой помощи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Планируемые результаты:</a:t>
            </a:r>
            <a:b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рабочую группу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разработки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рекомендаций, буклетов, памяток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оказанию первой помощи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профессиональной компетентности педагогов провести серию консультаций, семинаров,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мастер-классов, практикумов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Picture 7" descr="25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9507" y="4739425"/>
            <a:ext cx="2752494" cy="191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7252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366" y="3183066"/>
            <a:ext cx="7585657" cy="3112717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Контроль: </a:t>
            </a:r>
            <a:r>
              <a:rPr lang="ru-RU" alt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резентация центров безопасности в группах</a:t>
            </a:r>
            <a:b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Смотр методических материалов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безопасности жизнедеятельности детей дошкольного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родительских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уголках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Проверка наличия групповых аптечек в группах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7" descr="25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9507" y="4739425"/>
            <a:ext cx="2752494" cy="191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6385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028" y="1223963"/>
            <a:ext cx="7585657" cy="5428445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Первая медицинская помощь</a:t>
            </a:r>
            <a:br>
              <a:rPr lang="ru-RU" alt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это комплекс простейших медицинских мероприятий с использованием лекарственных средств, выполняемых медицинским работником, либо человеком, не имеющим медицинского образования, но </a:t>
            </a:r>
            <a:r>
              <a:rPr lang="ru-RU" altLang="ru-RU" sz="2400" u="sng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обладающим  навыками оказания первой  медицинской помощи,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проводимых внезапно заболевшему или пострадавшему на месте происшествия и в период доставки его в медицинское учреждение.</a:t>
            </a:r>
            <a:b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Первая медицинская помощь должна быть оказана на месте до прибытия врача или доставки пострадавшего в лечебное 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учреждение</a:t>
            </a:r>
            <a:endParaRPr lang="ru-RU" dirty="0"/>
          </a:p>
        </p:txBody>
      </p:sp>
      <p:pic>
        <p:nvPicPr>
          <p:cNvPr id="9" name="Picture 7" descr="25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9507" y="4739425"/>
            <a:ext cx="2752494" cy="191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254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162" y="3215512"/>
            <a:ext cx="7585657" cy="2769340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оказании первой помощи детям до 15 лет следует помнить, что все манипуляции с ними осуществляются с разрешения родителей и других законных представителей. При их отсутствии решение об оказании первой помощи принимается человеком, ее оказывающим.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0747" y="2292264"/>
            <a:ext cx="2893031" cy="327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971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2256" y="4337495"/>
            <a:ext cx="2770998" cy="20413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711" y="3064395"/>
            <a:ext cx="1547997" cy="195568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73497" y="869597"/>
            <a:ext cx="72775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ССАДИНЫ  И  ЦАРАПИНЫ</a:t>
            </a:r>
            <a:r>
              <a:rPr lang="ru-RU" alt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поверхностное повреждение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наружных кожных покровов. </a:t>
            </a:r>
          </a:p>
          <a:p>
            <a:r>
              <a:rPr lang="ru-RU" altLang="ru-RU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Помощь:</a:t>
            </a:r>
            <a:r>
              <a:rPr lang="ru-RU" altLang="ru-RU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Удалить с кожи загрязнения марлевой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салфеткой, смоченной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слабом растворе марганца или перекиси водорода.</a:t>
            </a:r>
            <a:b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Смазать йодом или зеленкой края раны.</a:t>
            </a:r>
            <a:b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Накрыть поврежденный участок стерильными бинтом, марлей или салфеткой, сложенной в 4 раза.</a:t>
            </a:r>
            <a:b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Повреждения кожи, а тем более глубокие, нельзя засыпать порошками, покрывать мазями, закрывать изоляционной лентой и т.д. Нельзя касаться руками той части бинта, которая будет наложена на рану, чтобы не занести инфекцию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69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4083" y="321973"/>
            <a:ext cx="6413677" cy="5763296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Ушиб</a:t>
            </a:r>
            <a:r>
              <a:rPr lang="ru-RU" sz="2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результат повреждения мягких тканей и органов тела тупым предметом</a:t>
            </a: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b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Симптомы</a:t>
            </a:r>
            <a:r>
              <a:rPr lang="ru-RU" alt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наличие ссадины и (или) синяка на месте ушиба, образование кровоподтека, нарастает припухлость (отек), боль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lang="ru-RU" alt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Помощь</a:t>
            </a:r>
            <a:r>
              <a:rPr lang="ru-RU" alt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ru-RU" altLang="ru-RU" sz="2200" dirty="0">
                <a:solidFill>
                  <a:srgbClr val="4F81B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200" dirty="0">
                <a:solidFill>
                  <a:srgbClr val="4F81B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Создать покой поврежденному органу.</a:t>
            </a:r>
            <a:br>
              <a:rPr lang="ru-RU" alt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Придать этой области возвышенное положение.</a:t>
            </a:r>
            <a:br>
              <a:rPr lang="ru-RU" alt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Применить холод (пузырь со льдом, полотенце, смоченное холодной водой), который вызывает местный спазм сосудов, значительно уменьшает кровоизлияние в мягкие ткани. </a:t>
            </a:r>
            <a:br>
              <a:rPr lang="ru-RU" alt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Наложить на травмированное место давящуюся повязку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  <p:pic>
        <p:nvPicPr>
          <p:cNvPr id="6" name="Picture 10" descr="Картинка 16 из 267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537" y="4285446"/>
            <a:ext cx="192881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4494" y="3650692"/>
            <a:ext cx="168554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620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426" y="3554569"/>
            <a:ext cx="1202457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Раны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 повреждения тканей организма вследствие механического воздействия, сопровождающиеся нарушением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целостности 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кожи и слизистых оболочек. Различают колотые, ушибленные, резаные, огнестрельные, укушенные раны. Они сопровождаются кровотечением, болью, нарушением функции поврежденного органа и могут осложняться инфекцией. </a:t>
            </a:r>
            <a:endParaRPr lang="ru-RU" alt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Помощь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Кожу вокруг раны обработать спиртом и зеленкой (1% раствор бриллиантовой зелени). Наложить ватно-марлевую повязку из индивидуального пакета (можно наложить на рану несколько стерильных салфеток, накрыть их стерильной ватой и прибинтовать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412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3284" y="3139789"/>
            <a:ext cx="859450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Укушенные раны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наносят чаше всего собаки, редко дикие животные. Раны неправильной формы, загрязнены слюной животных. Течение этих ран осложняется развитием острой инфекции. Особенно опасны раны после укусов бешенных животных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Помощь:</a:t>
            </a:r>
            <a:r>
              <a:rPr lang="ru-RU" altLang="ru-RU" sz="2000" dirty="0"/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Рану промывают мыльным раствором, кожу вокруг нее обрабатывают раствором антисептического средства (раствором йода, раствором марганцовокислого калия, этиловым спиртом и др.), а затем накладывают стерильную повязку, доставить пострадавшего в лечебное учреждение.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3146" y="3688468"/>
            <a:ext cx="2535088" cy="304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252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теста с играющими детьми" id="{4F9E945D-25D0-4190-BE4D-62D9A5EDD3BB}" vid="{455C4D92-FB05-4F37-B705-CD56C058434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2C15FF-1675-4B64-8D0C-D78E36D0F68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F8F9056-19CC-403D-A4E3-D0BFC3D9E6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67FFB0-F441-4120-8FA0-C46780EE3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 играющими детьми</Template>
  <TotalTime>0</TotalTime>
  <Words>678</Words>
  <Application>Microsoft Office PowerPoint</Application>
  <PresentationFormat>Произвольный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Тема1</vt:lpstr>
      <vt:lpstr>                  Оказание первой доврачебной помощи                                     Составитель Н.П.Межевикина </vt:lpstr>
      <vt:lpstr>   Цель: совершенствование профессиональной компетентности педагогов и повышение их педагогического мастерства  Задачи: 1. Повысить уровень знаний педагогов по оказанию первой помощи детям 2. Закрепить у воспитателей навыки оказания первой помощи  Планируемые результаты: 1. Создать рабочую группу для разработки рекомендаций, буклетов, памяток по оказанию первой помощи детям  2. С целью профессиональной компетентности педагогов провести серию консультаций, семинаров, мастер-классов, практикумов  </vt:lpstr>
      <vt:lpstr>Контроль:  1. Презентация центров безопасности в группах 2. Смотр методических материалов по формированию безопасности жизнедеятельности детей дошкольного возраста в родительских уголках  3. Проверка наличия групповых аптечек в группах</vt:lpstr>
      <vt:lpstr>Первая медицинская помощь - это комплекс простейших медицинских мероприятий с использованием лекарственных средств, выполняемых медицинским работником, либо человеком, не имеющим медицинского образования, но обладающим  навыками оказания первой  медицинской помощи, проводимых внезапно заболевшему или пострадавшему на месте происшествия и в период доставки его в медицинское учреждение. Первая медицинская помощь должна быть оказана на месте до прибытия врача или доставки пострадавшего в лечебное учреждение</vt:lpstr>
      <vt:lpstr>При оказании первой помощи детям до 15 лет следует помнить, что все манипуляции с ними осуществляются с разрешения родителей и других законных представителей. При их отсутствии решение об оказании первой помощи принимается человеком, ее оказывающим.</vt:lpstr>
      <vt:lpstr>Слайд 6</vt:lpstr>
      <vt:lpstr>Ушиб - результат повреждения мягких тканей и органов тела тупым предметом. Симптомы: наличие ссадины и (или) синяка на месте ушиба, образование кровоподтека, нарастает припухлость (отек), боль. Помощь: 1. Создать покой поврежденному органу. 2. Придать этой области возвышенное положение. 3. Применить холод (пузырь со льдом, полотенце, смоченное холодной водой), который вызывает местный спазм сосудов, значительно уменьшает кровоизлияние в мягкие ткани.  4. Наложить на травмированное место давящуюся повязку.</vt:lpstr>
      <vt:lpstr>Слайд 8</vt:lpstr>
      <vt:lpstr>Слайд 9</vt:lpstr>
      <vt:lpstr>Слайд 10</vt:lpstr>
      <vt:lpstr>Слайд 11</vt:lpstr>
      <vt:lpstr>Слайд 12</vt:lpstr>
      <vt:lpstr>Слайд 13</vt:lpstr>
      <vt:lpstr>Первая помощь при укусах насекомых  Укусы пчёл, ос, слепней. При укусах возможна только местная реакция, проявляется жгучей болью, покраснением и отёком в месте укуса. Наиболее ярко это выражено при укусе лица и шеи. Особенно опасны и болезненны укусы в глаза и слизистую рта, губы. При этом возможно серьёзное повреждение органов зрения. Отёк, развивающийся при укусах в губы и слизистую рта, может привести к удушью и смерти.  Симптомы: озноб, повышение температуры, одышка, головокружение, головная боль, учащение сердцебиения, боли в области сердца, тошнота, рвота, обмороки. Помощь:  удалить жало из места укуса, затем промыть ранку спиртом и положить холод. При развитии удушья ребёнок нуждается в немедленной госпитализации.   Первая помощь при укусе мошки Симптомы: зуд, жжение, болезненность, отек, повышение температуры Помощь:  Обработать укус нашатырным спиртом; для снятия зуда, можете смазывать одеколоном, раствором соды, столовым уксусом, соком лимона; приложите лед </vt:lpstr>
      <vt:lpstr> Первая помощь при кровотечении из носа Причины: травма носа (удар, царапина); заболевания (высокое артериальное давление, пониженная свертываемость крови); физическое перенапряжение; перегревание.  </vt:lpstr>
      <vt:lpstr>Первая помощь при попадании инородных тел. Инородное тело - предмет, попадающий в организм извне и задерживающийся в тканях, органах, полостях.   Инородное тело глаза может расположиться на внутренней поверхности век и роговой оболочке глаза или внедриться в роговую оболочку. Помощь. Не тереть глаз, потянуть веко за ресницы, снять инородное тело увлажненным углом чистой салфетки, платка. При внедрении инородного тела в роговую оболочку глаза помощь должна быть оказана в лечебном учреждении.    Инородное тело уха бывает двух видов: насекомое или предмет.   Помощь.  При попадании насекомого в ухо закапать в слуховой проход 3-5 капель растительного масла (воды), уложить пострадавшего через 1-2 мин на больное ухо; инородное тело должно выйти с жидкостью.       Инородное тело из носа удалить высмаркиванием; если эта процедура не удалась, то обратиться к врачу. </vt:lpstr>
      <vt:lpstr>Источники: Презентация подготовлена для проведения педсовета по материалам Интернет-ресурсов https://nsportal.ru/sites/default/files/2016/10/30/konspekt_k_prizentatsii_pmp.docx https://www.maam.ru/detskijsad/okazanie-pervoi-medicinskoi-pomoschi.html Учебное пособие для преподавателей первой помощи. Авторы Дежурный Л.И., Неудахин Г.В.</vt:lpstr>
      <vt:lpstr>Спасибо за внимание!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2018-08-20T15:09:02Z</dcterms:created>
  <dcterms:modified xsi:type="dcterms:W3CDTF">2022-10-30T17:34:14Z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