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56" r:id="rId3"/>
    <p:sldId id="263" r:id="rId4"/>
    <p:sldId id="264" r:id="rId5"/>
    <p:sldId id="266" r:id="rId6"/>
    <p:sldId id="267" r:id="rId7"/>
    <p:sldId id="268" r:id="rId8"/>
    <p:sldId id="269" r:id="rId9"/>
    <p:sldId id="270" r:id="rId10"/>
    <p:sldId id="271" r:id="rId11"/>
    <p:sldId id="277" r:id="rId12"/>
    <p:sldId id="273" r:id="rId13"/>
    <p:sldId id="278" r:id="rId14"/>
    <p:sldId id="279" r:id="rId15"/>
    <p:sldId id="280" r:id="rId16"/>
    <p:sldId id="281" r:id="rId17"/>
    <p:sldId id="282" r:id="rId18"/>
    <p:sldId id="284" r:id="rId19"/>
    <p:sldId id="285" r:id="rId20"/>
    <p:sldId id="286" r:id="rId21"/>
    <p:sldId id="287" r:id="rId22"/>
    <p:sldId id="288" r:id="rId23"/>
    <p:sldId id="290" r:id="rId24"/>
    <p:sldId id="291" r:id="rId25"/>
    <p:sldId id="29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66" d="100"/>
          <a:sy n="66" d="100"/>
        </p:scale>
        <p:origin x="150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D8B89BD-1E28-4FAD-83B0-50F7D8263B73}" type="datetimeFigureOut">
              <a:rPr lang="ru-RU" smtClean="0"/>
              <a:pPr/>
              <a:t>30.01.2022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1616C13-1FE6-41F3-87C4-A52BEBA364A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8B89BD-1E28-4FAD-83B0-50F7D8263B73}"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616C13-1FE6-41F3-87C4-A52BEBA364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8B89BD-1E28-4FAD-83B0-50F7D8263B73}"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616C13-1FE6-41F3-87C4-A52BEBA364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D8B89BD-1E28-4FAD-83B0-50F7D8263B73}" type="datetimeFigureOut">
              <a:rPr lang="ru-RU" smtClean="0"/>
              <a:pPr/>
              <a:t>30.01.2022</a:t>
            </a:fld>
            <a:endParaRPr lang="ru-RU"/>
          </a:p>
        </p:txBody>
      </p:sp>
      <p:sp>
        <p:nvSpPr>
          <p:cNvPr id="9" name="Номер слайда 8"/>
          <p:cNvSpPr>
            <a:spLocks noGrp="1"/>
          </p:cNvSpPr>
          <p:nvPr>
            <p:ph type="sldNum" sz="quarter" idx="15"/>
          </p:nvPr>
        </p:nvSpPr>
        <p:spPr/>
        <p:txBody>
          <a:bodyPr rtlCol="0"/>
          <a:lstStyle/>
          <a:p>
            <a:fld id="{51616C13-1FE6-41F3-87C4-A52BEBA364A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D8B89BD-1E28-4FAD-83B0-50F7D8263B73}" type="datetimeFigureOut">
              <a:rPr lang="ru-RU" smtClean="0"/>
              <a:pPr/>
              <a:t>30.01.2022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1616C13-1FE6-41F3-87C4-A52BEBA364A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D8B89BD-1E28-4FAD-83B0-50F7D8263B73}"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616C13-1FE6-41F3-87C4-A52BEBA364A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D8B89BD-1E28-4FAD-83B0-50F7D8263B73}" type="datetimeFigureOut">
              <a:rPr lang="ru-RU" smtClean="0"/>
              <a:pPr/>
              <a:t>30.01.2022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616C13-1FE6-41F3-87C4-A52BEBA364A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D8B89BD-1E28-4FAD-83B0-50F7D8263B73}" type="datetimeFigureOut">
              <a:rPr lang="ru-RU" smtClean="0"/>
              <a:pPr/>
              <a:t>30.01.2022</a:t>
            </a:fld>
            <a:endParaRPr lang="ru-RU"/>
          </a:p>
        </p:txBody>
      </p:sp>
      <p:sp>
        <p:nvSpPr>
          <p:cNvPr id="7" name="Номер слайда 6"/>
          <p:cNvSpPr>
            <a:spLocks noGrp="1"/>
          </p:cNvSpPr>
          <p:nvPr>
            <p:ph type="sldNum" sz="quarter" idx="11"/>
          </p:nvPr>
        </p:nvSpPr>
        <p:spPr/>
        <p:txBody>
          <a:bodyPr rtlCol="0"/>
          <a:lstStyle/>
          <a:p>
            <a:fld id="{51616C13-1FE6-41F3-87C4-A52BEBA364A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8B89BD-1E28-4FAD-83B0-50F7D8263B73}" type="datetimeFigureOut">
              <a:rPr lang="ru-RU" smtClean="0"/>
              <a:pPr/>
              <a:t>30.01.2022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616C13-1FE6-41F3-87C4-A52BEBA364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D8B89BD-1E28-4FAD-83B0-50F7D8263B73}" type="datetimeFigureOut">
              <a:rPr lang="ru-RU" smtClean="0"/>
              <a:pPr/>
              <a:t>30.01.2022</a:t>
            </a:fld>
            <a:endParaRPr lang="ru-RU"/>
          </a:p>
        </p:txBody>
      </p:sp>
      <p:sp>
        <p:nvSpPr>
          <p:cNvPr id="22" name="Номер слайда 21"/>
          <p:cNvSpPr>
            <a:spLocks noGrp="1"/>
          </p:cNvSpPr>
          <p:nvPr>
            <p:ph type="sldNum" sz="quarter" idx="15"/>
          </p:nvPr>
        </p:nvSpPr>
        <p:spPr/>
        <p:txBody>
          <a:bodyPr rtlCol="0"/>
          <a:lstStyle/>
          <a:p>
            <a:fld id="{51616C13-1FE6-41F3-87C4-A52BEBA364A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D8B89BD-1E28-4FAD-83B0-50F7D8263B73}" type="datetimeFigureOut">
              <a:rPr lang="ru-RU" smtClean="0"/>
              <a:pPr/>
              <a:t>30.01.2022</a:t>
            </a:fld>
            <a:endParaRPr lang="ru-RU"/>
          </a:p>
        </p:txBody>
      </p:sp>
      <p:sp>
        <p:nvSpPr>
          <p:cNvPr id="18" name="Номер слайда 17"/>
          <p:cNvSpPr>
            <a:spLocks noGrp="1"/>
          </p:cNvSpPr>
          <p:nvPr>
            <p:ph type="sldNum" sz="quarter" idx="11"/>
          </p:nvPr>
        </p:nvSpPr>
        <p:spPr/>
        <p:txBody>
          <a:bodyPr rtlCol="0"/>
          <a:lstStyle/>
          <a:p>
            <a:fld id="{51616C13-1FE6-41F3-87C4-A52BEBA364A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D8B89BD-1E28-4FAD-83B0-50F7D8263B73}" type="datetimeFigureOut">
              <a:rPr lang="ru-RU" smtClean="0"/>
              <a:pPr/>
              <a:t>30.01.2022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1616C13-1FE6-41F3-87C4-A52BEBA364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132856"/>
            <a:ext cx="7772400" cy="360038"/>
          </a:xfrm>
        </p:spPr>
        <p:txBody>
          <a:bodyPr>
            <a:noAutofit/>
          </a:bodyPr>
          <a:lstStyle/>
          <a:p>
            <a:pPr algn="ctr"/>
            <a:r>
              <a:rPr lang="ru-RU" sz="2800" b="1" dirty="0" smtClean="0">
                <a:solidFill>
                  <a:srgbClr val="00B050"/>
                </a:solidFill>
              </a:rPr>
              <a:t/>
            </a:r>
            <a:br>
              <a:rPr lang="ru-RU" sz="2800" b="1" dirty="0" smtClean="0">
                <a:solidFill>
                  <a:srgbClr val="00B050"/>
                </a:solidFill>
              </a:rPr>
            </a:br>
            <a:r>
              <a:rPr lang="ru-RU" sz="1200" dirty="0">
                <a:solidFill>
                  <a:srgbClr val="00B050"/>
                </a:solidFill>
              </a:rPr>
              <a:t>Муниципальное бюджетное образовательное учреждение Центр развития ребенка – детский сад № 31 г. Яровое, Алтайского края</a:t>
            </a:r>
            <a:br>
              <a:rPr lang="ru-RU" sz="1200" dirty="0">
                <a:solidFill>
                  <a:srgbClr val="00B050"/>
                </a:solidFill>
              </a:rPr>
            </a:br>
            <a:r>
              <a:rPr lang="ru-RU" sz="1200" dirty="0">
                <a:solidFill>
                  <a:srgbClr val="00B050"/>
                </a:solidFill>
              </a:rPr>
              <a:t/>
            </a:r>
            <a:br>
              <a:rPr lang="ru-RU" sz="1200" dirty="0">
                <a:solidFill>
                  <a:srgbClr val="00B050"/>
                </a:solidFill>
              </a:rPr>
            </a:br>
            <a:r>
              <a:rPr lang="ru-RU" sz="2800" dirty="0">
                <a:solidFill>
                  <a:srgbClr val="00B050"/>
                </a:solidFill>
              </a:rPr>
              <a:t/>
            </a:r>
            <a:br>
              <a:rPr lang="ru-RU" sz="2800" dirty="0">
                <a:solidFill>
                  <a:srgbClr val="00B050"/>
                </a:solidFill>
              </a:rPr>
            </a:br>
            <a:r>
              <a:rPr lang="ru-RU" sz="2800" dirty="0" smtClean="0">
                <a:solidFill>
                  <a:srgbClr val="00B050"/>
                </a:solidFill>
              </a:rPr>
              <a:t>      </a:t>
            </a:r>
            <a:r>
              <a:rPr lang="ru-RU" sz="2800" b="1" dirty="0" smtClean="0">
                <a:solidFill>
                  <a:srgbClr val="00B050"/>
                </a:solidFill>
              </a:rPr>
              <a:t>Исследовательская работа</a:t>
            </a:r>
            <a:r>
              <a:rPr lang="ru-RU" sz="2800" b="1" dirty="0" smtClean="0">
                <a:solidFill>
                  <a:srgbClr val="00B050"/>
                </a:solidFill>
              </a:rPr>
              <a:t/>
            </a:r>
            <a:br>
              <a:rPr lang="ru-RU" sz="2800" b="1" dirty="0" smtClean="0">
                <a:solidFill>
                  <a:srgbClr val="00B050"/>
                </a:solidFill>
              </a:rPr>
            </a:br>
            <a:r>
              <a:rPr lang="ru-RU" sz="2800" b="1" dirty="0" smtClean="0">
                <a:solidFill>
                  <a:srgbClr val="00B050"/>
                </a:solidFill>
              </a:rPr>
              <a:t>«</a:t>
            </a:r>
            <a:r>
              <a:rPr lang="ru-RU" sz="2800" b="1" dirty="0" smtClean="0">
                <a:solidFill>
                  <a:srgbClr val="00B050"/>
                </a:solidFill>
              </a:rPr>
              <a:t>Загадочный мир бумаги</a:t>
            </a:r>
            <a:r>
              <a:rPr lang="ru-RU" sz="2800" b="1" dirty="0" smtClean="0">
                <a:solidFill>
                  <a:srgbClr val="00B050"/>
                </a:solidFill>
              </a:rPr>
              <a:t>»</a:t>
            </a:r>
            <a:endParaRPr lang="ru-RU" sz="2800" b="1" dirty="0"/>
          </a:p>
        </p:txBody>
      </p:sp>
      <p:sp>
        <p:nvSpPr>
          <p:cNvPr id="3" name="Подзаголовок 2"/>
          <p:cNvSpPr>
            <a:spLocks noGrp="1"/>
          </p:cNvSpPr>
          <p:nvPr>
            <p:ph type="subTitle" idx="1"/>
          </p:nvPr>
        </p:nvSpPr>
        <p:spPr>
          <a:xfrm>
            <a:off x="1907704" y="3356992"/>
            <a:ext cx="6550496" cy="3168352"/>
          </a:xfrm>
        </p:spPr>
        <p:txBody>
          <a:bodyPr>
            <a:normAutofit/>
          </a:bodyPr>
          <a:lstStyle/>
          <a:p>
            <a:pPr algn="r"/>
            <a:r>
              <a:rPr lang="ru-RU" sz="1400" dirty="0" smtClean="0">
                <a:solidFill>
                  <a:srgbClr val="FF0000"/>
                </a:solidFill>
              </a:rPr>
              <a:t>Исследователь:</a:t>
            </a:r>
          </a:p>
          <a:p>
            <a:pPr algn="r"/>
            <a:r>
              <a:rPr lang="ru-RU" sz="1400" dirty="0" smtClean="0">
                <a:solidFill>
                  <a:srgbClr val="FF0000"/>
                </a:solidFill>
              </a:rPr>
              <a:t>Перунов Вадим Александрович</a:t>
            </a:r>
          </a:p>
          <a:p>
            <a:pPr algn="r"/>
            <a:r>
              <a:rPr lang="ru-RU" sz="1400" dirty="0" smtClean="0">
                <a:solidFill>
                  <a:srgbClr val="FF0000"/>
                </a:solidFill>
              </a:rPr>
              <a:t>Возраст 6лет</a:t>
            </a:r>
          </a:p>
          <a:p>
            <a:pPr algn="r"/>
            <a:r>
              <a:rPr lang="ru-RU" sz="1400" dirty="0" smtClean="0">
                <a:solidFill>
                  <a:srgbClr val="FF0000"/>
                </a:solidFill>
              </a:rPr>
              <a:t>Научный руководитель</a:t>
            </a:r>
          </a:p>
          <a:p>
            <a:pPr algn="r"/>
            <a:r>
              <a:rPr lang="ru-RU" sz="1400" dirty="0" smtClean="0">
                <a:solidFill>
                  <a:srgbClr val="FF0000"/>
                </a:solidFill>
              </a:rPr>
              <a:t>Кононова Валентина Ивановна</a:t>
            </a:r>
          </a:p>
          <a:p>
            <a:pPr algn="r"/>
            <a:r>
              <a:rPr lang="ru-RU" sz="1400" dirty="0" smtClean="0">
                <a:solidFill>
                  <a:srgbClr val="FF0000"/>
                </a:solidFill>
              </a:rPr>
              <a:t>Воспитатель</a:t>
            </a:r>
          </a:p>
          <a:p>
            <a:pPr algn="r"/>
            <a:endParaRPr lang="ru-RU" sz="1400" dirty="0">
              <a:solidFill>
                <a:srgbClr val="FF0000"/>
              </a:solidFill>
            </a:endParaRPr>
          </a:p>
          <a:p>
            <a:pPr algn="r"/>
            <a:endParaRPr lang="ru-RU" sz="1400" dirty="0" smtClean="0">
              <a:solidFill>
                <a:srgbClr val="FF0000"/>
              </a:solidFill>
            </a:endParaRPr>
          </a:p>
          <a:p>
            <a:pPr algn="r"/>
            <a:endParaRPr lang="ru-RU" sz="1400" dirty="0">
              <a:solidFill>
                <a:srgbClr val="FF0000"/>
              </a:solidFill>
            </a:endParaRPr>
          </a:p>
          <a:p>
            <a:pPr algn="ctr"/>
            <a:r>
              <a:rPr lang="ru-RU" sz="1400" dirty="0" smtClean="0">
                <a:solidFill>
                  <a:srgbClr val="FF0000"/>
                </a:solidFill>
              </a:rPr>
              <a:t>2018 год</a:t>
            </a:r>
            <a:endParaRPr lang="ru-RU" sz="1400" dirty="0" smtClean="0">
              <a:solidFill>
                <a:srgbClr val="FF0000"/>
              </a:solidFill>
            </a:endParaRPr>
          </a:p>
          <a:p>
            <a:endParaRPr lang="ru-RU"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4836967" cy="646331"/>
          </a:xfrm>
          <a:prstGeom prst="rect">
            <a:avLst/>
          </a:prstGeom>
        </p:spPr>
        <p:txBody>
          <a:bodyPr wrap="square">
            <a:spAutoFit/>
          </a:bodyPr>
          <a:lstStyle/>
          <a:p>
            <a:r>
              <a:rPr lang="ru-RU" sz="3600" b="1" dirty="0" smtClean="0">
                <a:solidFill>
                  <a:schemeClr val="tx2"/>
                </a:solidFill>
              </a:rPr>
              <a:t>Опыт № 6.</a:t>
            </a:r>
            <a:endParaRPr lang="ru-RU" sz="3600" dirty="0"/>
          </a:p>
        </p:txBody>
      </p:sp>
      <p:sp>
        <p:nvSpPr>
          <p:cNvPr id="3" name="Прямоугольник 2"/>
          <p:cNvSpPr/>
          <p:nvPr/>
        </p:nvSpPr>
        <p:spPr>
          <a:xfrm>
            <a:off x="500034" y="1214422"/>
            <a:ext cx="6357966" cy="1077218"/>
          </a:xfrm>
          <a:prstGeom prst="rect">
            <a:avLst/>
          </a:prstGeom>
        </p:spPr>
        <p:txBody>
          <a:bodyPr wrap="square">
            <a:spAutoFit/>
          </a:bodyPr>
          <a:lstStyle/>
          <a:p>
            <a:r>
              <a:rPr lang="ru-RU" sz="3200" dirty="0" smtClean="0">
                <a:solidFill>
                  <a:srgbClr val="C00000"/>
                </a:solidFill>
              </a:rPr>
              <a:t>Прочная ли бумага?</a:t>
            </a:r>
            <a:br>
              <a:rPr lang="ru-RU" sz="3200" dirty="0" smtClean="0">
                <a:solidFill>
                  <a:srgbClr val="C00000"/>
                </a:solidFill>
              </a:rPr>
            </a:br>
            <a:endParaRPr lang="ru-RU" sz="3200" dirty="0">
              <a:solidFill>
                <a:srgbClr val="C00000"/>
              </a:solidFill>
            </a:endParaRPr>
          </a:p>
        </p:txBody>
      </p:sp>
      <p:sp>
        <p:nvSpPr>
          <p:cNvPr id="8" name="Прямоугольник 7"/>
          <p:cNvSpPr/>
          <p:nvPr/>
        </p:nvSpPr>
        <p:spPr>
          <a:xfrm>
            <a:off x="5436096" y="1857364"/>
            <a:ext cx="3240360" cy="646331"/>
          </a:xfrm>
          <a:prstGeom prst="rect">
            <a:avLst/>
          </a:prstGeom>
        </p:spPr>
        <p:txBody>
          <a:bodyPr wrap="square">
            <a:spAutoFit/>
          </a:bodyPr>
          <a:lstStyle/>
          <a:p>
            <a:r>
              <a:rPr lang="ru-RU" sz="3600" b="1" dirty="0" smtClean="0"/>
              <a:t>Вывод:</a:t>
            </a:r>
          </a:p>
        </p:txBody>
      </p:sp>
      <p:sp>
        <p:nvSpPr>
          <p:cNvPr id="9" name="Прямоугольник 8"/>
          <p:cNvSpPr/>
          <p:nvPr/>
        </p:nvSpPr>
        <p:spPr>
          <a:xfrm>
            <a:off x="5508104" y="2357430"/>
            <a:ext cx="2992986" cy="2554545"/>
          </a:xfrm>
          <a:prstGeom prst="rect">
            <a:avLst/>
          </a:prstGeom>
        </p:spPr>
        <p:txBody>
          <a:bodyPr wrap="square">
            <a:spAutoFit/>
          </a:bodyPr>
          <a:lstStyle/>
          <a:p>
            <a:pPr eaLnBrk="0" hangingPunct="0">
              <a:spcBef>
                <a:spcPct val="50000"/>
              </a:spcBef>
            </a:pPr>
            <a:r>
              <a:rPr lang="ru-RU" sz="3200" dirty="0" smtClean="0"/>
              <a:t>Тонкую бумагу легко разорвать, а толстую труднее. </a:t>
            </a:r>
            <a:endParaRPr lang="ru-RU" sz="3200" dirty="0"/>
          </a:p>
        </p:txBody>
      </p:sp>
      <p:pic>
        <p:nvPicPr>
          <p:cNvPr id="5122" name="Picture 2" descr="E:\DCIM\100OLYMP\P1010439.JPG"/>
          <p:cNvPicPr>
            <a:picLocks noChangeAspect="1" noChangeArrowheads="1"/>
          </p:cNvPicPr>
          <p:nvPr/>
        </p:nvPicPr>
        <p:blipFill>
          <a:blip r:embed="rId2" cstate="print"/>
          <a:srcRect/>
          <a:stretch>
            <a:fillRect/>
          </a:stretch>
        </p:blipFill>
        <p:spPr bwMode="auto">
          <a:xfrm>
            <a:off x="251520" y="2276872"/>
            <a:ext cx="5112568" cy="39604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jpg"/>
          <p:cNvPicPr>
            <a:picLocks noChangeAspect="1"/>
          </p:cNvPicPr>
          <p:nvPr/>
        </p:nvPicPr>
        <p:blipFill>
          <a:blip r:embed="rId2" cstate="print"/>
          <a:stretch>
            <a:fillRect/>
          </a:stretch>
        </p:blipFill>
        <p:spPr>
          <a:xfrm>
            <a:off x="0" y="3143248"/>
            <a:ext cx="4827291" cy="3714752"/>
          </a:xfrm>
          <a:prstGeom prst="rect">
            <a:avLst/>
          </a:prstGeom>
        </p:spPr>
      </p:pic>
      <p:pic>
        <p:nvPicPr>
          <p:cNvPr id="3" name="Рисунок 2" descr="images (2).jpg"/>
          <p:cNvPicPr>
            <a:picLocks noChangeAspect="1"/>
          </p:cNvPicPr>
          <p:nvPr/>
        </p:nvPicPr>
        <p:blipFill>
          <a:blip r:embed="rId3" cstate="print"/>
          <a:stretch>
            <a:fillRect/>
          </a:stretch>
        </p:blipFill>
        <p:spPr>
          <a:xfrm>
            <a:off x="4786315" y="0"/>
            <a:ext cx="4357686" cy="36701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8"/>
            <a:ext cx="6643734" cy="646331"/>
          </a:xfrm>
          <a:prstGeom prst="rect">
            <a:avLst/>
          </a:prstGeom>
        </p:spPr>
        <p:txBody>
          <a:bodyPr wrap="square">
            <a:spAutoFit/>
          </a:bodyPr>
          <a:lstStyle/>
          <a:p>
            <a:r>
              <a:rPr lang="ru-RU" sz="3600" dirty="0" smtClean="0">
                <a:solidFill>
                  <a:srgbClr val="002060"/>
                </a:solidFill>
              </a:rPr>
              <a:t>        Выводы нашей группы:</a:t>
            </a:r>
            <a:endParaRPr lang="ru-RU" sz="3600" dirty="0">
              <a:solidFill>
                <a:srgbClr val="002060"/>
              </a:solidFill>
            </a:endParaRPr>
          </a:p>
        </p:txBody>
      </p:sp>
      <p:sp>
        <p:nvSpPr>
          <p:cNvPr id="3" name="Прямоугольник 2"/>
          <p:cNvSpPr/>
          <p:nvPr/>
        </p:nvSpPr>
        <p:spPr>
          <a:xfrm>
            <a:off x="0" y="1000108"/>
            <a:ext cx="9144000" cy="3582519"/>
          </a:xfrm>
          <a:prstGeom prst="rect">
            <a:avLst/>
          </a:prstGeom>
        </p:spPr>
        <p:txBody>
          <a:bodyPr wrap="square">
            <a:spAutoFit/>
          </a:bodyPr>
          <a:lstStyle/>
          <a:p>
            <a:pPr>
              <a:lnSpc>
                <a:spcPct val="90000"/>
              </a:lnSpc>
              <a:buFont typeface="Wingdings" pitchFamily="2" charset="2"/>
              <a:buChar char="ü"/>
            </a:pPr>
            <a:r>
              <a:rPr lang="ru-RU" sz="3600" dirty="0" smtClean="0"/>
              <a:t>  Бумага тонкий непрозрачный материал;</a:t>
            </a:r>
          </a:p>
          <a:p>
            <a:pPr>
              <a:lnSpc>
                <a:spcPct val="90000"/>
              </a:lnSpc>
              <a:buFont typeface="Wingdings" pitchFamily="2" charset="2"/>
              <a:buChar char="ü"/>
            </a:pPr>
            <a:r>
              <a:rPr lang="ru-RU" sz="3600" dirty="0" smtClean="0"/>
              <a:t>Бумага легко режется и мнется;</a:t>
            </a:r>
          </a:p>
          <a:p>
            <a:pPr>
              <a:lnSpc>
                <a:spcPct val="90000"/>
              </a:lnSpc>
              <a:buFont typeface="Wingdings" pitchFamily="2" charset="2"/>
              <a:buChar char="ü"/>
            </a:pPr>
            <a:r>
              <a:rPr lang="ru-RU" sz="3600" dirty="0" smtClean="0"/>
              <a:t>Бумага легко сгибается и сохраняет линию   </a:t>
            </a:r>
          </a:p>
          <a:p>
            <a:pPr>
              <a:lnSpc>
                <a:spcPct val="90000"/>
              </a:lnSpc>
            </a:pPr>
            <a:r>
              <a:rPr lang="ru-RU" sz="3600" dirty="0" smtClean="0"/>
              <a:t>    сгиба;</a:t>
            </a:r>
          </a:p>
          <a:p>
            <a:pPr>
              <a:lnSpc>
                <a:spcPct val="90000"/>
              </a:lnSpc>
              <a:buFont typeface="Wingdings" pitchFamily="2" charset="2"/>
              <a:buChar char="ü"/>
            </a:pPr>
            <a:r>
              <a:rPr lang="ru-RU" sz="3600" dirty="0" smtClean="0"/>
              <a:t>Бумага впитывает влагу;</a:t>
            </a:r>
          </a:p>
          <a:p>
            <a:pPr>
              <a:lnSpc>
                <a:spcPct val="90000"/>
              </a:lnSpc>
              <a:buFont typeface="Wingdings" pitchFamily="2" charset="2"/>
              <a:buChar char="ü"/>
            </a:pPr>
            <a:r>
              <a:rPr lang="ru-RU" sz="3600" dirty="0" smtClean="0"/>
              <a:t>Бумага легко воспламеняется и быстро </a:t>
            </a:r>
          </a:p>
          <a:p>
            <a:pPr>
              <a:lnSpc>
                <a:spcPct val="90000"/>
              </a:lnSpc>
            </a:pPr>
            <a:r>
              <a:rPr lang="ru-RU" sz="3600" dirty="0" smtClean="0"/>
              <a:t>    горит.</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ages.myshared.ru/63427/slide_12.jpg"/>
          <p:cNvPicPr/>
          <p:nvPr/>
        </p:nvPicPr>
        <p:blipFill>
          <a:blip r:embed="rId2" cstate="print"/>
          <a:srcRect/>
          <a:stretch>
            <a:fillRect/>
          </a:stretch>
        </p:blipFill>
        <p:spPr bwMode="auto">
          <a:xfrm>
            <a:off x="1601787" y="1201340"/>
            <a:ext cx="5940425" cy="445531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russian.cri.cn/mmsource/images/2009/04/21/W020061006270735161536.gif"/>
          <p:cNvPicPr/>
          <p:nvPr/>
        </p:nvPicPr>
        <p:blipFill>
          <a:blip r:embed="rId2" cstate="print"/>
          <a:srcRect/>
          <a:stretch>
            <a:fillRect/>
          </a:stretch>
        </p:blipFill>
        <p:spPr bwMode="auto">
          <a:xfrm>
            <a:off x="323529" y="1844824"/>
            <a:ext cx="5040560" cy="4176464"/>
          </a:xfrm>
          <a:prstGeom prst="rect">
            <a:avLst/>
          </a:prstGeom>
          <a:noFill/>
          <a:ln w="9525">
            <a:noFill/>
            <a:miter lim="800000"/>
            <a:headEnd/>
            <a:tailEnd/>
          </a:ln>
        </p:spPr>
      </p:pic>
      <p:sp>
        <p:nvSpPr>
          <p:cNvPr id="4" name="Прямоугольник 3"/>
          <p:cNvSpPr/>
          <p:nvPr/>
        </p:nvSpPr>
        <p:spPr>
          <a:xfrm rot="10800000" flipV="1">
            <a:off x="5292080" y="1258888"/>
            <a:ext cx="3672408" cy="5016758"/>
          </a:xfrm>
          <a:prstGeom prst="rect">
            <a:avLst/>
          </a:prstGeom>
        </p:spPr>
        <p:txBody>
          <a:bodyPr wrap="square">
            <a:spAutoFit/>
          </a:bodyPr>
          <a:lstStyle/>
          <a:p>
            <a:pPr lvl="0" fontAlgn="base">
              <a:spcBef>
                <a:spcPct val="0"/>
              </a:spcBef>
              <a:spcAft>
                <a:spcPct val="0"/>
              </a:spcAft>
            </a:pPr>
            <a:r>
              <a:rPr lang="ru-RU" sz="2000" b="1" dirty="0" smtClean="0">
                <a:latin typeface="Calibri" pitchFamily="34" charset="0"/>
                <a:ea typeface="Calibri" pitchFamily="34" charset="0"/>
                <a:cs typeface="Times New Roman" pitchFamily="18" charset="0"/>
              </a:rPr>
              <a:t>Бумагу изготавливали вручную. Китайцы долго растирали кору деревьев, щепки, тряпье в воде, пока не получалась каша без комочков. Потом они выливали эту смесь на подносы, на дне которых находились длинные, узкие полозки бамбука. Когда вода стекала, мягкие листья клали сушиться на ровную поверхность. Для этой цели использовали бамбук и старые тряпки. Позднее стали добавлять крахмал.</a:t>
            </a:r>
            <a:endParaRPr lang="ru-RU" sz="2000" b="1"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итайская фабрика туалетной бумаги"/>
          <p:cNvPicPr/>
          <p:nvPr/>
        </p:nvPicPr>
        <p:blipFill>
          <a:blip r:embed="rId2" cstate="print"/>
          <a:srcRect/>
          <a:stretch>
            <a:fillRect/>
          </a:stretch>
        </p:blipFill>
        <p:spPr bwMode="auto">
          <a:xfrm>
            <a:off x="395536" y="404664"/>
            <a:ext cx="8208911" cy="59046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rodikon.ru/images/img_for_katalog/proizvodstvo-bumagi/okorochnyj_baraban.jpg"/>
          <p:cNvPicPr/>
          <p:nvPr/>
        </p:nvPicPr>
        <p:blipFill>
          <a:blip r:embed="rId2" cstate="print"/>
          <a:srcRect/>
          <a:stretch>
            <a:fillRect/>
          </a:stretch>
        </p:blipFill>
        <p:spPr bwMode="auto">
          <a:xfrm>
            <a:off x="467545" y="1628800"/>
            <a:ext cx="5544615" cy="453650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umaha.com/images/sure_d.jpg"/>
          <p:cNvPicPr/>
          <p:nvPr/>
        </p:nvPicPr>
        <p:blipFill>
          <a:blip r:embed="rId2" cstate="print"/>
          <a:srcRect/>
          <a:stretch>
            <a:fillRect/>
          </a:stretch>
        </p:blipFill>
        <p:spPr bwMode="auto">
          <a:xfrm>
            <a:off x="467544" y="476672"/>
            <a:ext cx="7920879" cy="583264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логи / RuSpace.ru - Российская Социальная Сеть"/>
          <p:cNvPicPr/>
          <p:nvPr/>
        </p:nvPicPr>
        <p:blipFill>
          <a:blip r:embed="rId2" cstate="print"/>
          <a:srcRect/>
          <a:stretch>
            <a:fillRect/>
          </a:stretch>
        </p:blipFill>
        <p:spPr bwMode="auto">
          <a:xfrm>
            <a:off x="395537" y="1268760"/>
            <a:ext cx="5616623" cy="4896543"/>
          </a:xfrm>
          <a:prstGeom prst="rect">
            <a:avLst/>
          </a:prstGeom>
          <a:noFill/>
          <a:ln w="9525">
            <a:noFill/>
            <a:miter lim="800000"/>
            <a:headEnd/>
            <a:tailEnd/>
          </a:ln>
        </p:spPr>
      </p:pic>
      <p:sp>
        <p:nvSpPr>
          <p:cNvPr id="5121" name="Rectangle 1"/>
          <p:cNvSpPr>
            <a:spLocks noChangeArrowheads="1"/>
          </p:cNvSpPr>
          <p:nvPr/>
        </p:nvSpPr>
        <p:spPr bwMode="auto">
          <a:xfrm flipH="1">
            <a:off x="6372200" y="1052736"/>
            <a:ext cx="252028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b="1" dirty="0" smtClean="0"/>
              <a:t>В наше время бумагу изготавливают в основном из </a:t>
            </a:r>
            <a:r>
              <a:rPr lang="ru-RU" sz="2000" b="1" dirty="0" smtClean="0"/>
              <a:t>древесины</a:t>
            </a:r>
            <a:r>
              <a:rPr lang="ru-RU" b="1" dirty="0" smtClean="0"/>
              <a:t>. В основном бумага содержит смесь твердых – береза, и мягких – ель, сосна, пород древесины. От дерева до бумаги огромный путь.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ном бумага содержит смесь твердых – береза, и мягких – ель, сосна, пород древесины. От дерева до бумаги огромный путь.</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g.ru/uploads/images/method_article/870/inline/notitle1.jpg"/>
          <p:cNvPicPr/>
          <p:nvPr/>
        </p:nvPicPr>
        <p:blipFill>
          <a:blip r:embed="rId2" cstate="print"/>
          <a:srcRect/>
          <a:stretch>
            <a:fillRect/>
          </a:stretch>
        </p:blipFill>
        <p:spPr bwMode="auto">
          <a:xfrm>
            <a:off x="467544" y="548680"/>
            <a:ext cx="6638106" cy="56886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4705217"/>
          </a:xfrm>
        </p:spPr>
        <p:txBody>
          <a:bodyPr>
            <a:normAutofit/>
          </a:bodyPr>
          <a:lstStyle/>
          <a:p>
            <a:pPr algn="ctr">
              <a:defRPr/>
            </a:pP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latin typeface="Times New Roman" pitchFamily="18" charset="0"/>
                <a:cs typeface="Times New Roman" pitchFamily="18" charset="0"/>
              </a:rPr>
              <a:t>ИЗУЧЕНИЕ </a:t>
            </a:r>
            <a:b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latin typeface="Times New Roman" pitchFamily="18" charset="0"/>
                <a:cs typeface="Times New Roman" pitchFamily="18" charset="0"/>
              </a:rPr>
            </a:b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latin typeface="Times New Roman" pitchFamily="18" charset="0"/>
                <a:cs typeface="Times New Roman" pitchFamily="18" charset="0"/>
              </a:rPr>
              <a:t>СВОЙСТВ</a:t>
            </a:r>
            <a:b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latin typeface="Times New Roman" pitchFamily="18" charset="0"/>
                <a:cs typeface="Times New Roman" pitchFamily="18" charset="0"/>
              </a:rPr>
            </a:b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latin typeface="Times New Roman" pitchFamily="18" charset="0"/>
                <a:cs typeface="Times New Roman" pitchFamily="18" charset="0"/>
              </a:rPr>
              <a:t>БУМАГИ</a:t>
            </a:r>
            <a:endParaRPr lang="ru-RU" sz="8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g.ru/uploads/images/method_article/870/inline/notitle2.jpg"/>
          <p:cNvPicPr/>
          <p:nvPr/>
        </p:nvPicPr>
        <p:blipFill>
          <a:blip r:embed="rId2" cstate="print"/>
          <a:srcRect/>
          <a:stretch>
            <a:fillRect/>
          </a:stretch>
        </p:blipFill>
        <p:spPr bwMode="auto">
          <a:xfrm>
            <a:off x="971600" y="476672"/>
            <a:ext cx="7344815" cy="56886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g.ru/uploads/images/method_article/870/inline/notitle3.jpg"/>
          <p:cNvPicPr/>
          <p:nvPr/>
        </p:nvPicPr>
        <p:blipFill>
          <a:blip r:embed="rId2" cstate="print"/>
          <a:srcRect/>
          <a:stretch>
            <a:fillRect/>
          </a:stretch>
        </p:blipFill>
        <p:spPr bwMode="auto">
          <a:xfrm>
            <a:off x="539552" y="548680"/>
            <a:ext cx="7704856" cy="554461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g.ru/uploads/images/method_article/870/inline/notitle4.jpg"/>
          <p:cNvPicPr/>
          <p:nvPr/>
        </p:nvPicPr>
        <p:blipFill>
          <a:blip r:embed="rId2" cstate="print"/>
          <a:srcRect/>
          <a:stretch>
            <a:fillRect/>
          </a:stretch>
        </p:blipFill>
        <p:spPr bwMode="auto">
          <a:xfrm>
            <a:off x="827584" y="1628800"/>
            <a:ext cx="5688632" cy="4392488"/>
          </a:xfrm>
          <a:prstGeom prst="rect">
            <a:avLst/>
          </a:prstGeom>
          <a:noFill/>
          <a:ln w="9525">
            <a:noFill/>
            <a:miter lim="800000"/>
            <a:headEnd/>
            <a:tailEnd/>
          </a:ln>
        </p:spPr>
      </p:pic>
      <p:sp>
        <p:nvSpPr>
          <p:cNvPr id="1025" name="Rectangle 1"/>
          <p:cNvSpPr>
            <a:spLocks noChangeArrowheads="1"/>
          </p:cNvSpPr>
          <p:nvPr/>
        </p:nvSpPr>
        <p:spPr bwMode="auto">
          <a:xfrm>
            <a:off x="6516216" y="435100"/>
            <a:ext cx="24482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Вывод: Первый опыт был проведён со старыми газетами. В результате получилась бумага серого цвета, мягкая и тонкая. Полученную бумагу можно использовать для бытовых нужд (туалетная бумага, салфетки, как обёрточный материал).</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bizseven.ru/images/14/proizvodstvo_izdelij_iz_drevesiny.jpg"/>
          <p:cNvPicPr/>
          <p:nvPr/>
        </p:nvPicPr>
        <p:blipFill>
          <a:blip r:embed="rId2" cstate="print"/>
          <a:srcRect/>
          <a:stretch>
            <a:fillRect/>
          </a:stretch>
        </p:blipFill>
        <p:spPr bwMode="auto">
          <a:xfrm>
            <a:off x="251520" y="1556792"/>
            <a:ext cx="4392488" cy="3672408"/>
          </a:xfrm>
          <a:prstGeom prst="rect">
            <a:avLst/>
          </a:prstGeom>
          <a:noFill/>
          <a:ln w="9525">
            <a:noFill/>
            <a:miter lim="800000"/>
            <a:headEnd/>
            <a:tailEnd/>
          </a:ln>
        </p:spPr>
      </p:pic>
      <p:sp>
        <p:nvSpPr>
          <p:cNvPr id="38913" name="Rectangle 1"/>
          <p:cNvSpPr>
            <a:spLocks noChangeArrowheads="1"/>
          </p:cNvSpPr>
          <p:nvPr/>
        </p:nvSpPr>
        <p:spPr bwMode="auto">
          <a:xfrm>
            <a:off x="4716016" y="188640"/>
            <a:ext cx="4427984"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Заключение:</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Я очень много узнал о бумаге, о ее  свойствах. Все очень интересно, но возникло очень много вопросов. Раньше я думал, что бумагу всегда изготавливают только из древесины, оказалось что это не так. Теперь я уверен, что в скором будущем люди откажутся от производства бумаги из древесины и прекратят вырубку лесов. Каждый из нас может помочь лесу, если будет бережно относиться к уже использованной бумаге макулатуре. Стоит ли бумага жизни дерева? Я, думаю, не стоит.</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hi-news.ru/wp-content/uploads/2014/04/Tree-650x295.jpg"/>
          <p:cNvPicPr/>
          <p:nvPr/>
        </p:nvPicPr>
        <p:blipFill>
          <a:blip r:embed="rId2" cstate="print"/>
          <a:srcRect/>
          <a:stretch>
            <a:fillRect/>
          </a:stretch>
        </p:blipFill>
        <p:spPr bwMode="auto">
          <a:xfrm>
            <a:off x="904875" y="185737"/>
            <a:ext cx="7334250" cy="64865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617523.vk.me/v617523647/8344/L7pzLdB1GKo.jpg"/>
          <p:cNvPicPr/>
          <p:nvPr/>
        </p:nvPicPr>
        <p:blipFill>
          <a:blip r:embed="rId2" cstate="print"/>
          <a:srcRect/>
          <a:stretch>
            <a:fillRect/>
          </a:stretch>
        </p:blipFill>
        <p:spPr bwMode="auto">
          <a:xfrm>
            <a:off x="904875" y="190500"/>
            <a:ext cx="7334250" cy="647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429684" cy="1877437"/>
          </a:xfrm>
          <a:prstGeom prst="rect">
            <a:avLst/>
          </a:prstGeom>
        </p:spPr>
        <p:txBody>
          <a:bodyPr wrap="square">
            <a:spAutoFit/>
          </a:bodyPr>
          <a:lstStyle/>
          <a:p>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Цель работы: </a:t>
            </a:r>
          </a:p>
          <a:p>
            <a:r>
              <a:rPr lang="ru-RU" sz="3600" dirty="0" smtClean="0">
                <a:latin typeface="Times New Roman" pitchFamily="18" charset="0"/>
                <a:cs typeface="Times New Roman" pitchFamily="18" charset="0"/>
              </a:rPr>
              <a:t>Изучить свойства бумаги и способы её  изготовления в домашних условиях.</a:t>
            </a:r>
            <a:endParaRPr lang="ru-RU" sz="3600" dirty="0"/>
          </a:p>
        </p:txBody>
      </p:sp>
      <p:pic>
        <p:nvPicPr>
          <p:cNvPr id="3" name="Рисунок 2" descr="i (1).jpg"/>
          <p:cNvPicPr>
            <a:picLocks noChangeAspect="1"/>
          </p:cNvPicPr>
          <p:nvPr/>
        </p:nvPicPr>
        <p:blipFill>
          <a:blip r:embed="rId2" cstate="print"/>
          <a:stretch>
            <a:fillRect/>
          </a:stretch>
        </p:blipFill>
        <p:spPr>
          <a:xfrm>
            <a:off x="357159" y="3286124"/>
            <a:ext cx="3643337" cy="3069849"/>
          </a:xfrm>
          <a:prstGeom prst="rect">
            <a:avLst/>
          </a:prstGeom>
        </p:spPr>
      </p:pic>
      <p:pic>
        <p:nvPicPr>
          <p:cNvPr id="4" name="Рисунок 3" descr="i.jpg"/>
          <p:cNvPicPr>
            <a:picLocks noChangeAspect="1"/>
          </p:cNvPicPr>
          <p:nvPr/>
        </p:nvPicPr>
        <p:blipFill>
          <a:blip r:embed="rId3" cstate="print"/>
          <a:stretch>
            <a:fillRect/>
          </a:stretch>
        </p:blipFill>
        <p:spPr>
          <a:xfrm>
            <a:off x="4572000" y="3429000"/>
            <a:ext cx="3357586" cy="30003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00043"/>
            <a:ext cx="8286808" cy="2616101"/>
          </a:xfrm>
          <a:prstGeom prst="rect">
            <a:avLst/>
          </a:prstGeom>
        </p:spPr>
        <p:txBody>
          <a:bodyPr wrap="square">
            <a:spAutoFit/>
          </a:bodyPr>
          <a:lstStyle/>
          <a:p>
            <a:pPr>
              <a:defRPr/>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Задачи: </a:t>
            </a:r>
            <a:r>
              <a:rPr lang="ru-RU" dirty="0" smtClean="0">
                <a:latin typeface="Times New Roman" pitchFamily="18" charset="0"/>
                <a:cs typeface="Times New Roman" pitchFamily="18" charset="0"/>
              </a:rPr>
              <a:t> </a:t>
            </a:r>
          </a:p>
          <a:p>
            <a:pPr>
              <a:defRPr/>
            </a:pPr>
            <a:r>
              <a:rPr lang="ru-RU" sz="3200" dirty="0" smtClean="0">
                <a:latin typeface="Times New Roman" pitchFamily="18" charset="0"/>
                <a:cs typeface="Times New Roman" pitchFamily="18" charset="0"/>
              </a:rPr>
              <a:t>1.познакомиться </a:t>
            </a:r>
            <a:r>
              <a:rPr lang="ru-RU" sz="3200" dirty="0">
                <a:latin typeface="Times New Roman" pitchFamily="18" charset="0"/>
                <a:cs typeface="Times New Roman" pitchFamily="18" charset="0"/>
              </a:rPr>
              <a:t>с  видами бумаги</a:t>
            </a:r>
            <a:r>
              <a:rPr lang="ru-RU" sz="3200" dirty="0" smtClean="0">
                <a:latin typeface="Times New Roman" pitchFamily="18" charset="0"/>
                <a:cs typeface="Times New Roman" pitchFamily="18" charset="0"/>
              </a:rPr>
              <a:t>;                  2. </a:t>
            </a:r>
            <a:r>
              <a:rPr lang="ru-RU" sz="3200" dirty="0">
                <a:latin typeface="Times New Roman" pitchFamily="18" charset="0"/>
                <a:cs typeface="Times New Roman" pitchFamily="18" charset="0"/>
              </a:rPr>
              <a:t>изучить  свойства бумаги;</a:t>
            </a:r>
          </a:p>
          <a:p>
            <a:pPr>
              <a:defRPr/>
            </a:pPr>
            <a:r>
              <a:rPr lang="ru-RU" sz="3200" dirty="0" smtClean="0">
                <a:latin typeface="Times New Roman" pitchFamily="18" charset="0"/>
                <a:cs typeface="Times New Roman" pitchFamily="18" charset="0"/>
              </a:rPr>
              <a:t>3. </a:t>
            </a:r>
            <a:r>
              <a:rPr lang="ru-RU" sz="3200" dirty="0">
                <a:latin typeface="Times New Roman" pitchFamily="18" charset="0"/>
                <a:cs typeface="Times New Roman" pitchFamily="18" charset="0"/>
              </a:rPr>
              <a:t>попробовать изготовить бумагу </a:t>
            </a:r>
            <a:r>
              <a:rPr lang="ru-RU" sz="3200" dirty="0" smtClean="0">
                <a:latin typeface="Times New Roman" pitchFamily="18" charset="0"/>
                <a:cs typeface="Times New Roman" pitchFamily="18" charset="0"/>
              </a:rPr>
              <a:t>в домашних</a:t>
            </a:r>
          </a:p>
          <a:p>
            <a:pPr>
              <a:defRP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условиях.  </a:t>
            </a:r>
            <a:r>
              <a:rPr lang="ru-RU" sz="3200" dirty="0">
                <a:latin typeface="Times New Roman" pitchFamily="18" charset="0"/>
                <a:cs typeface="Times New Roman" pitchFamily="18" charset="0"/>
              </a:rPr>
              <a:t>	</a:t>
            </a:r>
          </a:p>
        </p:txBody>
      </p:sp>
      <p:pic>
        <p:nvPicPr>
          <p:cNvPr id="3" name="Рисунок 2" descr="i (2).jpg"/>
          <p:cNvPicPr>
            <a:picLocks noChangeAspect="1"/>
          </p:cNvPicPr>
          <p:nvPr/>
        </p:nvPicPr>
        <p:blipFill>
          <a:blip r:embed="rId2" cstate="print"/>
          <a:stretch>
            <a:fillRect/>
          </a:stretch>
        </p:blipFill>
        <p:spPr>
          <a:xfrm>
            <a:off x="219522" y="3786190"/>
            <a:ext cx="3315240" cy="2786082"/>
          </a:xfrm>
          <a:prstGeom prst="rect">
            <a:avLst/>
          </a:prstGeom>
        </p:spPr>
      </p:pic>
      <p:pic>
        <p:nvPicPr>
          <p:cNvPr id="4" name="Рисунок 3" descr="i (3).jpg"/>
          <p:cNvPicPr>
            <a:picLocks noChangeAspect="1"/>
          </p:cNvPicPr>
          <p:nvPr/>
        </p:nvPicPr>
        <p:blipFill>
          <a:blip r:embed="rId3" cstate="print"/>
          <a:stretch>
            <a:fillRect/>
          </a:stretch>
        </p:blipFill>
        <p:spPr>
          <a:xfrm>
            <a:off x="4500562" y="3821170"/>
            <a:ext cx="3786214" cy="2808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357166"/>
            <a:ext cx="6500858" cy="646331"/>
          </a:xfrm>
          <a:prstGeom prst="rect">
            <a:avLst/>
          </a:prstGeom>
        </p:spPr>
        <p:txBody>
          <a:bodyPr wrap="square">
            <a:spAutoFit/>
          </a:bodyPr>
          <a:lstStyle/>
          <a:p>
            <a:r>
              <a:rPr lang="ru-RU" b="1" dirty="0" smtClean="0">
                <a:solidFill>
                  <a:schemeClr val="tx2"/>
                </a:solidFill>
              </a:rPr>
              <a:t> </a:t>
            </a:r>
            <a:r>
              <a:rPr lang="ru-RU" sz="3600" b="1" dirty="0" smtClean="0">
                <a:solidFill>
                  <a:schemeClr val="tx2"/>
                </a:solidFill>
              </a:rPr>
              <a:t>Опыт № 1.</a:t>
            </a:r>
            <a:endParaRPr lang="ru-RU" sz="3600" dirty="0"/>
          </a:p>
        </p:txBody>
      </p:sp>
      <p:sp>
        <p:nvSpPr>
          <p:cNvPr id="4" name="Прямоугольник 3"/>
          <p:cNvSpPr/>
          <p:nvPr/>
        </p:nvSpPr>
        <p:spPr>
          <a:xfrm>
            <a:off x="357158" y="928670"/>
            <a:ext cx="5516064" cy="646331"/>
          </a:xfrm>
          <a:prstGeom prst="rect">
            <a:avLst/>
          </a:prstGeom>
        </p:spPr>
        <p:txBody>
          <a:bodyPr wrap="square">
            <a:spAutoFit/>
          </a:bodyPr>
          <a:lstStyle/>
          <a:p>
            <a:r>
              <a:rPr lang="ru-RU" sz="3600" dirty="0" smtClean="0">
                <a:solidFill>
                  <a:srgbClr val="C00000"/>
                </a:solidFill>
              </a:rPr>
              <a:t>КАКАЯ БЫВАЕТ БУМАГА?</a:t>
            </a:r>
            <a:endParaRPr lang="ru-RU" sz="3600" dirty="0">
              <a:solidFill>
                <a:srgbClr val="C00000"/>
              </a:solidFill>
            </a:endParaRPr>
          </a:p>
        </p:txBody>
      </p:sp>
      <p:sp>
        <p:nvSpPr>
          <p:cNvPr id="6" name="Прямоугольник 5"/>
          <p:cNvSpPr/>
          <p:nvPr/>
        </p:nvSpPr>
        <p:spPr>
          <a:xfrm>
            <a:off x="5572132" y="1500175"/>
            <a:ext cx="3429024" cy="4154984"/>
          </a:xfrm>
          <a:prstGeom prst="rect">
            <a:avLst/>
          </a:prstGeom>
        </p:spPr>
        <p:txBody>
          <a:bodyPr wrap="square">
            <a:spAutoFit/>
          </a:bodyPr>
          <a:lstStyle/>
          <a:p>
            <a:endParaRPr lang="ru-RU" sz="3600" b="1" dirty="0" smtClean="0"/>
          </a:p>
          <a:p>
            <a:r>
              <a:rPr lang="ru-RU" sz="3600" b="1" dirty="0" smtClean="0"/>
              <a:t>Вывод:</a:t>
            </a:r>
          </a:p>
          <a:p>
            <a:endParaRPr lang="ru-RU" sz="3200" b="1" dirty="0" smtClean="0"/>
          </a:p>
          <a:p>
            <a:r>
              <a:rPr lang="ru-RU" sz="3200" dirty="0" smtClean="0"/>
              <a:t>Бумага бывает разного цвета, гладкая и шероховатая, тонкая и толстая. </a:t>
            </a:r>
            <a:endParaRPr lang="ru-RU" sz="3200" dirty="0"/>
          </a:p>
        </p:txBody>
      </p:sp>
      <p:pic>
        <p:nvPicPr>
          <p:cNvPr id="1026" name="Picture 2" descr="E:\DCIM\100OLYMP\P1010433.JPG"/>
          <p:cNvPicPr>
            <a:picLocks noChangeAspect="1" noChangeArrowheads="1"/>
          </p:cNvPicPr>
          <p:nvPr/>
        </p:nvPicPr>
        <p:blipFill>
          <a:blip r:embed="rId2" cstate="print"/>
          <a:srcRect/>
          <a:stretch>
            <a:fillRect/>
          </a:stretch>
        </p:blipFill>
        <p:spPr bwMode="auto">
          <a:xfrm>
            <a:off x="539552" y="2060848"/>
            <a:ext cx="4896544" cy="43204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52"/>
            <a:ext cx="4652413" cy="646331"/>
          </a:xfrm>
          <a:prstGeom prst="rect">
            <a:avLst/>
          </a:prstGeom>
        </p:spPr>
        <p:txBody>
          <a:bodyPr wrap="square">
            <a:spAutoFit/>
          </a:bodyPr>
          <a:lstStyle/>
          <a:p>
            <a:r>
              <a:rPr lang="ru-RU" sz="3600" b="1" dirty="0" smtClean="0">
                <a:solidFill>
                  <a:schemeClr val="tx2"/>
                </a:solidFill>
              </a:rPr>
              <a:t>Опыт № 2.</a:t>
            </a:r>
            <a:endParaRPr lang="ru-RU" sz="3600" dirty="0"/>
          </a:p>
        </p:txBody>
      </p:sp>
      <p:sp>
        <p:nvSpPr>
          <p:cNvPr id="3" name="Прямоугольник 2"/>
          <p:cNvSpPr/>
          <p:nvPr/>
        </p:nvSpPr>
        <p:spPr>
          <a:xfrm>
            <a:off x="357158" y="857232"/>
            <a:ext cx="8643998" cy="584775"/>
          </a:xfrm>
          <a:prstGeom prst="rect">
            <a:avLst/>
          </a:prstGeom>
        </p:spPr>
        <p:txBody>
          <a:bodyPr wrap="square">
            <a:spAutoFit/>
          </a:bodyPr>
          <a:lstStyle/>
          <a:p>
            <a:pPr>
              <a:buFont typeface="Wingdings" pitchFamily="2" charset="2"/>
              <a:buNone/>
            </a:pPr>
            <a:r>
              <a:rPr lang="ru-RU" sz="3200" dirty="0" smtClean="0">
                <a:solidFill>
                  <a:srgbClr val="C00000"/>
                </a:solidFill>
              </a:rPr>
              <a:t>Трудно ли разрезать бумагу?</a:t>
            </a:r>
            <a:endParaRPr lang="ru-RU" sz="3200" dirty="0">
              <a:solidFill>
                <a:srgbClr val="C00000"/>
              </a:solidFill>
            </a:endParaRPr>
          </a:p>
        </p:txBody>
      </p:sp>
      <p:sp>
        <p:nvSpPr>
          <p:cNvPr id="5" name="Прямоугольник 4"/>
          <p:cNvSpPr/>
          <p:nvPr/>
        </p:nvSpPr>
        <p:spPr>
          <a:xfrm>
            <a:off x="5857884" y="2357430"/>
            <a:ext cx="2071702" cy="646331"/>
          </a:xfrm>
          <a:prstGeom prst="rect">
            <a:avLst/>
          </a:prstGeom>
        </p:spPr>
        <p:txBody>
          <a:bodyPr wrap="square">
            <a:spAutoFit/>
          </a:bodyPr>
          <a:lstStyle/>
          <a:p>
            <a:r>
              <a:rPr lang="ru-RU" sz="3600" b="1" dirty="0" smtClean="0"/>
              <a:t>Вывод:</a:t>
            </a:r>
          </a:p>
        </p:txBody>
      </p:sp>
      <p:sp>
        <p:nvSpPr>
          <p:cNvPr id="6" name="Прямоугольник 5"/>
          <p:cNvSpPr/>
          <p:nvPr/>
        </p:nvSpPr>
        <p:spPr>
          <a:xfrm>
            <a:off x="5572132" y="3036584"/>
            <a:ext cx="3357586" cy="2477601"/>
          </a:xfrm>
          <a:prstGeom prst="rect">
            <a:avLst/>
          </a:prstGeom>
        </p:spPr>
        <p:txBody>
          <a:bodyPr wrap="square">
            <a:spAutoFit/>
          </a:bodyPr>
          <a:lstStyle/>
          <a:p>
            <a:pPr eaLnBrk="0" hangingPunct="0">
              <a:spcBef>
                <a:spcPct val="50000"/>
              </a:spcBef>
            </a:pPr>
            <a:r>
              <a:rPr lang="ru-RU" sz="3200" dirty="0" smtClean="0"/>
              <a:t>Тонкая бумага легко режется ножницами, толстая с трудом.</a:t>
            </a:r>
          </a:p>
          <a:p>
            <a:pPr eaLnBrk="0" hangingPunct="0">
              <a:spcBef>
                <a:spcPct val="50000"/>
              </a:spcBef>
            </a:pPr>
            <a:endParaRPr lang="ru-RU" dirty="0"/>
          </a:p>
        </p:txBody>
      </p:sp>
      <p:pic>
        <p:nvPicPr>
          <p:cNvPr id="2050" name="Picture 2" descr="E:\DCIM\100OLYMP\P1010435.JPG"/>
          <p:cNvPicPr>
            <a:picLocks noChangeAspect="1" noChangeArrowheads="1"/>
          </p:cNvPicPr>
          <p:nvPr/>
        </p:nvPicPr>
        <p:blipFill>
          <a:blip r:embed="rId2" cstate="print"/>
          <a:srcRect/>
          <a:stretch>
            <a:fillRect/>
          </a:stretch>
        </p:blipFill>
        <p:spPr bwMode="auto">
          <a:xfrm>
            <a:off x="467544" y="1916832"/>
            <a:ext cx="5112568" cy="41764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4791979" cy="646331"/>
          </a:xfrm>
          <a:prstGeom prst="rect">
            <a:avLst/>
          </a:prstGeom>
        </p:spPr>
        <p:txBody>
          <a:bodyPr wrap="square">
            <a:spAutoFit/>
          </a:bodyPr>
          <a:lstStyle/>
          <a:p>
            <a:r>
              <a:rPr lang="ru-RU" b="1" dirty="0" smtClean="0">
                <a:solidFill>
                  <a:schemeClr val="tx2"/>
                </a:solidFill>
              </a:rPr>
              <a:t> </a:t>
            </a:r>
            <a:r>
              <a:rPr lang="ru-RU" sz="3600" b="1" dirty="0" smtClean="0">
                <a:solidFill>
                  <a:schemeClr val="tx2"/>
                </a:solidFill>
              </a:rPr>
              <a:t>Опыт № 3.</a:t>
            </a:r>
            <a:endParaRPr lang="ru-RU" sz="3600" dirty="0"/>
          </a:p>
        </p:txBody>
      </p:sp>
      <p:sp>
        <p:nvSpPr>
          <p:cNvPr id="3" name="Прямоугольник 2"/>
          <p:cNvSpPr/>
          <p:nvPr/>
        </p:nvSpPr>
        <p:spPr>
          <a:xfrm>
            <a:off x="428596" y="928670"/>
            <a:ext cx="5785841" cy="584775"/>
          </a:xfrm>
          <a:prstGeom prst="rect">
            <a:avLst/>
          </a:prstGeom>
        </p:spPr>
        <p:txBody>
          <a:bodyPr wrap="square">
            <a:spAutoFit/>
          </a:bodyPr>
          <a:lstStyle/>
          <a:p>
            <a:r>
              <a:rPr lang="ru-RU" sz="3200" dirty="0" smtClean="0">
                <a:solidFill>
                  <a:srgbClr val="C00000"/>
                </a:solidFill>
              </a:rPr>
              <a:t>Легко ли складывать бумагу?</a:t>
            </a:r>
            <a:endParaRPr lang="ru-RU" sz="3200" dirty="0">
              <a:solidFill>
                <a:srgbClr val="C00000"/>
              </a:solidFill>
            </a:endParaRPr>
          </a:p>
        </p:txBody>
      </p:sp>
      <p:sp>
        <p:nvSpPr>
          <p:cNvPr id="5" name="Прямоугольник 4"/>
          <p:cNvSpPr/>
          <p:nvPr/>
        </p:nvSpPr>
        <p:spPr>
          <a:xfrm>
            <a:off x="5357818" y="2285992"/>
            <a:ext cx="2000264" cy="646331"/>
          </a:xfrm>
          <a:prstGeom prst="rect">
            <a:avLst/>
          </a:prstGeom>
        </p:spPr>
        <p:txBody>
          <a:bodyPr wrap="square">
            <a:spAutoFit/>
          </a:bodyPr>
          <a:lstStyle/>
          <a:p>
            <a:r>
              <a:rPr lang="ru-RU" sz="3600" b="1" dirty="0" smtClean="0"/>
              <a:t>Вывод:</a:t>
            </a:r>
          </a:p>
        </p:txBody>
      </p:sp>
      <p:sp>
        <p:nvSpPr>
          <p:cNvPr id="6" name="Прямоугольник 5"/>
          <p:cNvSpPr/>
          <p:nvPr/>
        </p:nvSpPr>
        <p:spPr>
          <a:xfrm>
            <a:off x="5500694" y="3143248"/>
            <a:ext cx="3429024" cy="2062103"/>
          </a:xfrm>
          <a:prstGeom prst="rect">
            <a:avLst/>
          </a:prstGeom>
        </p:spPr>
        <p:txBody>
          <a:bodyPr wrap="square">
            <a:spAutoFit/>
          </a:bodyPr>
          <a:lstStyle/>
          <a:p>
            <a:pPr eaLnBrk="0" hangingPunct="0">
              <a:spcBef>
                <a:spcPct val="50000"/>
              </a:spcBef>
            </a:pPr>
            <a:r>
              <a:rPr lang="ru-RU" sz="3200" dirty="0" smtClean="0"/>
              <a:t>Бумагу легко складывать. Линии сгиба сохраняются. </a:t>
            </a:r>
            <a:endParaRPr lang="ru-RU" sz="3200" dirty="0"/>
          </a:p>
        </p:txBody>
      </p:sp>
      <p:pic>
        <p:nvPicPr>
          <p:cNvPr id="3075" name="Picture 3" descr="E:\DCIM\100OLYMP\P1010437.JPG"/>
          <p:cNvPicPr>
            <a:picLocks noChangeAspect="1" noChangeArrowheads="1"/>
          </p:cNvPicPr>
          <p:nvPr/>
        </p:nvPicPr>
        <p:blipFill>
          <a:blip r:embed="rId2" cstate="print"/>
          <a:srcRect/>
          <a:stretch>
            <a:fillRect/>
          </a:stretch>
        </p:blipFill>
        <p:spPr bwMode="auto">
          <a:xfrm>
            <a:off x="323528" y="1916832"/>
            <a:ext cx="5040560" cy="42484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4720541" cy="646331"/>
          </a:xfrm>
          <a:prstGeom prst="rect">
            <a:avLst/>
          </a:prstGeom>
        </p:spPr>
        <p:txBody>
          <a:bodyPr wrap="square">
            <a:spAutoFit/>
          </a:bodyPr>
          <a:lstStyle/>
          <a:p>
            <a:r>
              <a:rPr lang="ru-RU" b="1" dirty="0" smtClean="0">
                <a:solidFill>
                  <a:schemeClr val="tx2"/>
                </a:solidFill>
              </a:rPr>
              <a:t> </a:t>
            </a:r>
            <a:r>
              <a:rPr lang="ru-RU" sz="3600" b="1" dirty="0" smtClean="0">
                <a:solidFill>
                  <a:schemeClr val="tx2"/>
                </a:solidFill>
              </a:rPr>
              <a:t>Опыт № 4.</a:t>
            </a:r>
            <a:endParaRPr lang="ru-RU" sz="3600" dirty="0"/>
          </a:p>
        </p:txBody>
      </p:sp>
      <p:sp>
        <p:nvSpPr>
          <p:cNvPr id="3" name="Прямоугольник 2"/>
          <p:cNvSpPr/>
          <p:nvPr/>
        </p:nvSpPr>
        <p:spPr>
          <a:xfrm>
            <a:off x="357158" y="928670"/>
            <a:ext cx="5548573" cy="584775"/>
          </a:xfrm>
          <a:prstGeom prst="rect">
            <a:avLst/>
          </a:prstGeom>
        </p:spPr>
        <p:txBody>
          <a:bodyPr wrap="square">
            <a:spAutoFit/>
          </a:bodyPr>
          <a:lstStyle/>
          <a:p>
            <a:r>
              <a:rPr lang="ru-RU" sz="1600" dirty="0" smtClean="0"/>
              <a:t> </a:t>
            </a:r>
            <a:r>
              <a:rPr lang="ru-RU" sz="3200" dirty="0" smtClean="0">
                <a:solidFill>
                  <a:srgbClr val="C00000"/>
                </a:solidFill>
              </a:rPr>
              <a:t>Промокает ли бумага? </a:t>
            </a:r>
            <a:endParaRPr lang="ru-RU" sz="3200" dirty="0">
              <a:solidFill>
                <a:srgbClr val="C00000"/>
              </a:solidFill>
            </a:endParaRPr>
          </a:p>
        </p:txBody>
      </p:sp>
      <p:pic>
        <p:nvPicPr>
          <p:cNvPr id="4" name="Picture 3"/>
          <p:cNvPicPr>
            <a:picLocks noChangeAspect="1" noChangeArrowheads="1"/>
          </p:cNvPicPr>
          <p:nvPr/>
        </p:nvPicPr>
        <p:blipFill>
          <a:blip r:embed="rId2" cstate="print"/>
          <a:srcRect/>
          <a:stretch>
            <a:fillRect/>
          </a:stretch>
        </p:blipFill>
        <p:spPr>
          <a:xfrm>
            <a:off x="240691" y="3429000"/>
            <a:ext cx="3369655" cy="3000396"/>
          </a:xfrm>
          <a:prstGeom prst="rect">
            <a:avLst/>
          </a:prstGeom>
          <a:noFill/>
          <a:ln/>
        </p:spPr>
      </p:pic>
      <p:pic>
        <p:nvPicPr>
          <p:cNvPr id="5" name="Picture 5"/>
          <p:cNvPicPr>
            <a:picLocks noChangeAspect="1" noChangeArrowheads="1"/>
          </p:cNvPicPr>
          <p:nvPr/>
        </p:nvPicPr>
        <p:blipFill>
          <a:blip r:embed="rId3" cstate="print"/>
          <a:srcRect/>
          <a:stretch>
            <a:fillRect/>
          </a:stretch>
        </p:blipFill>
        <p:spPr bwMode="auto">
          <a:xfrm>
            <a:off x="5072066" y="3369840"/>
            <a:ext cx="3857652" cy="3074067"/>
          </a:xfrm>
          <a:prstGeom prst="rect">
            <a:avLst/>
          </a:prstGeom>
          <a:noFill/>
          <a:ln w="9525">
            <a:noFill/>
            <a:miter lim="800000"/>
            <a:headEnd/>
            <a:tailEnd/>
          </a:ln>
          <a:effectLst/>
        </p:spPr>
      </p:pic>
      <p:sp>
        <p:nvSpPr>
          <p:cNvPr id="6" name="Прямоугольник 5"/>
          <p:cNvSpPr/>
          <p:nvPr/>
        </p:nvSpPr>
        <p:spPr>
          <a:xfrm>
            <a:off x="428596" y="1571612"/>
            <a:ext cx="4598336" cy="646331"/>
          </a:xfrm>
          <a:prstGeom prst="rect">
            <a:avLst/>
          </a:prstGeom>
        </p:spPr>
        <p:txBody>
          <a:bodyPr wrap="square">
            <a:spAutoFit/>
          </a:bodyPr>
          <a:lstStyle/>
          <a:p>
            <a:r>
              <a:rPr lang="ru-RU" sz="3600" b="1" dirty="0" smtClean="0"/>
              <a:t>Вывод:</a:t>
            </a:r>
          </a:p>
        </p:txBody>
      </p:sp>
      <p:sp>
        <p:nvSpPr>
          <p:cNvPr id="7" name="Прямоугольник 6"/>
          <p:cNvSpPr/>
          <p:nvPr/>
        </p:nvSpPr>
        <p:spPr>
          <a:xfrm>
            <a:off x="0" y="2143116"/>
            <a:ext cx="9001156" cy="1077218"/>
          </a:xfrm>
          <a:prstGeom prst="rect">
            <a:avLst/>
          </a:prstGeom>
        </p:spPr>
        <p:txBody>
          <a:bodyPr wrap="square">
            <a:spAutoFit/>
          </a:bodyPr>
          <a:lstStyle/>
          <a:p>
            <a:pPr eaLnBrk="0" hangingPunct="0">
              <a:spcBef>
                <a:spcPct val="50000"/>
              </a:spcBef>
            </a:pPr>
            <a:r>
              <a:rPr lang="ru-RU" sz="3200" dirty="0" smtClean="0"/>
              <a:t>Бумага боится воды. Все бумажные предметы портятся от встречи с водой. </a:t>
            </a:r>
            <a:endParaRPr lang="ru-R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4720541" cy="646331"/>
          </a:xfrm>
          <a:prstGeom prst="rect">
            <a:avLst/>
          </a:prstGeom>
        </p:spPr>
        <p:txBody>
          <a:bodyPr wrap="square">
            <a:spAutoFit/>
          </a:bodyPr>
          <a:lstStyle/>
          <a:p>
            <a:r>
              <a:rPr lang="ru-RU" sz="3600" b="1" dirty="0" smtClean="0">
                <a:solidFill>
                  <a:schemeClr val="tx2"/>
                </a:solidFill>
              </a:rPr>
              <a:t> Опыт № 5.</a:t>
            </a:r>
            <a:endParaRPr lang="ru-RU" sz="3600" dirty="0"/>
          </a:p>
        </p:txBody>
      </p:sp>
      <p:sp>
        <p:nvSpPr>
          <p:cNvPr id="3" name="Прямоугольник 2"/>
          <p:cNvSpPr/>
          <p:nvPr/>
        </p:nvSpPr>
        <p:spPr>
          <a:xfrm>
            <a:off x="571472" y="928670"/>
            <a:ext cx="5004873" cy="646331"/>
          </a:xfrm>
          <a:prstGeom prst="rect">
            <a:avLst/>
          </a:prstGeom>
        </p:spPr>
        <p:txBody>
          <a:bodyPr wrap="square">
            <a:spAutoFit/>
          </a:bodyPr>
          <a:lstStyle/>
          <a:p>
            <a:pPr>
              <a:buFont typeface="Wingdings" pitchFamily="2" charset="2"/>
              <a:buNone/>
            </a:pPr>
            <a:r>
              <a:rPr lang="ru-RU" sz="3600" dirty="0" smtClean="0">
                <a:solidFill>
                  <a:srgbClr val="C00000"/>
                </a:solidFill>
              </a:rPr>
              <a:t>Горит ли бумага?</a:t>
            </a:r>
            <a:endParaRPr lang="ru-RU" sz="3600" dirty="0">
              <a:solidFill>
                <a:srgbClr val="C00000"/>
              </a:solidFill>
            </a:endParaRPr>
          </a:p>
        </p:txBody>
      </p:sp>
      <p:sp>
        <p:nvSpPr>
          <p:cNvPr id="7" name="Прямоугольник 6"/>
          <p:cNvSpPr/>
          <p:nvPr/>
        </p:nvSpPr>
        <p:spPr>
          <a:xfrm>
            <a:off x="5500694" y="1714488"/>
            <a:ext cx="2500330" cy="646331"/>
          </a:xfrm>
          <a:prstGeom prst="rect">
            <a:avLst/>
          </a:prstGeom>
        </p:spPr>
        <p:txBody>
          <a:bodyPr wrap="square">
            <a:spAutoFit/>
          </a:bodyPr>
          <a:lstStyle/>
          <a:p>
            <a:r>
              <a:rPr lang="ru-RU" sz="3600" b="1" dirty="0" smtClean="0"/>
              <a:t>Вывод:</a:t>
            </a:r>
          </a:p>
        </p:txBody>
      </p:sp>
      <p:sp>
        <p:nvSpPr>
          <p:cNvPr id="8" name="Прямоугольник 7"/>
          <p:cNvSpPr/>
          <p:nvPr/>
        </p:nvSpPr>
        <p:spPr>
          <a:xfrm>
            <a:off x="5715008" y="2643183"/>
            <a:ext cx="3214710" cy="2062103"/>
          </a:xfrm>
          <a:prstGeom prst="rect">
            <a:avLst/>
          </a:prstGeom>
        </p:spPr>
        <p:txBody>
          <a:bodyPr wrap="square">
            <a:spAutoFit/>
          </a:bodyPr>
          <a:lstStyle/>
          <a:p>
            <a:pPr eaLnBrk="0" hangingPunct="0">
              <a:spcBef>
                <a:spcPct val="50000"/>
              </a:spcBef>
            </a:pPr>
            <a:r>
              <a:rPr lang="ru-RU" sz="3200" dirty="0" smtClean="0"/>
              <a:t>Бумага очень быстро загорается и быстро сгорает. </a:t>
            </a:r>
            <a:endParaRPr lang="ru-RU" sz="3200" dirty="0"/>
          </a:p>
        </p:txBody>
      </p:sp>
      <p:pic>
        <p:nvPicPr>
          <p:cNvPr id="4098" name="Picture 2" descr="E:\DCIM\100OLYMP\P1010441.JPG"/>
          <p:cNvPicPr>
            <a:picLocks noChangeAspect="1" noChangeArrowheads="1"/>
          </p:cNvPicPr>
          <p:nvPr/>
        </p:nvPicPr>
        <p:blipFill>
          <a:blip r:embed="rId2" cstate="print"/>
          <a:srcRect/>
          <a:stretch>
            <a:fillRect/>
          </a:stretch>
        </p:blipFill>
        <p:spPr bwMode="auto">
          <a:xfrm>
            <a:off x="179512" y="2060848"/>
            <a:ext cx="5328592" cy="41764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TotalTime>
  <Words>476</Words>
  <Application>Microsoft Office PowerPoint</Application>
  <PresentationFormat>Экран (4:3)</PresentationFormat>
  <Paragraphs>58</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Calibri</vt:lpstr>
      <vt:lpstr>Century Schoolbook</vt:lpstr>
      <vt:lpstr>Times New Roman</vt:lpstr>
      <vt:lpstr>Wingdings</vt:lpstr>
      <vt:lpstr>Wingdings 2</vt:lpstr>
      <vt:lpstr>Эркер</vt:lpstr>
      <vt:lpstr> Муниципальное бюджетное образовательное учреждение Центр развития ребенка – детский сад № 31 г. Яровое, Алтайского края         Исследовательская работа «Загадочный мир бумаги»</vt:lpstr>
      <vt:lpstr>ИЗУЧЕНИЕ  СВОЙСТВ БУМАГИ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Kraftway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ИЗУЧЕНИЕ  СВОЙСТВ БУМАГИ</dc:title>
  <dc:creator>Валентина ивановна</dc:creator>
  <cp:lastModifiedBy>User29</cp:lastModifiedBy>
  <cp:revision>24</cp:revision>
  <dcterms:created xsi:type="dcterms:W3CDTF">2013-04-19T11:01:09Z</dcterms:created>
  <dcterms:modified xsi:type="dcterms:W3CDTF">2022-01-30T12:07:01Z</dcterms:modified>
</cp:coreProperties>
</file>