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8136904" cy="39604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Сопровождение игровой деятельности детей по актуализации этнической идентичности российских немцев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33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Индивидуальные</a:t>
            </a:r>
            <a:r>
              <a:rPr lang="ru-RU" sz="3200" dirty="0"/>
              <a:t>;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Коллективные</a:t>
            </a:r>
            <a:r>
              <a:rPr lang="ru-RU" sz="3200" dirty="0"/>
              <a:t>;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Сюжетные</a:t>
            </a:r>
            <a:r>
              <a:rPr lang="ru-RU" sz="3200" dirty="0"/>
              <a:t>;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Бытовые</a:t>
            </a:r>
            <a:r>
              <a:rPr lang="ru-RU" sz="3200" dirty="0"/>
              <a:t>;</a:t>
            </a:r>
            <a:r>
              <a:rPr lang="ru-RU" sz="3200" dirty="0" smtClean="0"/>
              <a:t> </a:t>
            </a:r>
          </a:p>
          <a:p>
            <a:r>
              <a:rPr lang="ru-RU" sz="3200" dirty="0"/>
              <a:t>Т</a:t>
            </a:r>
            <a:r>
              <a:rPr lang="ru-RU" sz="3200" dirty="0" smtClean="0"/>
              <a:t>еатрализованные игры; </a:t>
            </a:r>
          </a:p>
          <a:p>
            <a:r>
              <a:rPr lang="ru-RU" sz="3200" dirty="0"/>
              <a:t>П</a:t>
            </a:r>
            <a:r>
              <a:rPr lang="ru-RU" sz="3200" dirty="0" smtClean="0"/>
              <a:t>одвижные </a:t>
            </a:r>
            <a:r>
              <a:rPr lang="ru-RU" sz="3200" dirty="0"/>
              <a:t>игры-забавы.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народных игр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18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Важное </a:t>
            </a:r>
            <a:r>
              <a:rPr lang="ru-RU" dirty="0"/>
              <a:t>требование - развивающий характер и соответствие таким принципам, как реализация ребенком права на игру (свободный выбор игрушки, темы, сюжета игры, места и времени ее проведения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</a:t>
            </a:r>
            <a:r>
              <a:rPr lang="ru-RU" dirty="0"/>
              <a:t>универсальность предметно-игровой среды, чтобы дети могли вместе с воспитателями готовить и изменять его, трансформировать согласно замыслу игры, и содержания, перспектив развития; </a:t>
            </a:r>
            <a:endParaRPr lang="ru-RU" dirty="0" smtClean="0"/>
          </a:p>
          <a:p>
            <a:r>
              <a:rPr lang="ru-RU" dirty="0" smtClean="0"/>
              <a:t>системность</a:t>
            </a:r>
            <a:r>
              <a:rPr lang="ru-RU" dirty="0"/>
              <a:t>, то есть оптимальное соотношение отдельных элементов игры между собой и другими предметами и т.д.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редметно-игровая среда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21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Б</a:t>
            </a:r>
            <a:r>
              <a:rPr lang="ru-RU" dirty="0" smtClean="0"/>
              <a:t>ольшая </a:t>
            </a:r>
            <a:r>
              <a:rPr lang="ru-RU" dirty="0"/>
              <a:t>игровая </a:t>
            </a:r>
            <a:r>
              <a:rPr lang="ru-RU" dirty="0" smtClean="0"/>
              <a:t>площадка; </a:t>
            </a:r>
          </a:p>
          <a:p>
            <a:r>
              <a:rPr lang="ru-RU" dirty="0"/>
              <a:t>И</a:t>
            </a:r>
            <a:r>
              <a:rPr lang="ru-RU" dirty="0" smtClean="0"/>
              <a:t>гровое оборудование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smtClean="0"/>
              <a:t>Игрушки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r>
              <a:rPr lang="ru-RU" dirty="0"/>
              <a:t>Р</a:t>
            </a:r>
            <a:r>
              <a:rPr lang="ru-RU" dirty="0" smtClean="0"/>
              <a:t>азнообразная </a:t>
            </a:r>
            <a:r>
              <a:rPr lang="ru-RU" dirty="0"/>
              <a:t>игровая </a:t>
            </a:r>
            <a:r>
              <a:rPr lang="ru-RU" dirty="0" smtClean="0"/>
              <a:t>атрибутика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/>
              <a:t>И</a:t>
            </a:r>
            <a:r>
              <a:rPr lang="ru-RU" dirty="0" smtClean="0"/>
              <a:t>гровые </a:t>
            </a:r>
            <a:r>
              <a:rPr lang="ru-RU" dirty="0"/>
              <a:t>материалы.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Все </a:t>
            </a:r>
            <a:r>
              <a:rPr lang="ru-RU" dirty="0"/>
              <a:t>эти игровые средства </a:t>
            </a:r>
            <a:r>
              <a:rPr lang="ru-RU" dirty="0" smtClean="0"/>
              <a:t>находятся в </a:t>
            </a:r>
            <a:r>
              <a:rPr lang="ru-RU" dirty="0"/>
              <a:t>игровой комнате, спортивном зале, на площадке. В интерьере не должно быть ничего лишнего, все игровые средства должны быть безопасными для детей.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 </a:t>
            </a:r>
            <a:r>
              <a:rPr lang="ru-RU" dirty="0"/>
              <a:t>предметно-игровой среды </a:t>
            </a:r>
          </a:p>
        </p:txBody>
      </p:sp>
    </p:spTree>
    <p:extLst>
      <p:ext uri="{BB962C8B-B14F-4D97-AF65-F5344CB8AC3E}">
        <p14:creationId xmlns:p14="http://schemas.microsoft.com/office/powerpoint/2010/main" val="373313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Это </a:t>
            </a:r>
            <a:r>
              <a:rPr lang="ru-RU" sz="2800" dirty="0" smtClean="0"/>
              <a:t>игра, </a:t>
            </a:r>
            <a:r>
              <a:rPr lang="ru-RU" sz="2800" dirty="0"/>
              <a:t>когда берешь хрящики из копыт, чертишь круг, складываешь их внутри и нужно вышибить их за пределы круга с довольно большого расстояния. 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>
                <a:effectLst/>
              </a:rPr>
              <a:t>“козе-шпильке”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92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лапта </a:t>
            </a:r>
            <a:r>
              <a:rPr lang="ru-RU" sz="2800" dirty="0"/>
              <a:t>(</a:t>
            </a:r>
            <a:r>
              <a:rPr lang="ru-RU" sz="2800" i="1" dirty="0" err="1"/>
              <a:t>Ziehball</a:t>
            </a:r>
            <a:r>
              <a:rPr lang="ru-RU" sz="2800" dirty="0" smtClean="0"/>
              <a:t>); </a:t>
            </a:r>
          </a:p>
          <a:p>
            <a:r>
              <a:rPr lang="ru-RU" sz="2800" dirty="0" smtClean="0"/>
              <a:t>гусиный </a:t>
            </a:r>
            <a:r>
              <a:rPr lang="ru-RU" sz="2800" dirty="0"/>
              <a:t>вор (</a:t>
            </a:r>
            <a:r>
              <a:rPr lang="ru-RU" sz="2800" i="1" dirty="0" err="1"/>
              <a:t>Ganzendin</a:t>
            </a:r>
            <a:r>
              <a:rPr lang="ru-RU" sz="2800" dirty="0" smtClean="0"/>
              <a:t>); </a:t>
            </a:r>
          </a:p>
          <a:p>
            <a:r>
              <a:rPr lang="ru-RU" sz="2800" dirty="0" smtClean="0"/>
              <a:t>«гуси» </a:t>
            </a:r>
            <a:r>
              <a:rPr lang="ru-RU" sz="2800" dirty="0"/>
              <a:t>(</a:t>
            </a:r>
            <a:r>
              <a:rPr lang="ru-RU" sz="2800" dirty="0" err="1"/>
              <a:t>Ganse</a:t>
            </a:r>
            <a:r>
              <a:rPr lang="ru-RU" sz="2800" dirty="0"/>
              <a:t>). </a:t>
            </a:r>
            <a:endParaRPr lang="ru-RU" sz="2800" dirty="0" smtClean="0"/>
          </a:p>
          <a:p>
            <a:pPr marL="109728" indent="0">
              <a:buNone/>
            </a:pPr>
            <a:r>
              <a:rPr lang="ru-RU" sz="2800" dirty="0" smtClean="0"/>
              <a:t>Русская </a:t>
            </a:r>
            <a:r>
              <a:rPr lang="ru-RU" sz="2800" dirty="0"/>
              <a:t>игровая фраза: «Гуси, гуси, га-га-га, есть хотите? Да, да, да», была переведена на немецкий как </a:t>
            </a:r>
            <a:r>
              <a:rPr lang="ru-RU" sz="2800" i="1" dirty="0"/>
              <a:t>«</a:t>
            </a:r>
            <a:r>
              <a:rPr lang="ru-RU" sz="2800" i="1" dirty="0" err="1"/>
              <a:t>Ganse</a:t>
            </a:r>
            <a:r>
              <a:rPr lang="ru-RU" sz="2800" i="1" dirty="0"/>
              <a:t>, </a:t>
            </a:r>
            <a:r>
              <a:rPr lang="ru-RU" sz="2800" i="1" dirty="0" err="1"/>
              <a:t>Ganse</a:t>
            </a:r>
            <a:r>
              <a:rPr lang="ru-RU" sz="2800" i="1" dirty="0"/>
              <a:t>, </a:t>
            </a:r>
            <a:r>
              <a:rPr lang="ru-RU" sz="2800" i="1" dirty="0" err="1"/>
              <a:t>ga-ga-ga</a:t>
            </a:r>
            <a:r>
              <a:rPr lang="ru-RU" sz="2800" i="1" dirty="0"/>
              <a:t>, </a:t>
            </a:r>
            <a:r>
              <a:rPr lang="ru-RU" sz="2800" i="1" dirty="0" err="1"/>
              <a:t>wollen</a:t>
            </a:r>
            <a:r>
              <a:rPr lang="ru-RU" sz="2800" i="1" dirty="0"/>
              <a:t> </a:t>
            </a:r>
            <a:r>
              <a:rPr lang="ru-RU" sz="2800" i="1" dirty="0" err="1"/>
              <a:t>sie</a:t>
            </a:r>
            <a:r>
              <a:rPr lang="ru-RU" sz="2800" i="1" dirty="0"/>
              <a:t> </a:t>
            </a:r>
            <a:r>
              <a:rPr lang="ru-RU" sz="2800" i="1" dirty="0" err="1"/>
              <a:t>es</a:t>
            </a:r>
            <a:r>
              <a:rPr lang="ru-RU" sz="2800" i="1" dirty="0"/>
              <a:t>? </a:t>
            </a:r>
            <a:r>
              <a:rPr lang="ru-RU" sz="2800" i="1" dirty="0" err="1"/>
              <a:t>Ya</a:t>
            </a:r>
            <a:r>
              <a:rPr lang="ru-RU" sz="2800" i="1" dirty="0"/>
              <a:t>, </a:t>
            </a:r>
            <a:r>
              <a:rPr lang="ru-RU" sz="2800" i="1" dirty="0" err="1"/>
              <a:t>ya</a:t>
            </a:r>
            <a:r>
              <a:rPr lang="ru-RU" sz="2800" i="1" dirty="0"/>
              <a:t>, </a:t>
            </a:r>
            <a:r>
              <a:rPr lang="ru-RU" sz="2800" i="1" dirty="0" err="1"/>
              <a:t>ya</a:t>
            </a:r>
            <a:r>
              <a:rPr lang="ru-RU" sz="2800" i="1" dirty="0" smtClean="0"/>
              <a:t>»</a:t>
            </a:r>
            <a:r>
              <a:rPr lang="ru-RU" sz="2800" dirty="0" smtClean="0"/>
              <a:t>. </a:t>
            </a:r>
          </a:p>
          <a:p>
            <a:r>
              <a:rPr lang="ru-RU" sz="2800" dirty="0" smtClean="0"/>
              <a:t>третий лишний</a:t>
            </a:r>
            <a:r>
              <a:rPr lang="ru-RU" sz="2800" dirty="0"/>
              <a:t> </a:t>
            </a:r>
            <a:r>
              <a:rPr lang="ru-RU" sz="2800" dirty="0" smtClean="0"/>
              <a:t>(«</a:t>
            </a:r>
            <a:r>
              <a:rPr lang="ru-RU" sz="2800" i="1" dirty="0" err="1" smtClean="0"/>
              <a:t>Treda</a:t>
            </a:r>
            <a:r>
              <a:rPr lang="ru-RU" sz="2800" i="1" dirty="0" smtClean="0"/>
              <a:t> </a:t>
            </a:r>
            <a:r>
              <a:rPr lang="ru-RU" sz="2800" i="1" dirty="0" err="1"/>
              <a:t>lichka</a:t>
            </a:r>
            <a:r>
              <a:rPr lang="ru-RU" sz="2800" dirty="0" smtClean="0"/>
              <a:t>»).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Немецкие игры похожие на русские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9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200" dirty="0" smtClean="0"/>
              <a:t>Играли </a:t>
            </a:r>
            <a:r>
              <a:rPr lang="ru-RU" sz="3200" dirty="0"/>
              <a:t>обычно так: в земле выкапывали три ямки. Тот из детей, кто закатывал мяч в третью лунку, используя наименьшее число попыток, </a:t>
            </a:r>
            <a:r>
              <a:rPr lang="ru-RU" sz="3200" dirty="0" smtClean="0"/>
              <a:t>выигрывал. Мяч </a:t>
            </a:r>
            <a:r>
              <a:rPr lang="ru-RU" sz="3200" dirty="0"/>
              <a:t>был очень тяжелым, поэтому требовались значительные физические усилия для выполнения условий игры.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Игры в мяч </a:t>
            </a:r>
            <a:r>
              <a:rPr lang="en-US" dirty="0"/>
              <a:t>(</a:t>
            </a:r>
            <a:r>
              <a:rPr lang="en-US" i="1" dirty="0" err="1"/>
              <a:t>Poler</a:t>
            </a:r>
            <a:r>
              <a:rPr lang="en-US" i="1" dirty="0"/>
              <a:t> </a:t>
            </a:r>
            <a:r>
              <a:rPr lang="en-US" i="1" dirty="0" err="1"/>
              <a:t>shpile</a:t>
            </a:r>
            <a:r>
              <a:rPr lang="en-US" dirty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81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Имели не </a:t>
            </a:r>
            <a:r>
              <a:rPr lang="ru-RU" dirty="0"/>
              <a:t>меньшее значение для развития </a:t>
            </a:r>
            <a:r>
              <a:rPr lang="ru-RU" dirty="0" smtClean="0"/>
              <a:t>ребенка. </a:t>
            </a:r>
            <a:r>
              <a:rPr lang="ru-RU" dirty="0"/>
              <a:t>Р</a:t>
            </a:r>
            <a:r>
              <a:rPr lang="ru-RU" dirty="0" smtClean="0"/>
              <a:t>азыгрывались </a:t>
            </a:r>
            <a:r>
              <a:rPr lang="ru-RU" dirty="0"/>
              <a:t>сценки, воспроизводящие эпизоды из жизни окружающего детей </a:t>
            </a:r>
            <a:r>
              <a:rPr lang="ru-RU" dirty="0" smtClean="0"/>
              <a:t>мира. </a:t>
            </a:r>
          </a:p>
          <a:p>
            <a:r>
              <a:rPr lang="ru-RU" dirty="0" smtClean="0"/>
              <a:t>Девочки </a:t>
            </a:r>
            <a:r>
              <a:rPr lang="ru-RU" dirty="0"/>
              <a:t>часто сами для таких игр шили кукол из ткани, а затем набивали </a:t>
            </a:r>
            <a:r>
              <a:rPr lang="ru-RU" dirty="0" smtClean="0"/>
              <a:t>опилками. </a:t>
            </a:r>
            <a:r>
              <a:rPr lang="ru-RU" dirty="0"/>
              <a:t>Иногда кукол делали из картошки и ткани. </a:t>
            </a:r>
            <a:r>
              <a:rPr lang="ru-RU" dirty="0" smtClean="0"/>
              <a:t>Такая </a:t>
            </a:r>
            <a:r>
              <a:rPr lang="ru-RU" dirty="0"/>
              <a:t>кукла называлась – </a:t>
            </a:r>
            <a:r>
              <a:rPr lang="ru-RU" i="1" dirty="0" err="1" smtClean="0"/>
              <a:t>Pophe</a:t>
            </a:r>
            <a:r>
              <a:rPr lang="ru-RU" dirty="0"/>
              <a:t>.</a:t>
            </a:r>
            <a:r>
              <a:rPr lang="ru-RU" dirty="0" smtClean="0"/>
              <a:t> (Девочки </a:t>
            </a:r>
            <a:r>
              <a:rPr lang="ru-RU" dirty="0"/>
              <a:t>шили кукол из лоскутков, оставшихся после того, как мама сошьет какую-нибудь вещь. Для изготовления волос использовали кукурузу. Иногда кукол вязали из шерсти спицами или крючком. Такие куклы называли – </a:t>
            </a:r>
            <a:r>
              <a:rPr lang="ru-RU" i="1" dirty="0" err="1"/>
              <a:t>Fletja</a:t>
            </a:r>
            <a:r>
              <a:rPr lang="ru-RU" i="1" dirty="0"/>
              <a:t> </a:t>
            </a:r>
            <a:r>
              <a:rPr lang="ru-RU" i="1" dirty="0" err="1"/>
              <a:t>popa</a:t>
            </a:r>
            <a:r>
              <a:rPr lang="ru-RU" dirty="0" smtClean="0"/>
              <a:t>.)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Драматизированные игры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36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sz="2800" dirty="0" smtClean="0"/>
              <a:t>Трудовые игры позволяют </a:t>
            </a:r>
            <a:r>
              <a:rPr lang="ru-RU" sz="2800" dirty="0"/>
              <a:t>освоить весь комплекс хозяйственных работ. Дети в немецких семьях имитировали прядение, уборку, побелку, уборку урожая и т.д. </a:t>
            </a:r>
            <a:endParaRPr lang="ru-RU" sz="2800" dirty="0" smtClean="0"/>
          </a:p>
          <a:p>
            <a:r>
              <a:rPr lang="ru-RU" sz="2800" dirty="0" smtClean="0"/>
              <a:t>Карточные игры (</a:t>
            </a:r>
            <a:r>
              <a:rPr lang="en-US" sz="2800" i="1" dirty="0" err="1" smtClean="0"/>
              <a:t>Schwarze</a:t>
            </a:r>
            <a:r>
              <a:rPr lang="en-US" sz="2800" i="1" dirty="0" smtClean="0"/>
              <a:t> </a:t>
            </a:r>
            <a:r>
              <a:rPr lang="en-US" sz="2800" i="1" dirty="0"/>
              <a:t>Peter</a:t>
            </a:r>
            <a:r>
              <a:rPr lang="en-US" sz="2800" dirty="0"/>
              <a:t>)</a:t>
            </a:r>
            <a:endParaRPr lang="ru-RU" sz="2800" dirty="0" smtClean="0"/>
          </a:p>
          <a:p>
            <a:r>
              <a:rPr lang="ru-RU" sz="2800" dirty="0" smtClean="0"/>
              <a:t>Настольные игры (домино</a:t>
            </a:r>
            <a:r>
              <a:rPr lang="ru-RU" sz="2800" dirty="0"/>
              <a:t>, шашки, </a:t>
            </a:r>
            <a:r>
              <a:rPr lang="ru-RU" sz="2800" dirty="0" smtClean="0"/>
              <a:t>лото, «Не </a:t>
            </a:r>
            <a:r>
              <a:rPr lang="ru-RU" sz="2800" dirty="0"/>
              <a:t>серчай, печенка лопнет» </a:t>
            </a:r>
            <a:r>
              <a:rPr lang="ru-RU" sz="2800" dirty="0"/>
              <a:t> </a:t>
            </a:r>
            <a:r>
              <a:rPr lang="ru-RU" sz="2800" dirty="0" smtClean="0"/>
              <a:t>(</a:t>
            </a:r>
            <a:r>
              <a:rPr lang="ru-RU" sz="2800" i="1" dirty="0" err="1"/>
              <a:t>Mensch</a:t>
            </a:r>
            <a:r>
              <a:rPr lang="ru-RU" sz="2800" i="1" dirty="0"/>
              <a:t>, </a:t>
            </a:r>
            <a:r>
              <a:rPr lang="ru-RU" sz="2800" i="1" dirty="0" err="1"/>
              <a:t>argere</a:t>
            </a:r>
            <a:r>
              <a:rPr lang="ru-RU" sz="2800" i="1" dirty="0"/>
              <a:t> </a:t>
            </a:r>
            <a:r>
              <a:rPr lang="ru-RU" sz="2800" i="1" dirty="0" err="1"/>
              <a:t>dich</a:t>
            </a:r>
            <a:r>
              <a:rPr lang="ru-RU" sz="2800" i="1" dirty="0"/>
              <a:t> </a:t>
            </a:r>
            <a:r>
              <a:rPr lang="ru-RU" sz="2800" i="1" dirty="0" err="1"/>
              <a:t>nicht</a:t>
            </a:r>
            <a:r>
              <a:rPr lang="ru-RU" sz="2800" dirty="0" smtClean="0"/>
              <a:t>).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другие игры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84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Подводя итог, нужно отметить, что игры были разнообразны и призваны развить ребенка как физически, так и психологически. Большую роль в досуге немецкого ребенка занимали и трудовые игры. В детском немецком фольклоре много заимствований, в основном от русского населения, но при этом сохраняются и национальные элементы.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59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000" dirty="0" smtClean="0"/>
              <a:t>Игра – ведущий вид деятельности дошкольников, который </a:t>
            </a:r>
            <a:r>
              <a:rPr lang="ru-RU" sz="3000" dirty="0"/>
              <a:t>направлен на усвоение культурно-исторического опыта человечества.</a:t>
            </a:r>
            <a:r>
              <a:rPr lang="ru-RU" sz="3000" dirty="0"/>
              <a:t/>
            </a:r>
            <a:br>
              <a:rPr lang="ru-RU" sz="3000" dirty="0"/>
            </a:br>
            <a:r>
              <a:rPr lang="ru-RU" sz="3000" dirty="0"/>
              <a:t>Игровая деятельность детей дошкольного возраста представляет собой значимое социальное явление, в котором заметное отражение находят развитие и культура общества в целом</a:t>
            </a:r>
            <a:r>
              <a:rPr lang="ru-RU" sz="3000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16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процессе игры ребенок воспроизводит модели взрослой жизни, труда и отношений, а также реализует свои познавательные, эстетические и нравственные потребности. Именно игра позволяет ребенку с течением времени минимизировать существующие противоречия между своими стремлениями быть полноценным участником взрослого мира и имеющимися реальными возможностями.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игры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9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i="1" dirty="0"/>
              <a:t>Условно выделяют три вида игр:</a:t>
            </a:r>
            <a:endParaRPr lang="ru-RU" sz="2800" dirty="0"/>
          </a:p>
          <a:p>
            <a:r>
              <a:rPr lang="ru-RU" sz="2800" dirty="0"/>
              <a:t>1) игры по инициативе ребенка (творческие</a:t>
            </a:r>
            <a:r>
              <a:rPr lang="ru-RU" sz="2800" dirty="0" smtClean="0"/>
              <a:t>);</a:t>
            </a:r>
            <a:endParaRPr lang="ru-RU" sz="2800" dirty="0"/>
          </a:p>
          <a:p>
            <a:r>
              <a:rPr lang="ru-RU" sz="2800" dirty="0"/>
              <a:t>2) игры по инициативе взрослого с готовыми правилами (дидактические, подвижные игры</a:t>
            </a:r>
            <a:r>
              <a:rPr lang="ru-RU" sz="2800" dirty="0" smtClean="0"/>
              <a:t>);</a:t>
            </a:r>
            <a:endParaRPr lang="ru-RU" sz="2800" dirty="0"/>
          </a:p>
          <a:p>
            <a:r>
              <a:rPr lang="ru-RU" sz="2800" dirty="0"/>
              <a:t>3) народные </a:t>
            </a:r>
            <a:r>
              <a:rPr lang="ru-RU" sz="2800" dirty="0" smtClean="0"/>
              <a:t>игры (</a:t>
            </a:r>
            <a:r>
              <a:rPr lang="ru-RU" sz="2800" dirty="0"/>
              <a:t>созданные народом).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игр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29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Э</a:t>
            </a:r>
            <a:r>
              <a:rPr lang="ru-RU" sz="2800" dirty="0" smtClean="0"/>
              <a:t>то </a:t>
            </a:r>
            <a:r>
              <a:rPr lang="ru-RU" sz="2800" dirty="0"/>
              <a:t>игра, которая создаётся самими детьми. В них игровой сюжет определяется самими играющими, нет заданной программы поведения детей, а действия ребёнка в воображаемой ситуации и осмысление её выступают на первый </a:t>
            </a:r>
            <a:r>
              <a:rPr lang="ru-RU" sz="2800" dirty="0" smtClean="0"/>
              <a:t>план.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Творческая игра </a:t>
            </a:r>
          </a:p>
        </p:txBody>
      </p:sp>
    </p:spTree>
    <p:extLst>
      <p:ext uri="{BB962C8B-B14F-4D97-AF65-F5344CB8AC3E}">
        <p14:creationId xmlns:p14="http://schemas.microsoft.com/office/powerpoint/2010/main" val="293837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Это такая деятельность</a:t>
            </a:r>
            <a:r>
              <a:rPr lang="ru-RU" sz="2800" dirty="0"/>
              <a:t>, смысл и цель которой дать детям определенные знания и навыки, развитие умственных способностей. Дидактические игры – это игры, предназначенные для обучения.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Дидактическая игра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449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Э</a:t>
            </a:r>
            <a:r>
              <a:rPr lang="ru-RU" sz="2800" dirty="0" smtClean="0"/>
              <a:t>то </a:t>
            </a:r>
            <a:r>
              <a:rPr lang="ru-RU" sz="2800" dirty="0"/>
              <a:t>эмоциональная деятельность детей, которая связана с выполнением основных движений. Игра развивает физически, умственно, воспитывает нравственно, развивает все психические процессы (мышление, воображение, память, внимание), воспитывает эстетику, трудовые навыки, большое оздоровительное значение.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Подвижная игра </a:t>
            </a:r>
          </a:p>
        </p:txBody>
      </p:sp>
    </p:spTree>
    <p:extLst>
      <p:ext uri="{BB962C8B-B14F-4D97-AF65-F5344CB8AC3E}">
        <p14:creationId xmlns:p14="http://schemas.microsoft.com/office/powerpoint/2010/main" val="359035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Э</a:t>
            </a:r>
            <a:r>
              <a:rPr lang="ru-RU" sz="2800" dirty="0" smtClean="0"/>
              <a:t>то </a:t>
            </a:r>
            <a:r>
              <a:rPr lang="ru-RU" sz="2800" dirty="0"/>
              <a:t>игры, которые происходят с древности, они построены с учетом этнических особенностей (хороводы, забавы, игры с народной игрушкой и т.д.). </a:t>
            </a:r>
            <a:endParaRPr lang="ru-RU" sz="2800" dirty="0" smtClean="0"/>
          </a:p>
          <a:p>
            <a:r>
              <a:rPr lang="ru-RU" sz="2800" dirty="0" smtClean="0"/>
              <a:t>Они </a:t>
            </a:r>
            <a:r>
              <a:rPr lang="ru-RU" sz="2800" dirty="0"/>
              <a:t>- неотъемлемая составляющая жизни ребенка в современном дошкольном учреждении, важный источник усвоения общечеловеческих ценностей.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Народные игры</a:t>
            </a:r>
          </a:p>
        </p:txBody>
      </p:sp>
    </p:spTree>
    <p:extLst>
      <p:ext uri="{BB962C8B-B14F-4D97-AF65-F5344CB8AC3E}">
        <p14:creationId xmlns:p14="http://schemas.microsoft.com/office/powerpoint/2010/main" val="186078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Развивающий потенциал этих игр обеспечивается не только наличием соответствующих игрушек, но и особой творческой аурой, которую должен создавать взрослый.</a:t>
            </a:r>
          </a:p>
          <a:p>
            <a:r>
              <a:rPr lang="ru-RU" sz="2800" dirty="0"/>
              <a:t>В народных играх отражается жизнь людей, их быт, национальные традиции, они способствуют воспитанию чести, смелости, мужества и т.п.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Народные игры</a:t>
            </a:r>
          </a:p>
        </p:txBody>
      </p:sp>
    </p:spTree>
    <p:extLst>
      <p:ext uri="{BB962C8B-B14F-4D97-AF65-F5344CB8AC3E}">
        <p14:creationId xmlns:p14="http://schemas.microsoft.com/office/powerpoint/2010/main" val="15021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78</TotalTime>
  <Words>699</Words>
  <Application>Microsoft Office PowerPoint</Application>
  <PresentationFormat>Экран (4:3)</PresentationFormat>
  <Paragraphs>58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Твердый переплет</vt:lpstr>
      <vt:lpstr>Сопровождение игровой деятельности детей по актуализации этнической идентичности российских немцев</vt:lpstr>
      <vt:lpstr>Игра</vt:lpstr>
      <vt:lpstr>Роль игры</vt:lpstr>
      <vt:lpstr>Виды игр</vt:lpstr>
      <vt:lpstr>Творческая игра </vt:lpstr>
      <vt:lpstr>Дидактическая игра</vt:lpstr>
      <vt:lpstr>Подвижная игра </vt:lpstr>
      <vt:lpstr>Народные игры</vt:lpstr>
      <vt:lpstr>Народные игры</vt:lpstr>
      <vt:lpstr>Виды народных игр</vt:lpstr>
      <vt:lpstr>Предметно-игровая среда</vt:lpstr>
      <vt:lpstr>Состав предметно-игровой среды </vt:lpstr>
      <vt:lpstr>“козе-шпильке”</vt:lpstr>
      <vt:lpstr>Немецкие игры похожие на русские</vt:lpstr>
      <vt:lpstr>Игры в мяч (Poler shpile) </vt:lpstr>
      <vt:lpstr>Драматизированные игры </vt:lpstr>
      <vt:lpstr>И другие игры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Сопровождение игровой деятельности детей по актуализации этнической идентичности российских немцев</dc:title>
  <dc:creator>work</dc:creator>
  <cp:lastModifiedBy>work</cp:lastModifiedBy>
  <cp:revision>9</cp:revision>
  <dcterms:created xsi:type="dcterms:W3CDTF">2017-10-10T11:46:23Z</dcterms:created>
  <dcterms:modified xsi:type="dcterms:W3CDTF">2017-10-10T13:24:21Z</dcterms:modified>
</cp:coreProperties>
</file>