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105" d="100"/>
          <a:sy n="105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35A3-FD01-4CA3-BE52-BD4253049D44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200D-05A1-4FF5-91F0-A2CCA41C6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66E6-3890-40D9-9883-788993F7745E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B894-B738-4A1B-8810-2FF44ADB8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22B5-3832-4B0E-9AAC-616F3F92DDFA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DC54-91EE-4B3E-8869-D47B120F5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DE5F-FE2B-4072-9B50-0DC455CE0220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C508-A208-4BAC-B689-BBB0922B8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D465-8C4C-49E8-A284-EB1FDFB39684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BD5B-61D7-499B-8422-310F73841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BA9-A00F-4C9C-BBA4-E0D5BD0DD89C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4959-4F72-498D-BFCD-F74D8D09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DC4A-4EBE-42F7-B809-98969D947E4A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9FF0-1147-4070-9233-43C74073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583E-C85D-4048-B5A1-E29F26A82474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EFF4-58B7-4ABE-8C6D-89FB5102A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1A7A-054F-425A-8056-A33D332050FC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0591-B0E5-4C29-BA7C-9CAE25738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8F33-BB88-4A10-8747-05E1A761CE6B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88FE-A10B-404C-AE47-DC1B5F8B1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0CD0-6549-43A1-9D22-9FC4C3DEFF6C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8A3D-F5C4-4F12-8A56-D95DFB33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90DF44-D4CF-46FD-A084-7D99A05E5C9D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82F5F-E45B-46B9-9395-05AA55ABF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779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927100" y="333375"/>
            <a:ext cx="7432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Центр развития ребенка детский сад № 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588" y="1341438"/>
            <a:ext cx="8842376" cy="1190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C32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 – </a:t>
            </a:r>
          </a:p>
          <a:p>
            <a:pPr algn="ctr"/>
            <a:r>
              <a:rPr lang="ru-RU" sz="3600" b="1" i="1">
                <a:solidFill>
                  <a:srgbClr val="C32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оздоровительная работа в средней группе 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403850" y="5373688"/>
            <a:ext cx="3130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Выполнила воспитатель:</a:t>
            </a:r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Жаринова Э.Ю.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31419" y="2901137"/>
            <a:ext cx="4288653" cy="329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708400" y="6491288"/>
            <a:ext cx="120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г. Яровое 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6375" y="260350"/>
            <a:ext cx="61722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83671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2758" y="3578509"/>
            <a:ext cx="3804862" cy="285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44208" y="2903277"/>
            <a:ext cx="2088232" cy="32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02889" y="903344"/>
            <a:ext cx="3021379" cy="245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73513" y="3592513"/>
            <a:ext cx="232727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8888" y="333375"/>
            <a:ext cx="70580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82931" y="978986"/>
            <a:ext cx="4130780" cy="3098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2852936"/>
            <a:ext cx="418795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" y="979488"/>
            <a:ext cx="188595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083050"/>
            <a:ext cx="22320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260350"/>
            <a:ext cx="85693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после сна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0393" y="1136045"/>
            <a:ext cx="3144667" cy="235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35637" y="2093250"/>
            <a:ext cx="3218107" cy="241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50773" y="3368303"/>
            <a:ext cx="3515311" cy="263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60873" y="1136045"/>
            <a:ext cx="2440427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4506829"/>
            <a:ext cx="3893227" cy="169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03225"/>
            <a:ext cx="24336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</p:txBody>
      </p:sp>
      <p:pic>
        <p:nvPicPr>
          <p:cNvPr id="2560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6546">
            <a:off x="5567363" y="660400"/>
            <a:ext cx="334803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4130">
            <a:off x="290513" y="835025"/>
            <a:ext cx="32083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105275"/>
            <a:ext cx="3414713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149725"/>
            <a:ext cx="33543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203835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913" y="2708275"/>
            <a:ext cx="57277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«Спортивные игры в группе»</a:t>
            </a: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3721100"/>
            <a:ext cx="293846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913" y="381000"/>
            <a:ext cx="25241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2025" y="3748088"/>
            <a:ext cx="29400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8" y="225425"/>
            <a:ext cx="30368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2025" y="225425"/>
            <a:ext cx="29940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8050" y="3527425"/>
            <a:ext cx="23558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79600" y="434975"/>
            <a:ext cx="50228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3711319"/>
            <a:ext cx="4499992" cy="263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73524" y="1334041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49711" y="1334041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628775"/>
            <a:ext cx="2470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4248150"/>
            <a:ext cx="35083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Диаграмма 2"/>
          <p:cNvGraphicFramePr>
            <a:graphicFrameLocks/>
          </p:cNvGraphicFramePr>
          <p:nvPr/>
        </p:nvGraphicFramePr>
        <p:xfrm>
          <a:off x="488950" y="498475"/>
          <a:ext cx="8061325" cy="5789613"/>
        </p:xfrm>
        <a:graphic>
          <a:graphicData uri="http://schemas.openxmlformats.org/presentationml/2006/ole">
            <p:oleObj spid="_x0000_s28674" r:id="rId4" imgW="8065707" imgH="579170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4" y="14334"/>
            <a:ext cx="9143999" cy="686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18384" y="3574116"/>
            <a:ext cx="3564905" cy="281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692696"/>
            <a:ext cx="379106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7675" y="1112838"/>
            <a:ext cx="4886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149725"/>
            <a:ext cx="39624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4763"/>
            <a:ext cx="91376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2"/>
          <p:cNvPicPr>
            <a:picLocks noChangeAspect="1"/>
          </p:cNvPicPr>
          <p:nvPr/>
        </p:nvPicPr>
        <p:blipFill>
          <a:blip r:embed="rId3"/>
          <a:srcRect l="1263" t="72089" r="54333"/>
          <a:stretch>
            <a:fillRect/>
          </a:stretch>
        </p:blipFill>
        <p:spPr bwMode="auto">
          <a:xfrm>
            <a:off x="2195513" y="4365625"/>
            <a:ext cx="40576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1825" y="2314575"/>
            <a:ext cx="7886700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4213" y="1052513"/>
            <a:ext cx="80645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взрослых (педагогов группы и родителей воспитанников) по созданию условий, способствующих оздоровлению детского организма ; эмоциональному, личностному, познавательному развитию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2988" y="188913"/>
            <a:ext cx="6842125" cy="6246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Создать условия, обеспечивающие охрану жизни и здоровья детей, предупреждение заболеваемости и травматизма.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Реализовать систему мероприятий, направляющую на оздоровление и физическое развитие детей, их нравственное воспитание, развитие любознательности и познавательной активизации, формирование культурно-гигиенических и трудовых навыков.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Осуществлять педагогическое и социальное просвещение родителей по вопросам воспитания и оздоровления детей.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Организовать жизнь детей в детском саду таким образом, чтобы они провели его с радостью и удовольствием, получили заряд бодрости.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750" y="153988"/>
            <a:ext cx="84248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ежедневной системы работы по физическому воспитанию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6" name="Diagram 35"/>
          <p:cNvGrpSpPr>
            <a:grpSpLocks noChangeAspect="1"/>
          </p:cNvGrpSpPr>
          <p:nvPr/>
        </p:nvGrpSpPr>
        <p:grpSpPr bwMode="auto">
          <a:xfrm>
            <a:off x="1471613" y="644525"/>
            <a:ext cx="6000750" cy="5567363"/>
            <a:chOff x="1540" y="1067"/>
            <a:chExt cx="2690" cy="2621"/>
          </a:xfrm>
        </p:grpSpPr>
        <p:sp>
          <p:nvSpPr>
            <p:cNvPr id="16387" name="_s62468"/>
            <p:cNvSpPr>
              <a:spLocks noChangeShapeType="1"/>
            </p:cNvSpPr>
            <p:nvPr/>
          </p:nvSpPr>
          <p:spPr bwMode="auto">
            <a:xfrm flipH="1" flipV="1">
              <a:off x="2385" y="1844"/>
              <a:ext cx="280" cy="3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5" name="_s62469"/>
            <p:cNvSpPr>
              <a:spLocks noChangeArrowheads="1"/>
            </p:cNvSpPr>
            <p:nvPr/>
          </p:nvSpPr>
          <p:spPr bwMode="auto">
            <a:xfrm>
              <a:off x="1892" y="1312"/>
              <a:ext cx="603" cy="60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Прогулки,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подвижные игры</a:t>
              </a:r>
            </a:p>
          </p:txBody>
        </p:sp>
        <p:sp>
          <p:nvSpPr>
            <p:cNvPr id="16389" name="_s62470"/>
            <p:cNvSpPr>
              <a:spLocks noChangeShapeType="1"/>
            </p:cNvSpPr>
            <p:nvPr/>
          </p:nvSpPr>
          <p:spPr bwMode="auto">
            <a:xfrm flipH="1" flipV="1">
              <a:off x="2134" y="2279"/>
              <a:ext cx="428" cy="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7" name="_s62471"/>
            <p:cNvSpPr>
              <a:spLocks noChangeArrowheads="1"/>
            </p:cNvSpPr>
            <p:nvPr/>
          </p:nvSpPr>
          <p:spPr bwMode="auto">
            <a:xfrm>
              <a:off x="1540" y="1942"/>
              <a:ext cx="603" cy="60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Гимнастика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после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дневного сна</a:t>
              </a:r>
            </a:p>
          </p:txBody>
        </p:sp>
        <p:sp>
          <p:nvSpPr>
            <p:cNvPr id="16391" name="_s62472"/>
            <p:cNvSpPr>
              <a:spLocks noChangeShapeType="1"/>
            </p:cNvSpPr>
            <p:nvPr/>
          </p:nvSpPr>
          <p:spPr bwMode="auto">
            <a:xfrm flipH="1">
              <a:off x="2222" y="2556"/>
              <a:ext cx="376" cy="2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9" name="_s62473"/>
            <p:cNvSpPr>
              <a:spLocks noChangeArrowheads="1"/>
            </p:cNvSpPr>
            <p:nvPr/>
          </p:nvSpPr>
          <p:spPr bwMode="auto">
            <a:xfrm>
              <a:off x="1661" y="2622"/>
              <a:ext cx="603" cy="60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</a:rPr>
                <a:t>Гимнастика: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</a:rPr>
                <a:t>для глаз,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</a:rPr>
                <a:t>пальчиковая,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</a:rPr>
                <a:t>дыхательная</a:t>
              </a:r>
            </a:p>
          </p:txBody>
        </p:sp>
        <p:sp>
          <p:nvSpPr>
            <p:cNvPr id="16393" name="_s62474"/>
            <p:cNvSpPr>
              <a:spLocks noChangeShapeType="1"/>
            </p:cNvSpPr>
            <p:nvPr/>
          </p:nvSpPr>
          <p:spPr bwMode="auto">
            <a:xfrm flipH="1">
              <a:off x="2607" y="2688"/>
              <a:ext cx="148" cy="4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1" name="_s62475"/>
            <p:cNvSpPr>
              <a:spLocks noChangeArrowheads="1"/>
            </p:cNvSpPr>
            <p:nvPr/>
          </p:nvSpPr>
          <p:spPr bwMode="auto">
            <a:xfrm>
              <a:off x="2212" y="3085"/>
              <a:ext cx="603" cy="60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</a:rPr>
                <a:t>Музыкально-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</a:rPr>
                <a:t>ритмическая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</a:rPr>
                <a:t>гимнастика</a:t>
              </a:r>
            </a:p>
          </p:txBody>
        </p:sp>
        <p:sp>
          <p:nvSpPr>
            <p:cNvPr id="16395" name="_s62476"/>
            <p:cNvSpPr>
              <a:spLocks noChangeShapeType="1"/>
            </p:cNvSpPr>
            <p:nvPr/>
          </p:nvSpPr>
          <p:spPr bwMode="auto">
            <a:xfrm>
              <a:off x="2960" y="2688"/>
              <a:ext cx="149" cy="40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3" name="_s62477"/>
            <p:cNvSpPr>
              <a:spLocks noChangeArrowheads="1"/>
            </p:cNvSpPr>
            <p:nvPr/>
          </p:nvSpPr>
          <p:spPr bwMode="auto">
            <a:xfrm>
              <a:off x="2910" y="3077"/>
              <a:ext cx="603" cy="60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Коррекционная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работа</a:t>
              </a:r>
            </a:p>
          </p:txBody>
        </p:sp>
        <p:sp>
          <p:nvSpPr>
            <p:cNvPr id="16397" name="_s62478"/>
            <p:cNvSpPr>
              <a:spLocks noChangeShapeType="1"/>
            </p:cNvSpPr>
            <p:nvPr/>
          </p:nvSpPr>
          <p:spPr bwMode="auto">
            <a:xfrm>
              <a:off x="3117" y="2556"/>
              <a:ext cx="376" cy="2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5" name="_s62479"/>
            <p:cNvSpPr>
              <a:spLocks noChangeArrowheads="1"/>
            </p:cNvSpPr>
            <p:nvPr/>
          </p:nvSpPr>
          <p:spPr bwMode="auto">
            <a:xfrm>
              <a:off x="3452" y="2622"/>
              <a:ext cx="603" cy="60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err="1">
                  <a:solidFill>
                    <a:schemeClr val="tx1"/>
                  </a:solidFill>
                  <a:latin typeface="+mj-lt"/>
                </a:rPr>
                <a:t>Физкульт</a:t>
              </a:r>
              <a:r>
                <a:rPr lang="ru-RU" b="1" dirty="0">
                  <a:solidFill>
                    <a:schemeClr val="tx1"/>
                  </a:solidFill>
                  <a:latin typeface="+mj-lt"/>
                </a:rPr>
                <a:t>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минутки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399" name="_s62480"/>
            <p:cNvSpPr>
              <a:spLocks noChangeShapeType="1"/>
            </p:cNvSpPr>
            <p:nvPr/>
          </p:nvSpPr>
          <p:spPr bwMode="auto">
            <a:xfrm flipV="1">
              <a:off x="3153" y="2278"/>
              <a:ext cx="426" cy="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7" name="_s62481"/>
            <p:cNvSpPr>
              <a:spLocks noChangeArrowheads="1"/>
            </p:cNvSpPr>
            <p:nvPr/>
          </p:nvSpPr>
          <p:spPr bwMode="auto">
            <a:xfrm>
              <a:off x="3575" y="1908"/>
              <a:ext cx="655" cy="62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Индивидуальная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работа</a:t>
              </a:r>
            </a:p>
          </p:txBody>
        </p:sp>
        <p:sp>
          <p:nvSpPr>
            <p:cNvPr id="16401" name="_s62482"/>
            <p:cNvSpPr>
              <a:spLocks noChangeShapeType="1"/>
            </p:cNvSpPr>
            <p:nvPr/>
          </p:nvSpPr>
          <p:spPr bwMode="auto">
            <a:xfrm flipV="1">
              <a:off x="3050" y="1844"/>
              <a:ext cx="278" cy="3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9" name="_s62483"/>
            <p:cNvSpPr>
              <a:spLocks noChangeArrowheads="1"/>
            </p:cNvSpPr>
            <p:nvPr/>
          </p:nvSpPr>
          <p:spPr bwMode="auto">
            <a:xfrm>
              <a:off x="3205" y="1336"/>
              <a:ext cx="650" cy="6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Физкультурные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занятия</a:t>
              </a:r>
            </a:p>
          </p:txBody>
        </p:sp>
        <p:sp>
          <p:nvSpPr>
            <p:cNvPr id="16403" name="_s62484"/>
            <p:cNvSpPr>
              <a:spLocks noChangeShapeType="1"/>
            </p:cNvSpPr>
            <p:nvPr/>
          </p:nvSpPr>
          <p:spPr bwMode="auto">
            <a:xfrm flipV="1">
              <a:off x="2857" y="1673"/>
              <a:ext cx="0" cy="4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" name="_s62485"/>
            <p:cNvSpPr>
              <a:spLocks noChangeArrowheads="1"/>
            </p:cNvSpPr>
            <p:nvPr/>
          </p:nvSpPr>
          <p:spPr bwMode="auto">
            <a:xfrm>
              <a:off x="2533" y="1067"/>
              <a:ext cx="649" cy="60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Утренняя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 гимнастика </a:t>
              </a:r>
            </a:p>
          </p:txBody>
        </p:sp>
        <p:sp>
          <p:nvSpPr>
            <p:cNvPr id="16405" name="_s62486"/>
            <p:cNvSpPr>
              <a:spLocks noChangeArrowheads="1"/>
            </p:cNvSpPr>
            <p:nvPr/>
          </p:nvSpPr>
          <p:spPr bwMode="auto">
            <a:xfrm>
              <a:off x="2556" y="2106"/>
              <a:ext cx="603" cy="603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1900" b="1">
                  <a:solidFill>
                    <a:srgbClr val="0033CC"/>
                  </a:solidFill>
                  <a:latin typeface="Verdana" pitchFamily="34" charset="0"/>
                </a:rPr>
                <a:t>Физкультурно-</a:t>
              </a:r>
            </a:p>
            <a:p>
              <a:pPr algn="ctr"/>
              <a:r>
                <a:rPr lang="ru-RU" altLang="ru-RU" sz="1900" b="1">
                  <a:solidFill>
                    <a:srgbClr val="0033CC"/>
                  </a:solidFill>
                  <a:latin typeface="Verdana" pitchFamily="34" charset="0"/>
                </a:rPr>
                <a:t>оздоровительная </a:t>
              </a:r>
            </a:p>
            <a:p>
              <a:pPr algn="ctr"/>
              <a:r>
                <a:rPr lang="ru-RU" altLang="ru-RU" sz="1900" b="1">
                  <a:solidFill>
                    <a:srgbClr val="0033CC"/>
                  </a:solidFill>
                  <a:latin typeface="Verdana" pitchFamily="34" charset="0"/>
                </a:rPr>
                <a:t>работа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863" y="1317625"/>
            <a:ext cx="32718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4479" y="55528"/>
            <a:ext cx="638969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488" y="1317625"/>
            <a:ext cx="33543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313238"/>
            <a:ext cx="3746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1863" y="4311650"/>
            <a:ext cx="36464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913" y="188913"/>
            <a:ext cx="62642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микробы не страшны, 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чистотою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мы дружны!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6326" y="1484784"/>
            <a:ext cx="3955099" cy="321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92825" y="2420888"/>
            <a:ext cx="4367132" cy="327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1225" y="668338"/>
            <a:ext cx="18145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695825"/>
            <a:ext cx="14065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168775"/>
            <a:ext cx="17922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5350" y="333375"/>
            <a:ext cx="7272338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- </a:t>
            </a:r>
          </a:p>
        </p:txBody>
      </p:sp>
      <p:pic>
        <p:nvPicPr>
          <p:cNvPr id="1946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1647825"/>
            <a:ext cx="32670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221163"/>
            <a:ext cx="29956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6763" y="4221163"/>
            <a:ext cx="299878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1608138"/>
            <a:ext cx="28035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3375025" y="1484313"/>
            <a:ext cx="28209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являются одной из основных форм проведения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физкультурно-оздоровительной работы в группе.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851275" y="801688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0" dirty="0">
                <a:solidFill>
                  <a:srgbClr val="0000FF"/>
                </a:solidFill>
                <a:latin typeface="+mn-lt"/>
                <a:cs typeface="+mn-cs"/>
              </a:rPr>
              <a:t>Одним из важнейших факторов развития личности ребенка является среда, в которой он живет, играет, занимается и отдыхает. Пространство, организованное для детей в  нашей группе, способствует укреплению здоровья и развитию индивидуальных возможностей каждого ребенка.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60350"/>
            <a:ext cx="84248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среда в группе</a:t>
            </a:r>
            <a:endParaRPr lang="ru-RU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69950"/>
            <a:ext cx="2514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365625"/>
            <a:ext cx="26511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383088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813" y="301625"/>
            <a:ext cx="61658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42819" y="945359"/>
            <a:ext cx="3517714" cy="263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3553887"/>
            <a:ext cx="3571321" cy="267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6462" y="863470"/>
            <a:ext cx="3312368" cy="541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617</TotalTime>
  <Words>224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Trebuchet MS</vt:lpstr>
      <vt:lpstr>Georgia</vt:lpstr>
      <vt:lpstr>Calibri</vt:lpstr>
      <vt:lpstr>Times New Roman</vt:lpstr>
      <vt:lpstr>Verdana</vt:lpstr>
      <vt:lpstr>Воздушный поток</vt:lpstr>
      <vt:lpstr>Воздушный поток</vt:lpstr>
      <vt:lpstr>Воздушный поток</vt:lpstr>
      <vt:lpstr>Воздушный поток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2018-01-28T07:06:13Z</dcterms:created>
  <dcterms:modified xsi:type="dcterms:W3CDTF">2021-01-31T12:58:32Z</dcterms:modified>
</cp:coreProperties>
</file>