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99" r:id="rId3"/>
    <p:sldId id="282" r:id="rId4"/>
    <p:sldId id="294" r:id="rId5"/>
    <p:sldId id="277" r:id="rId6"/>
    <p:sldId id="295" r:id="rId7"/>
    <p:sldId id="296" r:id="rId8"/>
    <p:sldId id="267" r:id="rId9"/>
    <p:sldId id="293" r:id="rId10"/>
    <p:sldId id="300" r:id="rId11"/>
    <p:sldId id="284" r:id="rId12"/>
    <p:sldId id="301" r:id="rId13"/>
    <p:sldId id="283" r:id="rId14"/>
    <p:sldId id="290" r:id="rId15"/>
    <p:sldId id="287" r:id="rId16"/>
    <p:sldId id="288" r:id="rId17"/>
    <p:sldId id="291" r:id="rId18"/>
    <p:sldId id="285" r:id="rId19"/>
    <p:sldId id="297" r:id="rId20"/>
    <p:sldId id="298" r:id="rId21"/>
    <p:sldId id="286" r:id="rId22"/>
    <p:sldId id="275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56" autoAdjust="0"/>
  </p:normalViewPr>
  <p:slideViewPr>
    <p:cSldViewPr>
      <p:cViewPr>
        <p:scale>
          <a:sx n="81" d="100"/>
          <a:sy n="81" d="100"/>
        </p:scale>
        <p:origin x="-2208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78DC5-1D0E-4ADE-AC50-F99328557EBF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0D744-CA8C-4F4F-A6E3-4166C46050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BFA6-8F2A-4BED-BBD8-8145E21693C0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251156-CF9F-4AEE-8ABF-2D7A23622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16AFD-DDDF-4A46-8DEB-8B1F24EF85A1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46B1E-409E-48CB-90F6-BECC0200FB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98DA-B8A0-46EC-B84A-91336812AABC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F4EF2-69E1-4AB7-8B8D-FE49A9D54A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3B841-CDCD-4D21-8AA9-50ECCDDC17F4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6990-05BF-414B-9993-F41391534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82A73-E024-4E65-BB7A-0782F0002433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F854-EFA8-44C2-89F5-1EF0C956B0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DA52B-2DCE-4A2B-B90A-72C1B087977F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15FA3-FBDA-4CFB-9527-903DA00056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1D441-50A9-4B40-96AD-92237EEFF6E2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65546-A128-401C-BFC4-DE259EADB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AF1EA-95DE-4D54-9407-826CBE290C20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46666-7C7E-4270-8B77-636B61FE0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D060-E249-4605-820E-918017ECA276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D637-C8F0-4321-8079-002183A408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3FEEB-E66D-4125-BB66-49B10F0DC263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94DA-2CA8-4AB5-A053-3A73F081B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E99F1-1E06-4F69-A712-AC23405B7F9D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00677-BA6F-43FA-A219-C17904050C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AD3B0C-FE72-4AF0-8F03-A0CDC7692405}" type="datetimeFigureOut">
              <a:rPr lang="ru-RU"/>
              <a:pPr>
                <a:defRPr/>
              </a:pPr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2E9F85-6A5C-49C8-AD87-105389880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onion.net.ru/onion/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076" y="2708920"/>
            <a:ext cx="8081882" cy="720080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B050"/>
                </a:solidFill>
              </a:rPr>
              <a:t> </a:t>
            </a:r>
            <a:r>
              <a:rPr lang="ru-RU" sz="4800" dirty="0" smtClean="0"/>
              <a:t>Лук – от семи </a:t>
            </a:r>
            <a:r>
              <a:rPr lang="ru-RU" sz="4800" dirty="0" smtClean="0"/>
              <a:t>недуг</a:t>
            </a:r>
            <a:endParaRPr lang="ru-RU" sz="4800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6737350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628800"/>
            <a:ext cx="410845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09447" y="3861048"/>
            <a:ext cx="3635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5000"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+mn-cs"/>
              </a:rPr>
              <a:t>Исследователи: </a:t>
            </a:r>
          </a:p>
          <a:p>
            <a:pPr marL="136525"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5000"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+mn-cs"/>
              </a:rPr>
              <a:t>Куликова Света, 6 лет</a:t>
            </a: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+mn-cs"/>
              </a:rPr>
              <a:t>, </a:t>
            </a:r>
          </a:p>
          <a:p>
            <a:pPr marL="136525"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5000"/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+mn-cs"/>
              </a:rPr>
              <a:t>               Комарова Ульяна, 5лет </a:t>
            </a:r>
          </a:p>
          <a:p>
            <a:pPr marL="136525" lv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65000"/>
            </a:pPr>
            <a:r>
              <a:rPr lang="ru-RU" sz="1600" b="1" dirty="0" smtClean="0">
                <a:solidFill>
                  <a:srgbClr val="002060"/>
                </a:solidFill>
                <a:latin typeface="Times New Roman"/>
                <a:cs typeface="+mn-cs"/>
              </a:rPr>
              <a:t>Научный </a:t>
            </a:r>
            <a:r>
              <a:rPr lang="ru-RU" sz="1600" b="1" dirty="0">
                <a:solidFill>
                  <a:srgbClr val="002060"/>
                </a:solidFill>
                <a:latin typeface="Times New Roman"/>
                <a:cs typeface="+mn-cs"/>
              </a:rPr>
              <a:t>руководитель: </a:t>
            </a:r>
          </a:p>
          <a:p>
            <a:pPr marL="548640" lvl="0" indent="-411480" algn="r" fontAlgn="auto">
              <a:spcBef>
                <a:spcPts val="0"/>
              </a:spcBef>
              <a:spcAft>
                <a:spcPts val="0"/>
              </a:spcAft>
              <a:buClr>
                <a:prstClr val="black">
                  <a:shade val="95000"/>
                </a:prstClr>
              </a:buClr>
              <a:buSzPct val="65000"/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/>
                <a:cs typeface="+mn-cs"/>
              </a:rPr>
              <a:t>                Зайцева Г. А., воспитатель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Опытно-экспериментальная работа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1027" name="Picture 3" descr="D:\Users\Администратор\Desktop\проект о луке 0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851921" cy="2888940"/>
          </a:xfrm>
          <a:prstGeom prst="rect">
            <a:avLst/>
          </a:prstGeom>
          <a:noFill/>
        </p:spPr>
      </p:pic>
      <p:pic>
        <p:nvPicPr>
          <p:cNvPr id="1028" name="Picture 4" descr="D:\Users\Администратор\Desktop\проект о луке 0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4154" y="3681325"/>
            <a:ext cx="3935644" cy="29517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355976" y="1247982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u="sng" dirty="0">
                <a:latin typeface="+mn-lt"/>
              </a:rPr>
              <a:t>Опыт 1</a:t>
            </a:r>
            <a:r>
              <a:rPr lang="ru-RU" sz="2000" b="1" u="sng" dirty="0" smtClean="0">
                <a:latin typeface="+mn-lt"/>
              </a:rPr>
              <a:t>.</a:t>
            </a:r>
            <a:r>
              <a:rPr lang="ru-RU" sz="2000" dirty="0">
                <a:latin typeface="+mn-lt"/>
              </a:rPr>
              <a:t> Есть ли в луке вода?</a:t>
            </a:r>
          </a:p>
          <a:p>
            <a:pPr algn="just"/>
            <a:endParaRPr lang="ru-RU" sz="2000" dirty="0">
              <a:latin typeface="+mn-lt"/>
            </a:endParaRPr>
          </a:p>
          <a:p>
            <a:pPr algn="just"/>
            <a:r>
              <a:rPr lang="ru-RU" sz="2000" dirty="0">
                <a:latin typeface="+mn-lt"/>
              </a:rPr>
              <a:t>Для того чтобы узнать, что входит в состав лука, мы взяли половинку луковицы и потерли о белую бумагу. На бумаге остался мокрый след, как от воды.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9692" y="5059106"/>
            <a:ext cx="421196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+mn-lt"/>
              </a:rPr>
              <a:t>Вывод:</a:t>
            </a:r>
            <a:r>
              <a:rPr lang="ru-RU" sz="2000" dirty="0">
                <a:latin typeface="+mn-lt"/>
              </a:rPr>
              <a:t> оказывается в его в состав </a:t>
            </a:r>
            <a:endParaRPr lang="ru-RU" sz="2000" dirty="0" smtClean="0">
              <a:latin typeface="+mn-lt"/>
            </a:endParaRPr>
          </a:p>
          <a:p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             входит </a:t>
            </a:r>
            <a:r>
              <a:rPr lang="ru-RU" sz="2000" dirty="0">
                <a:latin typeface="+mn-lt"/>
              </a:rPr>
              <a:t>жидкость.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роект о луке 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46838"/>
            <a:ext cx="3816424" cy="2862318"/>
          </a:xfrm>
        </p:spPr>
      </p:pic>
      <p:sp>
        <p:nvSpPr>
          <p:cNvPr id="4" name="Прямоугольник 3"/>
          <p:cNvSpPr/>
          <p:nvPr/>
        </p:nvSpPr>
        <p:spPr>
          <a:xfrm>
            <a:off x="827584" y="620688"/>
            <a:ext cx="48120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u="sng" dirty="0">
                <a:latin typeface="+mn-lt"/>
              </a:rPr>
              <a:t>Опыт 2</a:t>
            </a:r>
            <a:r>
              <a:rPr lang="ru-RU" sz="2000" b="1" u="sng" dirty="0" smtClean="0">
                <a:latin typeface="+mn-lt"/>
              </a:rPr>
              <a:t>.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 Почему </a:t>
            </a:r>
            <a:r>
              <a:rPr lang="ru-RU" sz="2000" dirty="0">
                <a:latin typeface="+mn-lt"/>
              </a:rPr>
              <a:t>лук имеет резкий запах?</a:t>
            </a:r>
            <a:endParaRPr lang="ru-RU" sz="2000" dirty="0">
              <a:latin typeface="+mn-lt"/>
            </a:endParaRPr>
          </a:p>
        </p:txBody>
      </p:sp>
      <p:pic>
        <p:nvPicPr>
          <p:cNvPr id="7" name="Содержимое 11" descr="проект о луке 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20184" y="1412776"/>
            <a:ext cx="384042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4869160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+mn-lt"/>
              </a:rPr>
              <a:t>Вывод:</a:t>
            </a:r>
            <a:r>
              <a:rPr lang="ru-RU" sz="2000" b="1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лук содержит пахучие эфирные масла, которые издают </a:t>
            </a:r>
            <a:endParaRPr lang="ru-RU" sz="2000" dirty="0" smtClean="0">
              <a:latin typeface="+mn-lt"/>
            </a:endParaRPr>
          </a:p>
          <a:p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             горьковатый </a:t>
            </a:r>
            <a:r>
              <a:rPr lang="ru-RU" sz="2000" dirty="0">
                <a:latin typeface="+mn-lt"/>
              </a:rPr>
              <a:t>запах и вызывают слезы.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8568952" cy="1512168"/>
          </a:xfrm>
        </p:spPr>
        <p:txBody>
          <a:bodyPr/>
          <a:lstStyle/>
          <a:p>
            <a:r>
              <a:rPr lang="ru-RU" b="1" u="sng" dirty="0"/>
              <a:t>Опыт 3.</a:t>
            </a:r>
            <a:endParaRPr lang="ru-RU" dirty="0"/>
          </a:p>
          <a:p>
            <a:r>
              <a:rPr lang="ru-RU" dirty="0"/>
              <a:t>Очищенный лук разрезали на 4 части и поставили на окно. Через  3 дня мы заметили, что лук стал меньше пахнуть, начал подсыхать и съеживаться. 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37891" name="Picture 3" descr="D:\Users\Администратор\Desktop\проект о луке 01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4032447" cy="3024336"/>
          </a:xfrm>
          <a:prstGeom prst="rect">
            <a:avLst/>
          </a:prstGeom>
          <a:noFill/>
        </p:spPr>
      </p:pic>
      <p:pic>
        <p:nvPicPr>
          <p:cNvPr id="4" name="Рисунок 3" descr="Рисунок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5234" y="2780928"/>
            <a:ext cx="3956571" cy="283433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0287" y="47971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u="sng" dirty="0">
                <a:latin typeface="+mn-lt"/>
              </a:rPr>
              <a:t>Вывод:</a:t>
            </a:r>
            <a:r>
              <a:rPr lang="ru-RU" sz="2000" dirty="0">
                <a:latin typeface="+mn-lt"/>
              </a:rPr>
              <a:t> у лука исчез резкий запах, потому что он выделил летучее вещество, которое называется </a:t>
            </a:r>
            <a:r>
              <a:rPr lang="ru-RU" sz="2000" i="1" dirty="0">
                <a:latin typeface="+mn-lt"/>
              </a:rPr>
              <a:t>фитонциды</a:t>
            </a:r>
            <a:r>
              <a:rPr lang="ru-RU" sz="2000" dirty="0">
                <a:latin typeface="+mn-lt"/>
              </a:rPr>
              <a:t> – это вещество уничтожает вредные бактерии и оберегает от простуд.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68" y="548680"/>
            <a:ext cx="8317904" cy="10801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телепередач о вкусной и здоровой пище мы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узнали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2568" y="1860793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+mn-lt"/>
              </a:rPr>
              <a:t>лук </a:t>
            </a:r>
            <a:r>
              <a:rPr lang="ru-RU" sz="2000" dirty="0">
                <a:latin typeface="+mn-lt"/>
              </a:rPr>
              <a:t>можно есть сырым, вареным, тушеным, жареным, </a:t>
            </a:r>
            <a:r>
              <a:rPr lang="ru-RU" sz="2000" dirty="0" smtClean="0">
                <a:latin typeface="+mn-lt"/>
              </a:rPr>
              <a:t>маринованным</a:t>
            </a:r>
            <a:endParaRPr lang="ru-RU" sz="2000" dirty="0">
              <a:latin typeface="+mn-lt"/>
            </a:endParaRPr>
          </a:p>
        </p:txBody>
      </p:sp>
      <p:pic>
        <p:nvPicPr>
          <p:cNvPr id="5126" name="Picture 6" descr="C:\Users\user\Desktop\скачанные фай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64" y="2564904"/>
            <a:ext cx="351507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user\Desktop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062" y="2594699"/>
            <a:ext cx="3600402" cy="214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80864" y="5373216"/>
            <a:ext cx="81955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+mn-lt"/>
              </a:rPr>
              <a:t>Вывод:</a:t>
            </a:r>
            <a:r>
              <a:rPr lang="ru-RU" sz="2000" dirty="0">
                <a:latin typeface="+mn-lt"/>
              </a:rPr>
              <a:t> из лука можно приготовить много вкусных и полезных блюд.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mages (10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4"/>
          <a:stretch/>
        </p:blipFill>
        <p:spPr bwMode="auto">
          <a:xfrm>
            <a:off x="467997" y="1232100"/>
            <a:ext cx="3286894" cy="187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images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231" y="1232100"/>
            <a:ext cx="3408384" cy="199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images (7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1" y="3865283"/>
            <a:ext cx="3169109" cy="19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7728" y="5840397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Взрослые добавляют лук в различные блюда, так как считают, что с луком они становятся вкуснее.</a:t>
            </a:r>
          </a:p>
        </p:txBody>
      </p:sp>
      <p:pic>
        <p:nvPicPr>
          <p:cNvPr id="6152" name="Picture 8" descr="C:\Users\user\Desktop\скачанные файлы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681" y="4013391"/>
            <a:ext cx="3262511" cy="18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user\Desktop\images (1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575"/>
            <a:ext cx="3096344" cy="245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79271" y="472697"/>
            <a:ext cx="52574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</a:t>
            </a:r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юбимые </a:t>
            </a:r>
            <a:r>
              <a:rPr lang="ru-RU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блюда из лука</a:t>
            </a:r>
            <a:endParaRPr lang="ru-RU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Практическая </a:t>
            </a: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</a:t>
            </a:r>
            <a:endParaRPr lang="ru-RU" sz="3200" dirty="0"/>
          </a:p>
        </p:txBody>
      </p:sp>
      <p:pic>
        <p:nvPicPr>
          <p:cNvPr id="8" name="Содержимое 7" descr="SDC16250.JPG"/>
          <p:cNvPicPr>
            <a:picLocks noGrp="1"/>
          </p:cNvPicPr>
          <p:nvPr>
            <p:ph idx="1"/>
          </p:nvPr>
        </p:nvPicPr>
        <p:blipFill>
          <a:blip r:embed="rId2" cstate="print"/>
          <a:srcRect b="11275"/>
          <a:stretch>
            <a:fillRect/>
          </a:stretch>
        </p:blipFill>
        <p:spPr bwMode="auto">
          <a:xfrm>
            <a:off x="4742620" y="2996952"/>
            <a:ext cx="413995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SDC16256.JPG"/>
          <p:cNvPicPr>
            <a:picLocks noChangeAspect="1"/>
          </p:cNvPicPr>
          <p:nvPr/>
        </p:nvPicPr>
        <p:blipFill rotWithShape="1">
          <a:blip r:embed="rId3" cstate="print"/>
          <a:srcRect l="486" t="-7173" r="-486" b="10815"/>
          <a:stretch/>
        </p:blipFill>
        <p:spPr>
          <a:xfrm>
            <a:off x="323528" y="1196752"/>
            <a:ext cx="4139952" cy="299190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42620" y="1554415"/>
            <a:ext cx="3960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+mn-lt"/>
              </a:rPr>
              <a:t>Мы решили </a:t>
            </a:r>
            <a:r>
              <a:rPr lang="ru-RU" sz="2000" dirty="0" smtClean="0">
                <a:latin typeface="+mn-lt"/>
              </a:rPr>
              <a:t>с мамой </a:t>
            </a:r>
            <a:r>
              <a:rPr lang="ru-RU" sz="2000" dirty="0">
                <a:latin typeface="+mn-lt"/>
              </a:rPr>
              <a:t>приготовить салат с добавлением лука</a:t>
            </a:r>
            <a:endParaRPr lang="ru-RU" sz="20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9068" y="5013176"/>
            <a:ext cx="4220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latin typeface="+mn-lt"/>
              </a:rPr>
              <a:t>С</a:t>
            </a:r>
            <a:r>
              <a:rPr lang="ru-RU" sz="2000" dirty="0" smtClean="0">
                <a:latin typeface="+mn-lt"/>
              </a:rPr>
              <a:t>алат </a:t>
            </a:r>
            <a:r>
              <a:rPr lang="ru-RU" sz="2000" dirty="0">
                <a:latin typeface="+mn-lt"/>
              </a:rPr>
              <a:t>получился вкусным и нежным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427513423524_2 (1).jpg"/>
          <p:cNvPicPr/>
          <p:nvPr/>
        </p:nvPicPr>
        <p:blipFill>
          <a:blip r:embed="rId2" cstate="print"/>
          <a:srcRect b="11275"/>
          <a:stretch>
            <a:fillRect/>
          </a:stretch>
        </p:blipFill>
        <p:spPr bwMode="auto">
          <a:xfrm>
            <a:off x="323528" y="476672"/>
            <a:ext cx="4050332" cy="262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1427513456657_2 (1).jpg"/>
          <p:cNvPicPr/>
          <p:nvPr/>
        </p:nvPicPr>
        <p:blipFill>
          <a:blip r:embed="rId3" cstate="print"/>
          <a:srcRect b="11254"/>
          <a:stretch>
            <a:fillRect/>
          </a:stretch>
        </p:blipFill>
        <p:spPr bwMode="auto">
          <a:xfrm>
            <a:off x="2265630" y="2924944"/>
            <a:ext cx="4216460" cy="25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user\Desktop\images (1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952328" cy="2688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99992" y="100016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Презентация салатов</a:t>
            </a:r>
            <a:endParaRPr lang="ru-RU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476673"/>
            <a:ext cx="8352928" cy="792087"/>
          </a:xfrm>
        </p:spPr>
        <p:txBody>
          <a:bodyPr/>
          <a:lstStyle/>
          <a:p>
            <a:pPr marL="136525" indent="0" algn="ctr">
              <a:buNone/>
            </a:pPr>
            <a:r>
              <a:rPr lang="ru-RU" sz="2000" dirty="0" smtClean="0"/>
              <a:t>В группе с Галиной Александровной мы сделали овощной весенний салат и угостили всех ребят.</a:t>
            </a:r>
            <a:endParaRPr lang="ru-RU" sz="2000" dirty="0"/>
          </a:p>
        </p:txBody>
      </p:sp>
      <p:pic>
        <p:nvPicPr>
          <p:cNvPr id="6" name="Рисунок 5" descr="1427513423524_4.jpg"/>
          <p:cNvPicPr/>
          <p:nvPr/>
        </p:nvPicPr>
        <p:blipFill>
          <a:blip r:embed="rId2" cstate="print"/>
          <a:srcRect b="11360"/>
          <a:stretch>
            <a:fillRect/>
          </a:stretch>
        </p:blipFill>
        <p:spPr bwMode="auto">
          <a:xfrm>
            <a:off x="1641303" y="1700808"/>
            <a:ext cx="6295375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592" y="431883"/>
            <a:ext cx="8229600" cy="692861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8194" name="Picture 2" descr="C:\Users\user\Desktop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705" y="1556792"/>
            <a:ext cx="2895203" cy="436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476672"/>
            <a:ext cx="598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Выращивание лука в группе</a:t>
            </a:r>
            <a:endParaRPr lang="ru-RU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Заключение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493096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Мы </a:t>
            </a:r>
            <a:r>
              <a:rPr lang="ru-RU" sz="2000" dirty="0" smtClean="0"/>
              <a:t>сделали для </a:t>
            </a:r>
            <a:r>
              <a:rPr lang="ru-RU" sz="2000" dirty="0" smtClean="0"/>
              <a:t>себя много </a:t>
            </a:r>
            <a:r>
              <a:rPr lang="ru-RU" sz="2000" dirty="0" smtClean="0"/>
              <a:t>открытий: </a:t>
            </a:r>
          </a:p>
          <a:p>
            <a:r>
              <a:rPr lang="ru-RU" sz="2000" dirty="0" smtClean="0"/>
              <a:t>узнали </a:t>
            </a:r>
            <a:r>
              <a:rPr lang="ru-RU" sz="2000" dirty="0"/>
              <a:t>историю лука;</a:t>
            </a:r>
          </a:p>
          <a:p>
            <a:r>
              <a:rPr lang="ru-RU" sz="2000" dirty="0" smtClean="0"/>
              <a:t>выяснили</a:t>
            </a:r>
            <a:r>
              <a:rPr lang="ru-RU" sz="2000" dirty="0"/>
              <a:t>, что входящие в состав лука полезные вещества лечат организм </a:t>
            </a:r>
            <a:r>
              <a:rPr lang="ru-RU" sz="2000" dirty="0" smtClean="0"/>
              <a:t>и почему </a:t>
            </a:r>
            <a:r>
              <a:rPr lang="ru-RU" sz="2000" dirty="0"/>
              <a:t>говорят «лук от семи недуг»;</a:t>
            </a:r>
          </a:p>
          <a:p>
            <a:r>
              <a:rPr lang="ru-RU" sz="2000" dirty="0" smtClean="0"/>
              <a:t>открыли </a:t>
            </a:r>
            <a:r>
              <a:rPr lang="ru-RU" sz="2000" dirty="0"/>
              <a:t>особенности приготовления лука;</a:t>
            </a:r>
          </a:p>
          <a:p>
            <a:r>
              <a:rPr lang="ru-RU" sz="2000" dirty="0" smtClean="0"/>
              <a:t>попробовали </a:t>
            </a:r>
            <a:r>
              <a:rPr lang="ru-RU" sz="2000" dirty="0"/>
              <a:t>себя в роли кулинаров;</a:t>
            </a:r>
          </a:p>
          <a:p>
            <a:r>
              <a:rPr lang="ru-RU" sz="2000" dirty="0" smtClean="0"/>
              <a:t>поняли</a:t>
            </a:r>
            <a:r>
              <a:rPr lang="ru-RU" sz="2000" dirty="0"/>
              <a:t>, что лук в сочетании с другими продуктами очень </a:t>
            </a:r>
            <a:r>
              <a:rPr lang="ru-RU" sz="2000" dirty="0" smtClean="0"/>
              <a:t>вкусный;</a:t>
            </a:r>
            <a:endParaRPr lang="ru-RU" sz="2000" dirty="0"/>
          </a:p>
          <a:p>
            <a:r>
              <a:rPr lang="ru-RU" sz="2000" dirty="0" smtClean="0"/>
              <a:t>теперь </a:t>
            </a:r>
            <a:r>
              <a:rPr lang="ru-RU" sz="2000" dirty="0"/>
              <a:t>мы знаем, что лук любят почти все люди. 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10243" name="Picture 3" descr="C:\Users\user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72052"/>
            <a:ext cx="3600400" cy="17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1659" y="404664"/>
            <a:ext cx="7911383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Актуальность проекта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6584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/>
              <a:t> В</a:t>
            </a:r>
            <a:r>
              <a:rPr lang="ru-RU" sz="2000" dirty="0" smtClean="0"/>
              <a:t> </a:t>
            </a:r>
            <a:r>
              <a:rPr lang="ru-RU" sz="2000" dirty="0"/>
              <a:t>детском саду нам часто за обедом предлагают  лук, но </a:t>
            </a:r>
            <a:r>
              <a:rPr lang="ru-RU" sz="2000" dirty="0" smtClean="0"/>
              <a:t>он </a:t>
            </a:r>
            <a:r>
              <a:rPr lang="ru-RU" sz="2000" dirty="0"/>
              <a:t>горький </a:t>
            </a:r>
            <a:r>
              <a:rPr lang="ru-RU" sz="2000" dirty="0" smtClean="0"/>
              <a:t>на</a:t>
            </a:r>
          </a:p>
          <a:p>
            <a:pPr algn="just">
              <a:buNone/>
            </a:pPr>
            <a:r>
              <a:rPr lang="ru-RU" sz="2000" dirty="0" smtClean="0"/>
              <a:t> вкус </a:t>
            </a:r>
            <a:r>
              <a:rPr lang="ru-RU" sz="2000" dirty="0"/>
              <a:t>и вызывает слезы</a:t>
            </a:r>
            <a:r>
              <a:rPr lang="ru-RU" sz="2000" dirty="0" smtClean="0"/>
              <a:t>. </a:t>
            </a:r>
            <a:r>
              <a:rPr lang="ru-RU" sz="2000" dirty="0"/>
              <a:t>Галина Александровна говорит, что лук очень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 полезный </a:t>
            </a:r>
            <a:r>
              <a:rPr lang="ru-RU" sz="2000" dirty="0"/>
              <a:t>и его надо употреблять в пищу. Нам </a:t>
            </a:r>
            <a:r>
              <a:rPr lang="ru-RU" sz="2000" dirty="0" smtClean="0"/>
              <a:t>стало </a:t>
            </a:r>
            <a:r>
              <a:rPr lang="ru-RU" sz="2000" dirty="0"/>
              <a:t>интересно, чем </a:t>
            </a:r>
            <a:r>
              <a:rPr lang="ru-RU" sz="2000" dirty="0" smtClean="0"/>
              <a:t>так</a:t>
            </a:r>
          </a:p>
          <a:p>
            <a:pPr algn="just">
              <a:buNone/>
            </a:pPr>
            <a:r>
              <a:rPr lang="ru-RU" sz="2000" dirty="0" smtClean="0"/>
              <a:t> </a:t>
            </a:r>
            <a:r>
              <a:rPr lang="ru-RU" sz="2000" dirty="0"/>
              <a:t>полезен лук. Может Галина Александровна все придумала?</a:t>
            </a:r>
            <a:r>
              <a:rPr lang="ru-RU" sz="2000" i="1" dirty="0"/>
              <a:t> </a:t>
            </a:r>
            <a:endParaRPr lang="ru-RU" sz="2000" dirty="0"/>
          </a:p>
        </p:txBody>
      </p:sp>
      <p:pic>
        <p:nvPicPr>
          <p:cNvPr id="4" name="Содержимое 5" descr="проект о луке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83767" y="2996952"/>
            <a:ext cx="4507169" cy="338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Дальнейшие исследования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dirty="0" smtClean="0"/>
              <a:t>Мы хотели бы выяснить можно ли из луковичек белого цвета </a:t>
            </a:r>
            <a:r>
              <a:rPr lang="ru-RU" sz="2000" dirty="0" smtClean="0"/>
              <a:t>вырастить</a:t>
            </a:r>
          </a:p>
          <a:p>
            <a:pPr algn="just">
              <a:buNone/>
            </a:pPr>
            <a:r>
              <a:rPr lang="ru-RU" sz="2000" dirty="0" smtClean="0"/>
              <a:t>красный </a:t>
            </a:r>
            <a:r>
              <a:rPr lang="ru-RU" sz="2000" dirty="0" smtClean="0"/>
              <a:t>и желтый лук. А с помощью цифровой лаборатории узнать,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как </a:t>
            </a:r>
            <a:r>
              <a:rPr lang="ru-RU" sz="2000" dirty="0" smtClean="0"/>
              <a:t>температура влияет на рост лука, и попробовать вырастить лук </a:t>
            </a:r>
            <a:r>
              <a:rPr lang="ru-RU" sz="2000" dirty="0" smtClean="0"/>
              <a:t>из</a:t>
            </a:r>
          </a:p>
          <a:p>
            <a:pPr algn="just">
              <a:buNone/>
            </a:pPr>
            <a:r>
              <a:rPr lang="ru-RU" sz="2000" dirty="0" smtClean="0"/>
              <a:t>семян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18" name="Picture 2" descr="C:\Users\user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3240360" cy="337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250" y="188640"/>
            <a:ext cx="8229600" cy="850106"/>
          </a:xfrm>
        </p:spPr>
        <p:txBody>
          <a:bodyPr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200" dirty="0" smtClean="0"/>
              <a:t>Лук есть полезно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889" y="1690047"/>
            <a:ext cx="3974952" cy="297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534815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Будьте здоровы!</a:t>
            </a:r>
            <a:endParaRPr lang="ru-RU" sz="32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75"/>
            <a:ext cx="8229600" cy="714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2696"/>
            <a:ext cx="8506147" cy="5520084"/>
          </a:xfr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00B050"/>
                </a:solidFill>
              </a:rPr>
              <a:t>            </a:t>
            </a:r>
            <a:r>
              <a:rPr lang="ru-RU" sz="3200" b="1" u="sng" dirty="0" smtClean="0">
                <a:solidFill>
                  <a:srgbClr val="00B050"/>
                </a:solidFill>
              </a:rPr>
              <a:t>Полезные   ресурсы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1400" b="1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Лаптев Ю.П. «Растения  от «А» до «Я</a:t>
            </a:r>
            <a:r>
              <a:rPr lang="ru-RU" sz="1800" dirty="0" smtClean="0"/>
              <a:t>». </a:t>
            </a:r>
            <a:endParaRPr lang="ru-RU" sz="18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Надеждина Н. «Где щи, там и нас ищи</a:t>
            </a:r>
            <a:r>
              <a:rPr lang="ru-RU" sz="1800" dirty="0" smtClean="0"/>
              <a:t>». </a:t>
            </a:r>
            <a:endParaRPr lang="ru-RU" sz="18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Осипов Н.Ф. «Занимательная  ботаническая  энциклопедия» 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Смирнов А. «Зачем  луку  луковица</a:t>
            </a:r>
            <a:r>
              <a:rPr lang="ru-RU" sz="1800" dirty="0" smtClean="0"/>
              <a:t>». </a:t>
            </a:r>
            <a:endParaRPr lang="ru-RU" sz="18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Смирнов А. «Мир  растений</a:t>
            </a:r>
            <a:r>
              <a:rPr lang="ru-RU" sz="1800" dirty="0" smtClean="0"/>
              <a:t>». </a:t>
            </a:r>
            <a:endParaRPr lang="ru-RU" sz="18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Козлова </a:t>
            </a:r>
            <a:r>
              <a:rPr lang="ru-RU" sz="1800" dirty="0" smtClean="0"/>
              <a:t>Т.А., </a:t>
            </a:r>
            <a:r>
              <a:rPr lang="ru-RU" sz="1800" dirty="0" err="1" smtClean="0"/>
              <a:t>Сивоглазов</a:t>
            </a:r>
            <a:r>
              <a:rPr lang="ru-RU" sz="1800" dirty="0" smtClean="0"/>
              <a:t>  В.И. Атлас родной природы «Овощи и фрукты</a:t>
            </a:r>
            <a:r>
              <a:rPr lang="ru-RU" sz="1800" dirty="0" smtClean="0"/>
              <a:t>». </a:t>
            </a:r>
            <a:endParaRPr lang="ru-RU" sz="18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Надеждина Н. «Вокруг света по стране  </a:t>
            </a:r>
            <a:r>
              <a:rPr lang="ru-RU" sz="1800" dirty="0" err="1" smtClean="0"/>
              <a:t>Легумии</a:t>
            </a:r>
            <a:r>
              <a:rPr lang="ru-RU" sz="1800" dirty="0" smtClean="0"/>
              <a:t>».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1800" dirty="0" smtClean="0"/>
              <a:t> </a:t>
            </a:r>
            <a:r>
              <a:rPr lang="ru-RU" sz="1800" u="sng" dirty="0">
                <a:solidFill>
                  <a:srgbClr val="FF0000"/>
                </a:solidFill>
                <a:hlinkClick r:id="rId2"/>
              </a:rPr>
              <a:t>http://onion.net.ru/onion/html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ru-RU" sz="1800" dirty="0" smtClean="0"/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1800" dirty="0" smtClean="0"/>
              <a:t>  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355160" cy="77809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Чудо-овощ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3" y="1600200"/>
            <a:ext cx="3900487" cy="305293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dirty="0"/>
              <a:t>Лук стал сердитым от обиды</a:t>
            </a:r>
            <a:r>
              <a:rPr lang="ru-RU" sz="2400" dirty="0" smtClean="0"/>
              <a:t>:</a:t>
            </a:r>
          </a:p>
          <a:p>
            <a:pPr algn="ctr">
              <a:buNone/>
            </a:pPr>
            <a:r>
              <a:rPr lang="ru-RU" sz="2400" dirty="0" smtClean="0"/>
              <a:t>-</a:t>
            </a:r>
            <a:r>
              <a:rPr lang="ru-RU" sz="2400" dirty="0"/>
              <a:t>Во мне сплошные фитонциды, </a:t>
            </a:r>
          </a:p>
          <a:p>
            <a:pPr algn="ctr">
              <a:buNone/>
            </a:pPr>
            <a:r>
              <a:rPr lang="ru-RU" sz="2400" dirty="0"/>
              <a:t>Да, иногда я раздражаю, </a:t>
            </a:r>
          </a:p>
          <a:p>
            <a:pPr algn="ctr">
              <a:buNone/>
            </a:pPr>
            <a:r>
              <a:rPr lang="ru-RU" sz="2400" dirty="0"/>
              <a:t>Сказал, он слезы вытирая, </a:t>
            </a:r>
          </a:p>
          <a:p>
            <a:pPr algn="ctr">
              <a:buNone/>
            </a:pPr>
            <a:r>
              <a:rPr lang="ru-RU" sz="2400" dirty="0"/>
              <a:t>-Когда ж людей сразит недуг, </a:t>
            </a:r>
          </a:p>
          <a:p>
            <a:pPr algn="ctr">
              <a:buNone/>
            </a:pPr>
            <a:r>
              <a:rPr lang="ru-RU" sz="2400" dirty="0"/>
              <a:t>Все вспоминают где же лук? </a:t>
            </a:r>
          </a:p>
          <a:p>
            <a:pPr algn="ctr">
              <a:buNone/>
            </a:pPr>
            <a:r>
              <a:rPr lang="ru-RU" sz="2400" dirty="0"/>
              <a:t>Я выгоняю хворь и боль, </a:t>
            </a:r>
          </a:p>
          <a:p>
            <a:pPr algn="ctr">
              <a:buNone/>
            </a:pPr>
            <a:r>
              <a:rPr lang="ru-RU" sz="2400" dirty="0"/>
              <a:t>Средь овощей и я не ноль!</a:t>
            </a:r>
          </a:p>
          <a:p>
            <a:pPr>
              <a:lnSpc>
                <a:spcPct val="90000"/>
              </a:lnSpc>
            </a:pPr>
            <a:endParaRPr lang="ru-RU" dirty="0" smtClean="0"/>
          </a:p>
        </p:txBody>
      </p:sp>
      <p:pic>
        <p:nvPicPr>
          <p:cNvPr id="4" name="Рисунок 3" descr="Лук красныйuo_en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3206040" cy="313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501317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indent="0">
              <a:buNone/>
            </a:pPr>
            <a:r>
              <a:rPr lang="ru-RU" sz="2000" b="1" u="sng" dirty="0">
                <a:latin typeface="+mn-lt"/>
              </a:rPr>
              <a:t>Цель исследования</a:t>
            </a:r>
            <a:r>
              <a:rPr lang="ru-RU" sz="2000" b="1" dirty="0">
                <a:latin typeface="+mn-lt"/>
              </a:rPr>
              <a:t>: </a:t>
            </a:r>
            <a:r>
              <a:rPr lang="ru-RU" sz="2000" dirty="0">
                <a:latin typeface="+mn-lt"/>
              </a:rPr>
              <a:t>узнать, почему люди считают лук полезным.</a:t>
            </a:r>
            <a:r>
              <a:rPr lang="ru-RU" sz="2000" i="1" dirty="0">
                <a:latin typeface="+mn-lt"/>
              </a:rPr>
              <a:t> </a:t>
            </a:r>
            <a:endParaRPr lang="ru-RU" sz="2000" dirty="0">
              <a:latin typeface="+mn-lt"/>
            </a:endParaRPr>
          </a:p>
          <a:p>
            <a:pPr marL="136525" indent="0">
              <a:buNone/>
            </a:pPr>
            <a:endParaRPr lang="ru-RU" sz="2000" dirty="0">
              <a:latin typeface="+mn-lt"/>
            </a:endParaRPr>
          </a:p>
          <a:p>
            <a:pPr marL="136525" indent="0">
              <a:buNone/>
            </a:pPr>
            <a:r>
              <a:rPr lang="ru-RU" sz="2000" b="1" u="sng" dirty="0">
                <a:latin typeface="+mn-lt"/>
              </a:rPr>
              <a:t>Гипотеза (предположение):</a:t>
            </a:r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правда </a:t>
            </a:r>
            <a:r>
              <a:rPr lang="ru-RU" sz="2000" dirty="0">
                <a:latin typeface="+mn-lt"/>
              </a:rPr>
              <a:t>ли, что «лук от семи недуг» и нам необходимо употреблять его в пищу? 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572817" cy="72008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 я сама знаю о луке?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-Лук-это </a:t>
            </a:r>
            <a:r>
              <a:rPr lang="ru-RU" sz="2000" dirty="0" smtClean="0"/>
              <a:t>овощ. Он горький на вкус,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неприятно </a:t>
            </a:r>
            <a:r>
              <a:rPr lang="ru-RU" sz="2000" dirty="0" smtClean="0"/>
              <a:t>пахнет, и от него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бегут </a:t>
            </a:r>
            <a:r>
              <a:rPr lang="ru-RU" sz="2000" dirty="0" smtClean="0"/>
              <a:t>слезы.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b="1" dirty="0" smtClean="0"/>
              <a:t>Что </a:t>
            </a:r>
            <a:r>
              <a:rPr lang="ru-RU" sz="2000" b="1" dirty="0" smtClean="0"/>
              <a:t>я узнала от взрослых: </a:t>
            </a:r>
          </a:p>
          <a:p>
            <a:pPr algn="just">
              <a:buNone/>
            </a:pPr>
            <a:r>
              <a:rPr lang="ru-RU" sz="2000" dirty="0" smtClean="0"/>
              <a:t>-м</a:t>
            </a:r>
            <a:r>
              <a:rPr lang="ru-RU" sz="2000" dirty="0" smtClean="0"/>
              <a:t>оя </a:t>
            </a:r>
            <a:r>
              <a:rPr lang="ru-RU" sz="2000" dirty="0" smtClean="0"/>
              <a:t>бабушка сказала что нужно </a:t>
            </a:r>
            <a:r>
              <a:rPr lang="ru-RU" sz="2000" dirty="0" smtClean="0"/>
              <a:t>лучок </a:t>
            </a:r>
          </a:p>
          <a:p>
            <a:pPr algn="just">
              <a:buNone/>
            </a:pPr>
            <a:r>
              <a:rPr lang="ru-RU" sz="2000" dirty="0" smtClean="0"/>
              <a:t>употреблять </a:t>
            </a:r>
            <a:r>
              <a:rPr lang="ru-RU" sz="2000" dirty="0" smtClean="0"/>
              <a:t>в пищу каждый </a:t>
            </a:r>
            <a:r>
              <a:rPr lang="ru-RU" sz="2000" dirty="0" smtClean="0"/>
              <a:t>день для </a:t>
            </a:r>
          </a:p>
          <a:p>
            <a:pPr algn="just">
              <a:buNone/>
            </a:pPr>
            <a:r>
              <a:rPr lang="ru-RU" sz="2000" dirty="0" smtClean="0"/>
              <a:t>аппетита </a:t>
            </a:r>
            <a:r>
              <a:rPr lang="ru-RU" sz="2000" dirty="0" smtClean="0"/>
              <a:t>и здоровья. Наши предки говорили : «Кто ест лук, того </a:t>
            </a:r>
            <a:r>
              <a:rPr lang="ru-RU" sz="2000" dirty="0" smtClean="0"/>
              <a:t>Бог</a:t>
            </a:r>
          </a:p>
          <a:p>
            <a:pPr algn="just">
              <a:buNone/>
            </a:pPr>
            <a:r>
              <a:rPr lang="ru-RU" sz="2000" dirty="0" smtClean="0"/>
              <a:t>избавит </a:t>
            </a:r>
            <a:r>
              <a:rPr lang="ru-RU" sz="2000" dirty="0" smtClean="0"/>
              <a:t>от мук», «Лук да баня все исправят». </a:t>
            </a:r>
          </a:p>
          <a:p>
            <a:pPr algn="just">
              <a:buNone/>
            </a:pPr>
            <a:r>
              <a:rPr lang="ru-RU" sz="2000" dirty="0" smtClean="0"/>
              <a:t>А если пропаренный лук положить на прыщ или чирей, то он </a:t>
            </a:r>
            <a:r>
              <a:rPr lang="ru-RU" sz="2000" dirty="0" smtClean="0"/>
              <a:t>скоро</a:t>
            </a:r>
          </a:p>
          <a:p>
            <a:pPr algn="just">
              <a:buNone/>
            </a:pPr>
            <a:r>
              <a:rPr lang="ru-RU" sz="2000" dirty="0" smtClean="0"/>
              <a:t>пропадет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2050" name="Picture 2" descr="D:\Users\Администратор\Desktop\света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12749"/>
            <a:ext cx="3456384" cy="2592288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31631" y="620688"/>
            <a:ext cx="7572817" cy="72008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3200" dirty="0" smtClean="0"/>
              <a:t>Что я сама знаю о луке?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WordArt 4"/>
          <p:cNvSpPr>
            <a:spLocks noChangeArrowheads="1" noChangeShapeType="1" noTextEdit="1"/>
          </p:cNvSpPr>
          <p:nvPr/>
        </p:nvSpPr>
        <p:spPr bwMode="auto">
          <a:xfrm>
            <a:off x="1547813" y="611187"/>
            <a:ext cx="6048375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spc="720">
              <a:ln w="9525">
                <a:noFill/>
                <a:round/>
                <a:headEnd/>
                <a:tailEnd/>
              </a:ln>
              <a:solidFill>
                <a:srgbClr val="007200"/>
              </a:soli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9" name="Picture 2" descr="http://www.fisnyak.ru/post/post68/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" y="1932856"/>
            <a:ext cx="3571875" cy="374332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631273" y="468695"/>
            <a:ext cx="6318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Знаете ли вы где  родился  лук?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74727" y="30689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Родина лука – Ближний Восток, оттуда он попал в Египет, затем в Рим, Грецию и другие страны. 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31224" cy="79208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 я узнала через </a:t>
            </a:r>
            <a:r>
              <a:rPr lang="ru-RU" sz="3200" dirty="0" smtClean="0"/>
              <a:t>Интернет</a:t>
            </a:r>
            <a:r>
              <a:rPr lang="ru-RU" sz="3200" dirty="0" smtClean="0"/>
              <a:t>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510102" cy="4708525"/>
          </a:xfrm>
        </p:spPr>
        <p:txBody>
          <a:bodyPr/>
          <a:lstStyle/>
          <a:p>
            <a:pPr algn="just">
              <a:buNone/>
            </a:pPr>
            <a:r>
              <a:rPr lang="ru-RU" sz="2000" dirty="0"/>
              <a:t>В Древнем Египте </a:t>
            </a:r>
            <a:r>
              <a:rPr lang="ru-RU" sz="2000" dirty="0" smtClean="0"/>
              <a:t>лук </a:t>
            </a:r>
            <a:r>
              <a:rPr lang="ru-RU" sz="2000" dirty="0"/>
              <a:t>был символом энергии.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Египтяне носили луковицу на груди </a:t>
            </a:r>
            <a:r>
              <a:rPr lang="ru-RU" sz="2000" dirty="0"/>
              <a:t>как </a:t>
            </a: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талисман</a:t>
            </a:r>
            <a:r>
              <a:rPr lang="ru-RU" sz="2000" dirty="0"/>
              <a:t>, способный защитить </a:t>
            </a:r>
            <a:r>
              <a:rPr lang="ru-RU" sz="2000" dirty="0" smtClean="0"/>
              <a:t>в бою</a:t>
            </a:r>
            <a:r>
              <a:rPr lang="ru-RU" sz="2000" dirty="0"/>
              <a:t>. </a:t>
            </a:r>
            <a:r>
              <a:rPr lang="ru-RU" sz="2000" dirty="0" smtClean="0"/>
              <a:t>Лук </a:t>
            </a:r>
          </a:p>
          <a:p>
            <a:pPr algn="just">
              <a:buNone/>
            </a:pPr>
            <a:r>
              <a:rPr lang="ru-RU" sz="2000" dirty="0" smtClean="0"/>
              <a:t>жевали </a:t>
            </a:r>
            <a:r>
              <a:rPr lang="ru-RU" sz="2000" dirty="0"/>
              <a:t>перед боем </a:t>
            </a:r>
            <a:r>
              <a:rPr lang="ru-RU" sz="2000" dirty="0" smtClean="0"/>
              <a:t>римские </a:t>
            </a:r>
            <a:r>
              <a:rPr lang="ru-RU" sz="2000" dirty="0"/>
              <a:t>воины </a:t>
            </a:r>
            <a:r>
              <a:rPr lang="ru-RU" sz="2000" dirty="0" smtClean="0"/>
              <a:t>и </a:t>
            </a:r>
          </a:p>
          <a:p>
            <a:pPr algn="just">
              <a:buNone/>
            </a:pPr>
            <a:r>
              <a:rPr lang="ru-RU" sz="2000" dirty="0"/>
              <a:t>н</a:t>
            </a:r>
            <a:r>
              <a:rPr lang="ru-RU" sz="2000" dirty="0" smtClean="0"/>
              <a:t>атирали луковым </a:t>
            </a:r>
            <a:r>
              <a:rPr lang="ru-RU" sz="2000" dirty="0"/>
              <a:t>маслом </a:t>
            </a:r>
            <a:r>
              <a:rPr lang="ru-RU" sz="2000" dirty="0" smtClean="0"/>
              <a:t>мышцы, чтобы </a:t>
            </a:r>
          </a:p>
          <a:p>
            <a:pPr algn="just">
              <a:buNone/>
            </a:pPr>
            <a:r>
              <a:rPr lang="ru-RU" sz="2000" dirty="0" smtClean="0"/>
              <a:t>повысить силу </a:t>
            </a:r>
            <a:r>
              <a:rPr lang="ru-RU" sz="2000" dirty="0"/>
              <a:t>и бойцовские качества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b="1" u="sng" dirty="0" smtClean="0"/>
              <a:t>Вывод: </a:t>
            </a:r>
            <a:r>
              <a:rPr lang="ru-RU" sz="2000" dirty="0" smtClean="0"/>
              <a:t>древние </a:t>
            </a:r>
            <a:r>
              <a:rPr lang="ru-RU" sz="2000" dirty="0" smtClean="0"/>
              <a:t>люди очень ценили лук и считали, что он </a:t>
            </a:r>
            <a:r>
              <a:rPr lang="ru-RU" sz="2000" dirty="0" smtClean="0"/>
              <a:t>обладает</a:t>
            </a:r>
          </a:p>
          <a:p>
            <a:pPr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</a:t>
            </a:r>
            <a:r>
              <a:rPr lang="ru-RU" sz="2000" dirty="0" smtClean="0"/>
              <a:t>    целебными </a:t>
            </a:r>
            <a:r>
              <a:rPr lang="ru-RU" sz="2000" dirty="0" smtClean="0"/>
              <a:t>свойствами.</a:t>
            </a:r>
            <a:endParaRPr lang="ru-RU" sz="2000" dirty="0"/>
          </a:p>
        </p:txBody>
      </p:sp>
      <p:pic>
        <p:nvPicPr>
          <p:cNvPr id="3074" name="Picture 2" descr="C:\Users\user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28800"/>
            <a:ext cx="318151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075240" cy="9221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Что я узнала из журналов и газет?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493096"/>
          </a:xfrm>
        </p:spPr>
        <p:txBody>
          <a:bodyPr/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b="1" u="sng" dirty="0" smtClean="0"/>
              <a:t>В </a:t>
            </a:r>
            <a:r>
              <a:rPr lang="ru-RU" sz="2000" b="1" u="sng" dirty="0" smtClean="0"/>
              <a:t>энциклопедии </a:t>
            </a:r>
            <a:r>
              <a:rPr lang="ru-RU" sz="2000" dirty="0" smtClean="0"/>
              <a:t>мы прочитали, что лук-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это </a:t>
            </a:r>
            <a:r>
              <a:rPr lang="ru-RU" sz="2000" dirty="0" smtClean="0"/>
              <a:t>двулетнее и </a:t>
            </a:r>
            <a:r>
              <a:rPr lang="ru-RU" sz="2000" dirty="0" smtClean="0"/>
              <a:t>многолетнее растение</a:t>
            </a:r>
            <a:r>
              <a:rPr lang="ru-RU" sz="2000" dirty="0" smtClean="0"/>
              <a:t>.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У </a:t>
            </a:r>
            <a:r>
              <a:rPr lang="ru-RU" sz="2000" dirty="0" smtClean="0"/>
              <a:t>него есть корень, луковица и листья. </a:t>
            </a:r>
          </a:p>
          <a:p>
            <a:pPr>
              <a:buNone/>
            </a:pPr>
            <a:r>
              <a:rPr lang="ru-RU" sz="2000" dirty="0" smtClean="0"/>
              <a:t>И выглядит он вот так.</a:t>
            </a:r>
            <a:endParaRPr lang="ru-RU" sz="2000" dirty="0"/>
          </a:p>
        </p:txBody>
      </p:sp>
      <p:pic>
        <p:nvPicPr>
          <p:cNvPr id="6146" name="Picture 2" descr="http://900igr.net/datai/russkij-jazyk/Odnokorennye-slova-russkij-jazyk/0024-007-Kabluk.png"/>
          <p:cNvPicPr>
            <a:picLocks noChangeAspect="1" noChangeArrowheads="1"/>
          </p:cNvPicPr>
          <p:nvPr/>
        </p:nvPicPr>
        <p:blipFill rotWithShape="1">
          <a:blip r:embed="rId2" cstate="print"/>
          <a:srcRect l="17090"/>
          <a:stretch/>
        </p:blipFill>
        <p:spPr bwMode="auto">
          <a:xfrm>
            <a:off x="4499992" y="2132856"/>
            <a:ext cx="4392488" cy="3654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30930" y="1412777"/>
            <a:ext cx="8353176" cy="48038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latin typeface="+mn-lt"/>
              <a:cs typeface="+mn-cs"/>
            </a:endParaRPr>
          </a:p>
        </p:txBody>
      </p:sp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6614864" y="3448002"/>
            <a:ext cx="1728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Лук -  шалот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3635375" y="3213100"/>
            <a:ext cx="157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Лук - </a:t>
            </a:r>
            <a:r>
              <a:rPr lang="ru-RU" b="1" i="1" dirty="0" err="1">
                <a:latin typeface="Times New Roman" pitchFamily="18" charset="0"/>
              </a:rPr>
              <a:t>слизун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430748" y="5177110"/>
            <a:ext cx="2449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 smtClean="0">
                <a:latin typeface="Times New Roman" pitchFamily="18" charset="0"/>
              </a:rPr>
              <a:t>  Многоярусный </a:t>
            </a:r>
            <a:r>
              <a:rPr lang="ru-RU" b="1" i="1" dirty="0">
                <a:latin typeface="Times New Roman" pitchFamily="18" charset="0"/>
              </a:rPr>
              <a:t>лук</a:t>
            </a:r>
          </a:p>
        </p:txBody>
      </p:sp>
      <p:pic>
        <p:nvPicPr>
          <p:cNvPr id="17413" name="Picture 8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82963" y="1771650"/>
            <a:ext cx="1735137" cy="1441450"/>
          </a:xfrm>
          <a:solidFill>
            <a:schemeClr val="bg1"/>
          </a:solidFill>
          <a:ln w="57150" cap="flat">
            <a:solidFill>
              <a:srgbClr val="99FF33"/>
            </a:solidFill>
            <a:prstDash val="sysDot"/>
          </a:ln>
        </p:spPr>
      </p:pic>
      <p:pic>
        <p:nvPicPr>
          <p:cNvPr id="17414" name="Picture 9" descr="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11560" y="1579686"/>
            <a:ext cx="1655762" cy="1370012"/>
          </a:xfrm>
          <a:solidFill>
            <a:schemeClr val="bg1"/>
          </a:solidFill>
          <a:ln w="57150" cap="flat">
            <a:solidFill>
              <a:srgbClr val="00FF00"/>
            </a:solidFill>
            <a:prstDash val="sysDot"/>
          </a:ln>
        </p:spPr>
      </p:pic>
      <p:sp>
        <p:nvSpPr>
          <p:cNvPr id="17415" name="Text Box 10"/>
          <p:cNvSpPr txBox="1">
            <a:spLocks noChangeArrowheads="1"/>
          </p:cNvSpPr>
          <p:nvPr/>
        </p:nvSpPr>
        <p:spPr bwMode="auto">
          <a:xfrm>
            <a:off x="1116013" y="37893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611560" y="2949698"/>
            <a:ext cx="1674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Лук - </a:t>
            </a:r>
            <a:r>
              <a:rPr lang="ru-RU" b="1" i="1" dirty="0" err="1">
                <a:latin typeface="Times New Roman" pitchFamily="18" charset="0"/>
              </a:rPr>
              <a:t>шнитт</a:t>
            </a:r>
            <a:endParaRPr lang="ru-RU" b="1" i="1" dirty="0">
              <a:latin typeface="Times New Roman" pitchFamily="18" charset="0"/>
            </a:endParaRPr>
          </a:p>
        </p:txBody>
      </p:sp>
      <p:sp>
        <p:nvSpPr>
          <p:cNvPr id="17417" name="Text Box 13"/>
          <p:cNvSpPr txBox="1">
            <a:spLocks noChangeArrowheads="1"/>
          </p:cNvSpPr>
          <p:nvPr/>
        </p:nvSpPr>
        <p:spPr bwMode="auto">
          <a:xfrm>
            <a:off x="3541468" y="5538511"/>
            <a:ext cx="1474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 dirty="0">
                <a:latin typeface="Times New Roman" pitchFamily="18" charset="0"/>
              </a:rPr>
              <a:t>Лук - порей</a:t>
            </a:r>
          </a:p>
        </p:txBody>
      </p:sp>
      <p:pic>
        <p:nvPicPr>
          <p:cNvPr id="17418" name="Picture 14" descr="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485" y="3785701"/>
            <a:ext cx="1655762" cy="1296987"/>
          </a:xfrm>
          <a:prstGeom prst="rect">
            <a:avLst/>
          </a:prstGeom>
          <a:solidFill>
            <a:schemeClr val="bg1"/>
          </a:solidFill>
          <a:ln w="57150">
            <a:solidFill>
              <a:srgbClr val="00FF00"/>
            </a:solidFill>
            <a:prstDash val="sysDot"/>
            <a:miter lim="800000"/>
            <a:headEnd/>
            <a:tailEnd/>
          </a:ln>
        </p:spPr>
      </p:pic>
      <p:pic>
        <p:nvPicPr>
          <p:cNvPr id="17419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410106" y="4141177"/>
            <a:ext cx="1771650" cy="1368425"/>
          </a:xfrm>
          <a:solidFill>
            <a:schemeClr val="bg1"/>
          </a:solidFill>
          <a:ln w="57150" cap="flat">
            <a:solidFill>
              <a:srgbClr val="00FF00"/>
            </a:solidFill>
            <a:prstDash val="sysDot"/>
          </a:ln>
        </p:spPr>
      </p:pic>
      <p:sp>
        <p:nvSpPr>
          <p:cNvPr id="17420" name="Text Box 19"/>
          <p:cNvSpPr txBox="1">
            <a:spLocks noChangeArrowheads="1"/>
          </p:cNvSpPr>
          <p:nvPr/>
        </p:nvSpPr>
        <p:spPr bwMode="auto">
          <a:xfrm>
            <a:off x="6395820" y="5570321"/>
            <a:ext cx="1947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itchFamily="18" charset="0"/>
              </a:rPr>
              <a:t>   Репчатый </a:t>
            </a:r>
            <a:r>
              <a:rPr lang="ru-RU" b="1" i="1" dirty="0">
                <a:latin typeface="Times New Roman" pitchFamily="18" charset="0"/>
              </a:rPr>
              <a:t>лук</a:t>
            </a:r>
          </a:p>
          <a:p>
            <a:endParaRPr lang="ru-RU" dirty="0">
              <a:latin typeface="Times New Roman" pitchFamily="18" charset="0"/>
            </a:endParaRPr>
          </a:p>
        </p:txBody>
      </p:sp>
      <p:pic>
        <p:nvPicPr>
          <p:cNvPr id="17421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5819" y="2073397"/>
            <a:ext cx="1785937" cy="1339850"/>
          </a:xfrm>
          <a:prstGeom prst="rect">
            <a:avLst/>
          </a:prstGeom>
          <a:noFill/>
          <a:ln w="57150">
            <a:solidFill>
              <a:srgbClr val="00FF00"/>
            </a:solidFill>
            <a:prstDash val="sysDot"/>
            <a:miter lim="800000"/>
            <a:headEnd/>
            <a:tailEnd/>
          </a:ln>
        </p:spPr>
      </p:pic>
      <p:pic>
        <p:nvPicPr>
          <p:cNvPr id="17422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1468" y="3875087"/>
            <a:ext cx="1428750" cy="1604963"/>
          </a:xfrm>
          <a:prstGeom prst="rect">
            <a:avLst/>
          </a:prstGeom>
          <a:noFill/>
          <a:ln w="57150">
            <a:solidFill>
              <a:srgbClr val="00FF00"/>
            </a:solidFill>
            <a:prstDash val="sysDot"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288" y="188640"/>
            <a:ext cx="8209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луковом </a:t>
            </a:r>
            <a:r>
              <a:rPr lang="ru-RU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семействе существует </a:t>
            </a:r>
            <a:r>
              <a:rPr lang="ru-RU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много </a:t>
            </a:r>
            <a:r>
              <a:rPr lang="ru-RU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видов лука</a:t>
            </a:r>
            <a:endParaRPr lang="ru-RU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662" y="620688"/>
            <a:ext cx="5904656" cy="44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5373216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latin typeface="+mn-lt"/>
              </a:rPr>
              <a:t>Вывод</a:t>
            </a:r>
            <a:r>
              <a:rPr lang="ru-RU" sz="2000" dirty="0">
                <a:latin typeface="+mn-lt"/>
              </a:rPr>
              <a:t>: </a:t>
            </a:r>
            <a:r>
              <a:rPr lang="ru-RU" sz="2000" dirty="0" smtClean="0">
                <a:latin typeface="+mn-lt"/>
              </a:rPr>
              <a:t>мы </a:t>
            </a:r>
            <a:r>
              <a:rPr lang="ru-RU" sz="2000" dirty="0">
                <a:latin typeface="+mn-lt"/>
              </a:rPr>
              <a:t>выяснили, что необходимо использовать разные </a:t>
            </a:r>
            <a:r>
              <a:rPr lang="ru-RU" sz="2000" dirty="0" smtClean="0">
                <a:latin typeface="+mn-lt"/>
              </a:rPr>
              <a:t>сорта</a:t>
            </a:r>
          </a:p>
          <a:p>
            <a:r>
              <a:rPr lang="ru-RU" sz="2000" dirty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            </a:t>
            </a:r>
            <a:r>
              <a:rPr lang="ru-RU" sz="2000" dirty="0">
                <a:latin typeface="+mn-lt"/>
              </a:rPr>
              <a:t>лука, потому что каждый ценен по-своему.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561</TotalTime>
  <Words>844</Words>
  <Application>Microsoft Office PowerPoint</Application>
  <PresentationFormat>Экран (4:3)</PresentationFormat>
  <Paragraphs>121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 Лук – от семи недуг</vt:lpstr>
      <vt:lpstr>Актуальность проекта</vt:lpstr>
      <vt:lpstr>Чудо-овощ</vt:lpstr>
      <vt:lpstr>Что я сама знаю о луке?</vt:lpstr>
      <vt:lpstr>Презентация PowerPoint</vt:lpstr>
      <vt:lpstr>Что я узнала через Интернет?</vt:lpstr>
      <vt:lpstr>Что я узнала из журналов и газет?</vt:lpstr>
      <vt:lpstr>Презентация PowerPoint</vt:lpstr>
      <vt:lpstr>Презентация PowerPoint</vt:lpstr>
      <vt:lpstr>Опытно-экспериментальная работа </vt:lpstr>
      <vt:lpstr>Презентация PowerPoint</vt:lpstr>
      <vt:lpstr>Презентация PowerPoint</vt:lpstr>
      <vt:lpstr>Из телепередач о вкусной и здоровой пище мы узнали </vt:lpstr>
      <vt:lpstr>Презентация PowerPoint</vt:lpstr>
      <vt:lpstr>Практическая деятельность</vt:lpstr>
      <vt:lpstr>Презентация PowerPoint</vt:lpstr>
      <vt:lpstr>Презентация PowerPoint</vt:lpstr>
      <vt:lpstr> </vt:lpstr>
      <vt:lpstr>Заключение </vt:lpstr>
      <vt:lpstr>Дальнейшие исследования</vt:lpstr>
      <vt:lpstr>Лук есть полезно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Лук  от  семи  недуг</dc:title>
  <dc:creator>HP</dc:creator>
  <cp:lastModifiedBy>user</cp:lastModifiedBy>
  <cp:revision>61</cp:revision>
  <dcterms:modified xsi:type="dcterms:W3CDTF">2016-03-15T16:50:05Z</dcterms:modified>
</cp:coreProperties>
</file>