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5" r:id="rId3"/>
    <p:sldId id="293" r:id="rId4"/>
    <p:sldId id="294" r:id="rId5"/>
    <p:sldId id="279" r:id="rId6"/>
    <p:sldId id="289" r:id="rId7"/>
    <p:sldId id="290" r:id="rId8"/>
    <p:sldId id="291" r:id="rId9"/>
    <p:sldId id="292" r:id="rId10"/>
    <p:sldId id="257" r:id="rId11"/>
    <p:sldId id="260" r:id="rId12"/>
    <p:sldId id="269" r:id="rId13"/>
    <p:sldId id="273" r:id="rId14"/>
    <p:sldId id="286" r:id="rId15"/>
    <p:sldId id="277" r:id="rId16"/>
    <p:sldId id="276" r:id="rId17"/>
    <p:sldId id="274" r:id="rId18"/>
    <p:sldId id="283" r:id="rId19"/>
    <p:sldId id="280" r:id="rId20"/>
    <p:sldId id="267" r:id="rId21"/>
    <p:sldId id="281" r:id="rId22"/>
    <p:sldId id="278" r:id="rId23"/>
    <p:sldId id="268" r:id="rId24"/>
    <p:sldId id="282" r:id="rId25"/>
    <p:sldId id="272" r:id="rId26"/>
    <p:sldId id="270" r:id="rId27"/>
    <p:sldId id="271" r:id="rId28"/>
    <p:sldId id="287" r:id="rId29"/>
    <p:sldId id="261" r:id="rId30"/>
    <p:sldId id="262" r:id="rId31"/>
    <p:sldId id="288" r:id="rId32"/>
    <p:sldId id="284" r:id="rId33"/>
    <p:sldId id="285" r:id="rId34"/>
    <p:sldId id="258" r:id="rId35"/>
    <p:sldId id="264" r:id="rId36"/>
    <p:sldId id="265" r:id="rId37"/>
    <p:sldId id="263" r:id="rId38"/>
    <p:sldId id="266" r:id="rId39"/>
    <p:sldId id="2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F53"/>
    <a:srgbClr val="3E0000"/>
    <a:srgbClr val="920000"/>
    <a:srgbClr val="6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96B69-557D-4D8F-B32F-59EB55630C8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E0AB-F3EF-49AE-819F-52D4A5F4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433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677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90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56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675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46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0AB-F3EF-49AE-819F-52D4A5F4DC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59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2223-43E7-47C7-8009-3EC0910D4C0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4CAE-7DF0-4477-BF6A-1202F43B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2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2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D:\USER\Desktop\0001-001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3740" y="418881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–детский сад № 31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.Яровое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Алтайского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418" y="2844225"/>
            <a:ext cx="8260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УЕДИНЕНИЯ В ГРУППАХ </a:t>
            </a:r>
            <a:r>
              <a:rPr lang="ru-RU" sz="32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endParaRPr lang="ru-RU" sz="3200" b="1" dirty="0" smtClean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Межевикина Н.П.</a:t>
            </a:r>
            <a:endParaRPr lang="ru-RU" sz="1600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706" y="608855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D:\USER\Desktop\20181130_112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2880320" cy="3840427"/>
          </a:xfrm>
          <a:prstGeom prst="rect">
            <a:avLst/>
          </a:prstGeom>
          <a:noFill/>
        </p:spPr>
      </p:pic>
      <p:pic>
        <p:nvPicPr>
          <p:cNvPr id="8195" name="Picture 3" descr="D:\USER\Desktop\IMGA0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500306"/>
            <a:ext cx="2888463" cy="38512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373217"/>
            <a:ext cx="354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 «Кроха»</a:t>
            </a:r>
            <a:endParaRPr lang="ru-RU" b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7351" y="1244191"/>
            <a:ext cx="2394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уединения «Гнездышко»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наполнен мягкими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модулями, мягкими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игрушками: телефон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«Позвони маме»,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игрушки-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музыкальными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композициями со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звуками леса, птиц,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спокойной музыки,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книжками, играми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сенсорной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</a:p>
          <a:p>
            <a:pPr algn="just"/>
            <a:endParaRPr lang="ru-RU" b="1" dirty="0">
              <a:solidFill>
                <a:srgbClr val="483F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929066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83F5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b="1" dirty="0">
              <a:solidFill>
                <a:srgbClr val="483F5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9" name="Picture 3" descr="D:\USER\Desktop\IMGA03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048" y="540198"/>
            <a:ext cx="3097393" cy="4129857"/>
          </a:xfrm>
          <a:prstGeom prst="rect">
            <a:avLst/>
          </a:prstGeom>
          <a:noFill/>
        </p:spPr>
      </p:pic>
      <p:pic>
        <p:nvPicPr>
          <p:cNvPr id="8" name="Picture 4" descr="D:\USER\Desktop\IMGA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6121" y="2865437"/>
            <a:ext cx="4464056" cy="33480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428604"/>
            <a:ext cx="262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«Разноцветный дождь»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9685" y="2370651"/>
            <a:ext cx="45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Сухой бассейн для отдыха и расслабления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7857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игры: на развитие эмоций,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налаживания контакта с ребенком,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направленные на сближение друг с другом и педагогом, формирующие навык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бесконфликтного общения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8" y="-7285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D:\USER\Desktop\IMGA03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70" y="4359493"/>
            <a:ext cx="2847882" cy="2135911"/>
          </a:xfrm>
          <a:prstGeom prst="rect">
            <a:avLst/>
          </a:prstGeom>
          <a:noFill/>
        </p:spPr>
      </p:pic>
      <p:pic>
        <p:nvPicPr>
          <p:cNvPr id="10244" name="Picture 4" descr="D:\USER\Desktop\20181130_111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857232"/>
            <a:ext cx="3810378" cy="2857785"/>
          </a:xfrm>
          <a:prstGeom prst="rect">
            <a:avLst/>
          </a:prstGeom>
          <a:noFill/>
        </p:spPr>
      </p:pic>
      <p:pic>
        <p:nvPicPr>
          <p:cNvPr id="10245" name="Picture 5" descr="D:\USER\Desktop\IMGA02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082" y="4370022"/>
            <a:ext cx="2836548" cy="2127411"/>
          </a:xfrm>
          <a:prstGeom prst="rect">
            <a:avLst/>
          </a:prstGeom>
          <a:noFill/>
        </p:spPr>
      </p:pic>
      <p:pic>
        <p:nvPicPr>
          <p:cNvPr id="9" name="Picture 4" descr="D:\USER\Desktop\IMGA0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7463" y="4370022"/>
            <a:ext cx="1594037" cy="21253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3786190"/>
            <a:ext cx="2376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близких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ребенка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28604"/>
            <a:ext cx="426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центр в уголке уединения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786190"/>
            <a:ext cx="2640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песочница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цветным песком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78619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Веер приветствий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«Здравствуйте, я пришел!»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D:\USER\Desktop\20181130_114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200400" cy="4267201"/>
          </a:xfrm>
          <a:prstGeom prst="rect">
            <a:avLst/>
          </a:prstGeom>
          <a:noFill/>
        </p:spPr>
      </p:pic>
      <p:pic>
        <p:nvPicPr>
          <p:cNvPr id="3075" name="Picture 3" descr="D:\USER\Desktop\20181130_1144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71810"/>
            <a:ext cx="42672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400648"/>
            <a:ext cx="279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6774" y="1317484"/>
            <a:ext cx="4420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 (на гранях куба нарисованы различные эмоции, ребенок, рассматривая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его, выбирает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 грань, где изображено то, что он чувствует, а потом ту, которую он бы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 почувствовать)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097" y="4695805"/>
            <a:ext cx="33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«Балдахин»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24426" y="428604"/>
            <a:ext cx="279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D:\USER\Desktop\IMG-20181206-WA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" y="1145426"/>
            <a:ext cx="3390900" cy="2381250"/>
          </a:xfrm>
          <a:prstGeom prst="rect">
            <a:avLst/>
          </a:prstGeom>
          <a:noFill/>
        </p:spPr>
      </p:pic>
      <p:pic>
        <p:nvPicPr>
          <p:cNvPr id="3077" name="Picture 5" descr="D:\USER\Desktop\IMG-20181206-WA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7509" y="2552143"/>
            <a:ext cx="2448644" cy="3906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5317" y="3608080"/>
            <a:ext cx="181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кубики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704" y="1728799"/>
            <a:ext cx="312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для рассматривания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119867"/>
            <a:ext cx="59046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адаптации, помочь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расставание с мамой и привыкнуть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педагога. Уголок уединения наполнен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предметами, к которым ребёнок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испытывает тёплые чувства, мягкие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красивые подушки и игрушки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и позволят малышу отвлечься и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расслабиться</a:t>
            </a:r>
            <a:endParaRPr lang="ru-RU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D:\USER\Desktop\20181130_112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881032"/>
            <a:ext cx="2714644" cy="3619526"/>
          </a:xfrm>
          <a:prstGeom prst="rect">
            <a:avLst/>
          </a:prstGeom>
          <a:noFill/>
        </p:spPr>
      </p:pic>
      <p:pic>
        <p:nvPicPr>
          <p:cNvPr id="6147" name="Picture 3" descr="D:\USER\Desktop\IMG-20181129-W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786058"/>
            <a:ext cx="2714644" cy="36195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500042"/>
            <a:ext cx="425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 «Чебурашка»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4500570"/>
            <a:ext cx="3357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Коврик злости» с шероховатой поверхностью, шипами,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«Стаканчик для крика»,</a:t>
            </a:r>
          </a:p>
          <a:p>
            <a:pPr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одушка «Рыбка»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снятия напряжения,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тревожности</a:t>
            </a:r>
          </a:p>
          <a:p>
            <a:endParaRPr lang="ru-RU" b="1" dirty="0" smtClean="0">
              <a:solidFill>
                <a:srgbClr val="483F5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83F5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71436" y="1357298"/>
            <a:ext cx="5186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уединения «Уютный домик» представляет собой мобильный макет, который можно использовать для решения разнообразных образовательных и развивающих задач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D:\USER\Desktop\IMG-20181129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276593"/>
            <a:ext cx="2428891" cy="3238522"/>
          </a:xfrm>
          <a:prstGeom prst="rect">
            <a:avLst/>
          </a:prstGeom>
          <a:noFill/>
        </p:spPr>
      </p:pic>
      <p:pic>
        <p:nvPicPr>
          <p:cNvPr id="7171" name="Picture 3" descr="D:\USER\Desktop\IMG_20181130_082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3668" y="3214686"/>
            <a:ext cx="2445169" cy="3260225"/>
          </a:xfrm>
          <a:prstGeom prst="rect">
            <a:avLst/>
          </a:prstGeom>
          <a:noFill/>
        </p:spPr>
      </p:pic>
      <p:pic>
        <p:nvPicPr>
          <p:cNvPr id="7172" name="Picture 4" descr="D:\USER\Desktop\IMG-20181129-WA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214686"/>
            <a:ext cx="2486773" cy="3315696"/>
          </a:xfrm>
          <a:prstGeom prst="rect">
            <a:avLst/>
          </a:prstGeom>
          <a:noFill/>
        </p:spPr>
      </p:pic>
      <p:pic>
        <p:nvPicPr>
          <p:cNvPr id="7173" name="Picture 5" descr="D:\USER\Desktop\IMG-20181129-WA00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2549" y="587661"/>
            <a:ext cx="2951828" cy="22145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6688" y="274055"/>
            <a:ext cx="24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83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примирения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786058"/>
            <a:ext cx="248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 для рисования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786058"/>
            <a:ext cx="21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«Мягкие кубики»</a:t>
            </a: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428736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«Зеркало моего настроения»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 ребёнка плохое настроение, он садится перед зеркалом смотрит на себя, улыбается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266" name="Picture 2" descr="D:\USER\Desktop\20181130_110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7534"/>
            <a:ext cx="2704336" cy="3605781"/>
          </a:xfrm>
          <a:prstGeom prst="rect">
            <a:avLst/>
          </a:prstGeom>
          <a:noFill/>
        </p:spPr>
      </p:pic>
      <p:pic>
        <p:nvPicPr>
          <p:cNvPr id="11267" name="Picture 3" descr="D:\USER\Desktop\20181130_1116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286124"/>
            <a:ext cx="2320529" cy="3094038"/>
          </a:xfrm>
          <a:prstGeom prst="rect">
            <a:avLst/>
          </a:prstGeom>
          <a:noFill/>
        </p:spPr>
      </p:pic>
      <p:pic>
        <p:nvPicPr>
          <p:cNvPr id="11268" name="Picture 4" descr="D:\USER\Desktop\20181130_111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3151" y="2787504"/>
            <a:ext cx="2540008" cy="33866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8652" y="410948"/>
            <a:ext cx="416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младшего возраста «Теремок»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8630" y="2787504"/>
            <a:ext cx="18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настроение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9522" y="746183"/>
            <a:ext cx="5710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дошкольном звене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актуален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«Норка» — небольшое пространство с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входом, которое подарит ребёнку ощущение уюта и безопасности. Там малыш сможет отсидеться или отлежаться в компании плюшевых игрушек, которые можно обнять (ведь в 3–4 года очень важен тактильный контакт) и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предметов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Обязательные атрибуты «норки» — мягкий коврик и подушки.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462" y="6146758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шляпа для превращений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D:\USER\Desktop\DSCN5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973" y="519798"/>
            <a:ext cx="2862935" cy="2147202"/>
          </a:xfrm>
          <a:prstGeom prst="rect">
            <a:avLst/>
          </a:prstGeom>
          <a:noFill/>
        </p:spPr>
      </p:pic>
      <p:pic>
        <p:nvPicPr>
          <p:cNvPr id="1027" name="Picture 3" descr="D:\USER\Desktop\DSCN5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4133966"/>
            <a:ext cx="3030964" cy="2273223"/>
          </a:xfrm>
          <a:prstGeom prst="rect">
            <a:avLst/>
          </a:prstGeom>
          <a:noFill/>
        </p:spPr>
      </p:pic>
      <p:pic>
        <p:nvPicPr>
          <p:cNvPr id="1028" name="Picture 4" descr="D:\USER\Desktop\DSCN57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2475" y="519798"/>
            <a:ext cx="2872294" cy="2154222"/>
          </a:xfrm>
          <a:prstGeom prst="rect">
            <a:avLst/>
          </a:prstGeom>
          <a:noFill/>
        </p:spPr>
      </p:pic>
      <p:pic>
        <p:nvPicPr>
          <p:cNvPr id="1029" name="Picture 5" descr="D:\USER\Desktop\DSCN57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7509" y="3335853"/>
            <a:ext cx="3004779" cy="22535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44086" y="3449901"/>
            <a:ext cx="261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80771"/>
            <a:ext cx="326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морских ракушек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8805" y="2691561"/>
            <a:ext cx="475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расслабления и релаксации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689" y="5644988"/>
            <a:ext cx="3143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выплеснуть отрицательные эмоции ребёнку предлагается покричать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291" name="Picture 3" descr="D:\USER\Desktop\IMG-20181130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729" y="1649931"/>
            <a:ext cx="2075252" cy="2767002"/>
          </a:xfrm>
          <a:prstGeom prst="rect">
            <a:avLst/>
          </a:prstGeom>
          <a:noFill/>
        </p:spPr>
      </p:pic>
      <p:pic>
        <p:nvPicPr>
          <p:cNvPr id="12292" name="Picture 4" descr="D:\USER\Desktop\20181130_112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5668" y="4075962"/>
            <a:ext cx="3075369" cy="2306526"/>
          </a:xfrm>
          <a:prstGeom prst="rect">
            <a:avLst/>
          </a:prstGeom>
          <a:noFill/>
        </p:spPr>
      </p:pic>
      <p:pic>
        <p:nvPicPr>
          <p:cNvPr id="12294" name="Picture 6" descr="D:\USER\Desktop\IMG-20181130-WA0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638" y="876314"/>
            <a:ext cx="1971672" cy="2628896"/>
          </a:xfrm>
          <a:prstGeom prst="rect">
            <a:avLst/>
          </a:prstGeom>
          <a:noFill/>
        </p:spPr>
      </p:pic>
      <p:pic>
        <p:nvPicPr>
          <p:cNvPr id="12296" name="Picture 8" descr="D:\USER\Desktop\20181130_1133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7707" y="1471771"/>
            <a:ext cx="1646624" cy="21954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5668" y="468798"/>
            <a:ext cx="429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младшего возраста «Островок»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187" y="4387339"/>
            <a:ext cx="232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приветствия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945" y="4530547"/>
            <a:ext cx="3005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 со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схематическим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зображением лиц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выражающих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98310" y="1102696"/>
            <a:ext cx="336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«Островок уединения»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9532" y="1114485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Пребывая в стенах ДОУ, ребята получают огромное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эмоциональных впечатлений,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воспринимает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по-разному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воспитателя — помочь детям привести в порядок свои мысли и чувства. Уютный уголок уединения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обрести уверенность в себе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ощущение безопасности. В зависимости от возраста воспитанников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продумывает интересный дизайн «домика»,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атрибуты и дидактические игры, многие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делают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руками. На их основе детям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 эффективные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виды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помогают снять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поднять настроение.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620688"/>
            <a:ext cx="16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D:\USER\Desktop\IMG-20181130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623" y="385256"/>
            <a:ext cx="2497122" cy="3329496"/>
          </a:xfrm>
          <a:prstGeom prst="rect">
            <a:avLst/>
          </a:prstGeom>
          <a:noFill/>
        </p:spPr>
      </p:pic>
      <p:pic>
        <p:nvPicPr>
          <p:cNvPr id="16387" name="Picture 3" descr="D:\USER\Desktop\IMG-20181130-WA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07" y="2092756"/>
            <a:ext cx="2459844" cy="3279792"/>
          </a:xfrm>
          <a:prstGeom prst="rect">
            <a:avLst/>
          </a:prstGeom>
          <a:noFill/>
        </p:spPr>
      </p:pic>
      <p:pic>
        <p:nvPicPr>
          <p:cNvPr id="16390" name="Picture 6" descr="D:\USER\Desktop\20181130_1131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792" y="3886200"/>
            <a:ext cx="3438144" cy="2578608"/>
          </a:xfrm>
          <a:prstGeom prst="rect">
            <a:avLst/>
          </a:prstGeom>
          <a:noFill/>
        </p:spPr>
      </p:pic>
      <p:pic>
        <p:nvPicPr>
          <p:cNvPr id="9" name="Picture 5" descr="D:\USER\Desktop\20181130_1133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922" y="612311"/>
            <a:ext cx="2062156" cy="27495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31842" y="5372339"/>
            <a:ext cx="283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которому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«звонит» маме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папе поделиться чем-то сокровенным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886" y="3714752"/>
            <a:ext cx="2379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 (например,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весёлый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клоун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2923" y="3277284"/>
            <a:ext cx="2815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обогащения эмоциональной сферы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3315" name="Picture 3" descr="D:\USER\Desktop\IMG-20181130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3585" y="3214686"/>
            <a:ext cx="2464615" cy="3286152"/>
          </a:xfrm>
          <a:prstGeom prst="rect">
            <a:avLst/>
          </a:prstGeom>
          <a:noFill/>
        </p:spPr>
      </p:pic>
      <p:pic>
        <p:nvPicPr>
          <p:cNvPr id="13317" name="Picture 5" descr="D:\USER\Desktop\IMG-20181130-WA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2872" y="3214686"/>
            <a:ext cx="2432462" cy="3243283"/>
          </a:xfrm>
          <a:prstGeom prst="rect">
            <a:avLst/>
          </a:prstGeom>
          <a:noFill/>
        </p:spPr>
      </p:pic>
      <p:pic>
        <p:nvPicPr>
          <p:cNvPr id="13318" name="Picture 6" descr="D:\USER\Desktop\IMG-20181130-WA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7166"/>
            <a:ext cx="2003831" cy="2671775"/>
          </a:xfrm>
          <a:prstGeom prst="rect">
            <a:avLst/>
          </a:prstGeom>
          <a:noFill/>
        </p:spPr>
      </p:pic>
      <p:pic>
        <p:nvPicPr>
          <p:cNvPr id="10" name="Picture 2" descr="D:\USER\Desktop\20181130_1141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728" y="357167"/>
            <a:ext cx="2432462" cy="32432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428604"/>
            <a:ext cx="2693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Набивная змея,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 с песком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напряжения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290" y="1714488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Разноцветные клубки,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разматывая и сматывая клубочки, ребёнок успокаивается, овладевает приемом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042" y="3696008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снятия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эмоций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3" name="Picture 3" descr="D:\USER\Desktop\20181130_113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7931" y="615656"/>
            <a:ext cx="3420540" cy="2565405"/>
          </a:xfrm>
          <a:prstGeom prst="rect">
            <a:avLst/>
          </a:prstGeom>
          <a:noFill/>
        </p:spPr>
      </p:pic>
      <p:pic>
        <p:nvPicPr>
          <p:cNvPr id="15364" name="Picture 4" descr="D:\USER\Desktop\IMG-20181130-WA0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941" y="561972"/>
            <a:ext cx="2210999" cy="2947998"/>
          </a:xfrm>
          <a:prstGeom prst="rect">
            <a:avLst/>
          </a:prstGeom>
          <a:noFill/>
        </p:spPr>
      </p:pic>
      <p:pic>
        <p:nvPicPr>
          <p:cNvPr id="15365" name="Picture 5" descr="D:\USER\Desktop\IMG-20181130-WA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363" y="3356983"/>
            <a:ext cx="2075252" cy="2767002"/>
          </a:xfrm>
          <a:prstGeom prst="rect">
            <a:avLst/>
          </a:prstGeom>
          <a:noFill/>
        </p:spPr>
      </p:pic>
      <p:pic>
        <p:nvPicPr>
          <p:cNvPr id="10" name="Picture 4" descr="D:\USER\Desktop\IMG-20181130-WA00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3270" y="3338289"/>
            <a:ext cx="2103293" cy="2804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3814" y="1404287"/>
            <a:ext cx="2594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отверстиями с двух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вставляют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и пожимают их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458" y="3737716"/>
            <a:ext cx="3020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зучению эмоциональных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 descr="D:\USER\Desktop\IMG-20181130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2399114" cy="3198818"/>
          </a:xfrm>
          <a:prstGeom prst="rect">
            <a:avLst/>
          </a:prstGeom>
          <a:noFill/>
        </p:spPr>
      </p:pic>
      <p:pic>
        <p:nvPicPr>
          <p:cNvPr id="17411" name="Picture 3" descr="D:\USER\Desktop\IMG-20181130-WA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2694" y="1530946"/>
            <a:ext cx="2388393" cy="3184524"/>
          </a:xfrm>
          <a:prstGeom prst="rect">
            <a:avLst/>
          </a:prstGeom>
          <a:noFill/>
        </p:spPr>
      </p:pic>
      <p:pic>
        <p:nvPicPr>
          <p:cNvPr id="17412" name="Picture 4" descr="D:\USER\Desktop\IMG-20181130-WA00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6074" y="3284984"/>
            <a:ext cx="2399521" cy="31993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7586" y="2358330"/>
            <a:ext cx="266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мешочки </a:t>
            </a:r>
            <a:endParaRPr lang="ru-RU" b="1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наполненные песком, </a:t>
            </a:r>
            <a:endParaRPr lang="ru-RU" b="1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мукой</a:t>
            </a:r>
            <a:r>
              <a:rPr lang="ru-RU" dirty="0" smtClean="0">
                <a:solidFill>
                  <a:srgbClr val="1B1C2A"/>
                </a:solidFill>
                <a:latin typeface="Open Sans"/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891695"/>
            <a:ext cx="4224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самостоятельно поиграть в настольную игру на обогащение эмоциональной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0167" y="658867"/>
            <a:ext cx="2513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r>
              <a:rPr lang="ru-RU" b="1" dirty="0">
                <a:solidFill>
                  <a:srgbClr val="483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483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D:\USER\Desktop\IMG-20181130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2492376" cy="3323168"/>
          </a:xfrm>
          <a:prstGeom prst="rect">
            <a:avLst/>
          </a:prstGeom>
          <a:noFill/>
        </p:spPr>
      </p:pic>
      <p:pic>
        <p:nvPicPr>
          <p:cNvPr id="14342" name="Picture 6" descr="D:\USER\Desktop\20181130_1132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1813" y="3951355"/>
            <a:ext cx="3062727" cy="2297045"/>
          </a:xfrm>
          <a:prstGeom prst="rect">
            <a:avLst/>
          </a:prstGeom>
          <a:noFill/>
        </p:spPr>
      </p:pic>
      <p:pic>
        <p:nvPicPr>
          <p:cNvPr id="14343" name="Picture 7" descr="D:\USER\Desktop\20181130_1130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3308" y="550153"/>
            <a:ext cx="3024336" cy="2268252"/>
          </a:xfrm>
          <a:prstGeom prst="rect">
            <a:avLst/>
          </a:prstGeom>
          <a:noFill/>
        </p:spPr>
      </p:pic>
      <p:pic>
        <p:nvPicPr>
          <p:cNvPr id="9" name="Picture 2" descr="D:\USER\Desktop\IMG-20181130-WA00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37920"/>
            <a:ext cx="2560389" cy="3413852"/>
          </a:xfrm>
          <a:prstGeom prst="rect">
            <a:avLst/>
          </a:prstGeom>
          <a:noFill/>
        </p:spPr>
      </p:pic>
      <p:pic>
        <p:nvPicPr>
          <p:cNvPr id="10" name="Picture 2" descr="D:\USER\Desktop\IMG-20181130-WA00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1761" y="3104155"/>
            <a:ext cx="2535955" cy="33812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7738" y="279560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предметов — снять с ребёнка чувство скованности, зажатости,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перевоплотиться из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грустного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весёлого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4344238"/>
            <a:ext cx="234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игрушки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D:\USER\Desktop\20181130_114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141" y="400520"/>
            <a:ext cx="4037971" cy="3028479"/>
          </a:xfrm>
          <a:prstGeom prst="rect">
            <a:avLst/>
          </a:prstGeom>
          <a:noFill/>
        </p:spPr>
      </p:pic>
      <p:pic>
        <p:nvPicPr>
          <p:cNvPr id="4099" name="Picture 3" descr="D:\USER\Desktop\20181130_1157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8252" y="3429565"/>
            <a:ext cx="4042848" cy="3032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41021" y="454679"/>
            <a:ext cx="29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среднего возраста 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«Гномики»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4425" y="2959149"/>
            <a:ext cx="436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уединения «Домик дружбы»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151" y="3428999"/>
            <a:ext cx="23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«Радужный уголок»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7" y="-99392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D:\USER\Desktop\20181130_115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112" y="248228"/>
            <a:ext cx="2571458" cy="3428609"/>
          </a:xfrm>
          <a:prstGeom prst="rect">
            <a:avLst/>
          </a:prstGeom>
          <a:noFill/>
        </p:spPr>
      </p:pic>
      <p:pic>
        <p:nvPicPr>
          <p:cNvPr id="5123" name="Picture 3" descr="D:\USER\Desktop\20181130_1156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664" y="238744"/>
            <a:ext cx="2571457" cy="3428609"/>
          </a:xfrm>
          <a:prstGeom prst="rect">
            <a:avLst/>
          </a:prstGeom>
          <a:noFill/>
        </p:spPr>
      </p:pic>
      <p:pic>
        <p:nvPicPr>
          <p:cNvPr id="5124" name="Picture 4" descr="D:\USER\Desktop\20181130_1155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0362" y="3030919"/>
            <a:ext cx="2552009" cy="34026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49336" y="353263"/>
            <a:ext cx="17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«Сухой дождь»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8632" y="4063717"/>
            <a:ext cx="287123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Игры-манипуляции с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какой-то ребёнок рассердился или слишком расшалился, педагог предлагает ему поиграть в уголке с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ленточками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накручивая их себе на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4634" y="722595"/>
            <a:ext cx="3210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спускаются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вниз, словно струи воды, их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трогать, перебирать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руках, проходить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касаясь лицом. Разноцветные “струи”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тактильные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ощущения, помогают восприятию пространства тела ребенка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 </a:t>
            </a:r>
            <a:endParaRPr lang="ru-RU" sz="1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112" y="3766459"/>
            <a:ext cx="31604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«струями» можно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спрятаться от внешнего мира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.</a:t>
            </a:r>
            <a:endParaRPr lang="ru-RU" dirty="0">
              <a:solidFill>
                <a:srgbClr val="000000"/>
              </a:solidFill>
              <a:latin typeface="yandex-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D:\USER\Desktop\IMG-20181206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2115755" cy="2821006"/>
          </a:xfrm>
          <a:prstGeom prst="rect">
            <a:avLst/>
          </a:prstGeom>
          <a:noFill/>
        </p:spPr>
      </p:pic>
      <p:pic>
        <p:nvPicPr>
          <p:cNvPr id="4099" name="Picture 3" descr="D:\USER\Desktop\IMG-20181206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57166"/>
            <a:ext cx="2089562" cy="2786082"/>
          </a:xfrm>
          <a:prstGeom prst="rect">
            <a:avLst/>
          </a:prstGeom>
          <a:noFill/>
        </p:spPr>
      </p:pic>
      <p:pic>
        <p:nvPicPr>
          <p:cNvPr id="4101" name="Picture 5" descr="D:\USER\Desktop\IMG-20181206-WA0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571876"/>
            <a:ext cx="2094305" cy="2792407"/>
          </a:xfrm>
          <a:prstGeom prst="rect">
            <a:avLst/>
          </a:prstGeom>
          <a:noFill/>
        </p:spPr>
      </p:pic>
      <p:pic>
        <p:nvPicPr>
          <p:cNvPr id="4102" name="Picture 6" descr="D:\USER\Desktop\IMG-20181206-WA00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1643050"/>
            <a:ext cx="3209919" cy="42798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0463" y="3332887"/>
            <a:ext cx="2463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Баночки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плохих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(ребенок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выговаривает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баночку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обиды)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0684" y="35716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авыкам сотрудничества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согласованным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 команде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934670"/>
            <a:ext cx="3532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Твистер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-веселая, подвижная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напольная  командная игра </a:t>
            </a:r>
          </a:p>
          <a:p>
            <a:endParaRPr lang="ru-RU" b="1" dirty="0">
              <a:solidFill>
                <a:srgbClr val="483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D:\USER\Desktop\IMG-20181206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04"/>
            <a:ext cx="2305050" cy="3073400"/>
          </a:xfrm>
          <a:prstGeom prst="rect">
            <a:avLst/>
          </a:prstGeom>
          <a:noFill/>
        </p:spPr>
      </p:pic>
      <p:pic>
        <p:nvPicPr>
          <p:cNvPr id="5122" name="Picture 2" descr="D:\USER\Desktop\IMG-20181206-WA0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03729"/>
            <a:ext cx="2428892" cy="3043344"/>
          </a:xfrm>
          <a:prstGeom prst="rect">
            <a:avLst/>
          </a:prstGeom>
          <a:noFill/>
        </p:spPr>
      </p:pic>
      <p:pic>
        <p:nvPicPr>
          <p:cNvPr id="5124" name="Picture 4" descr="D:\USER\Desktop\IMG-20181206-WA0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571876"/>
            <a:ext cx="2143140" cy="2857520"/>
          </a:xfrm>
          <a:prstGeom prst="rect">
            <a:avLst/>
          </a:prstGeom>
          <a:noFill/>
        </p:spPr>
      </p:pic>
      <p:pic>
        <p:nvPicPr>
          <p:cNvPr id="5125" name="Picture 5" descr="D:\USER\Desktop\IMG-20181206-WA00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428868"/>
            <a:ext cx="2197087" cy="33751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429132"/>
            <a:ext cx="185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настроение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41208" y="1945759"/>
            <a:ext cx="99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42900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«Мягкие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игрушки-обнималки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3857628"/>
            <a:ext cx="1785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бибабо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снятия эмоционального напряжения и умения выразить свои эмоции (через обыгрывание негативных ситуаций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USER\Desktop\IMG-20181201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71810"/>
            <a:ext cx="2433055" cy="3244073"/>
          </a:xfrm>
          <a:prstGeom prst="rect">
            <a:avLst/>
          </a:prstGeom>
          <a:noFill/>
        </p:spPr>
      </p:pic>
      <p:pic>
        <p:nvPicPr>
          <p:cNvPr id="1028" name="Picture 4" descr="D:\USER\Desktop\20181130_1207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330313"/>
            <a:ext cx="3551792" cy="2663844"/>
          </a:xfrm>
          <a:prstGeom prst="rect">
            <a:avLst/>
          </a:prstGeom>
          <a:noFill/>
        </p:spPr>
      </p:pic>
      <p:pic>
        <p:nvPicPr>
          <p:cNvPr id="1029" name="Picture 5" descr="D:\USER\Desktop\IMG-20181201-WA0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071810"/>
            <a:ext cx="2436632" cy="32488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9058" y="357166"/>
            <a:ext cx="2997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старшего возраста 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714620"/>
            <a:ext cx="249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83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«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</a:t>
            </a:r>
            <a:r>
              <a:rPr lang="ru-RU" sz="1600" b="1" dirty="0" smtClean="0">
                <a:solidFill>
                  <a:srgbClr val="483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настроение»</a:t>
            </a:r>
            <a:endParaRPr lang="ru-RU" sz="1600" b="1" dirty="0">
              <a:solidFill>
                <a:srgbClr val="483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75320" y="1174609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уединения изготовлен в виде палатки,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которой  у  ребенка появляется возможность расслабиться, устранить беспокойство, возбуждение, скованность, сбросить излишки напряжения,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071810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восстановить силы, увеличить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запас энергии, почувствовать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 защищенным, поскольку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зачастую бывает такой момент, когда необходимо уединиться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9532" y="1311099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соответствие предметно-развивающей среды требованиям психологической безопасности;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-направленность деятельности педагогов на личностно - ориентированное взаимодействие с детьми;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-сокращение количества факторов, негативно влияющих на эмоциональное состояние детей;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-создание условий для естественного всестороннего развития творческого потенциала и индивидуальных способностей воспитанников;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-уменьшение количества детей с эмоциональными нарушениями;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-успешная адаптация детей раннего возраста к условиям ДОУ;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-сокращение количества детей, психологически не готовых к поступлению в школу;</a:t>
            </a:r>
            <a:endParaRPr 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-освоение детьми приёмов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регуляции своего настроения, способов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выражения своего гнева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приемлемой, безопасной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форме, обретение уверенности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себе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-повышение самооценки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тревожных и застенчивых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- обучение детей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бесконфликтному общению друг с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другом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614226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3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431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858001"/>
          </a:xfrm>
          <a:prstGeom prst="rect">
            <a:avLst/>
          </a:prstGeom>
          <a:noFill/>
        </p:spPr>
      </p:pic>
      <p:pic>
        <p:nvPicPr>
          <p:cNvPr id="2052" name="Picture 4" descr="D:\USER\Desktop\20181130_121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2537236" cy="3382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26415" y="511214"/>
            <a:ext cx="441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старшего возраста «Почемучки»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6" name="Picture 22" descr="D:\USER\Desktop\PC05005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000108"/>
            <a:ext cx="3381244" cy="2533877"/>
          </a:xfrm>
          <a:prstGeom prst="rect">
            <a:avLst/>
          </a:prstGeom>
          <a:noFill/>
        </p:spPr>
      </p:pic>
      <p:pic>
        <p:nvPicPr>
          <p:cNvPr id="6168" name="Picture 24" descr="D:\USER\Desktop\PC05004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857628"/>
            <a:ext cx="3428992" cy="25696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5143512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«Коробка с крупой»,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перебирая и пересыпая крупу, успокаиваются даже самые активные и агрессивные дети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1428736"/>
            <a:ext cx="2286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83F53"/>
                </a:solidFill>
                <a:latin typeface="Times New Roman" pitchFamily="18" charset="0"/>
                <a:cs typeface="Times New Roman" pitchFamily="18" charset="0"/>
              </a:rPr>
              <a:t>Для релаксации и снятия напряжения используются массажные мячики</a:t>
            </a:r>
            <a:r>
              <a:rPr lang="ru-RU" b="1" dirty="0" smtClean="0">
                <a:solidFill>
                  <a:srgbClr val="483F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483F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371475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«Волшебная шляпа»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 совершать чудесные путешествия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превращения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D:\USER\Desktop\PC05002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3929090" cy="2944427"/>
          </a:xfrm>
          <a:prstGeom prst="rect">
            <a:avLst/>
          </a:prstGeom>
          <a:noFill/>
        </p:spPr>
      </p:pic>
      <p:pic>
        <p:nvPicPr>
          <p:cNvPr id="7171" name="Picture 3" descr="D:\USER\Desktop\PC0500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71480"/>
            <a:ext cx="2777233" cy="2081236"/>
          </a:xfrm>
          <a:prstGeom prst="rect">
            <a:avLst/>
          </a:prstGeom>
          <a:noFill/>
        </p:spPr>
      </p:pic>
      <p:pic>
        <p:nvPicPr>
          <p:cNvPr id="7172" name="Picture 4" descr="D:\USER\Desktop\PC050006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500438"/>
            <a:ext cx="2643206" cy="19807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3714752"/>
            <a:ext cx="24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4292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отвлечения от грустных мыслей, негативных эмоций используются пластилин, шнуровки, тактильные мешочки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шумовые коробочки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786058"/>
            <a:ext cx="271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Веер дружбы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16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D:\USER\Desktop\20181130_121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5376" y="1029510"/>
            <a:ext cx="3027394" cy="2270546"/>
          </a:xfrm>
          <a:prstGeom prst="rect">
            <a:avLst/>
          </a:prstGeom>
          <a:noFill/>
        </p:spPr>
      </p:pic>
      <p:pic>
        <p:nvPicPr>
          <p:cNvPr id="2051" name="Picture 3" descr="D:\USER\Desktop\20181130_1212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2050" y="3600450"/>
            <a:ext cx="2175605" cy="2900806"/>
          </a:xfrm>
          <a:prstGeom prst="rect">
            <a:avLst/>
          </a:prstGeom>
          <a:noFill/>
        </p:spPr>
      </p:pic>
      <p:pic>
        <p:nvPicPr>
          <p:cNvPr id="2053" name="Picture 5" descr="D:\USER\Desktop\IMG-20181201-WA00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5504" y="3600450"/>
            <a:ext cx="2199511" cy="2932681"/>
          </a:xfrm>
          <a:prstGeom prst="rect">
            <a:avLst/>
          </a:prstGeom>
          <a:noFill/>
        </p:spPr>
      </p:pic>
      <p:pic>
        <p:nvPicPr>
          <p:cNvPr id="9" name="Picture 2" descr="D:\USER\Desktop\20181130_1213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044" y="331780"/>
            <a:ext cx="2558658" cy="3411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08848" y="416969"/>
            <a:ext cx="4920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подготовительного к школе возраста 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658" y="3299571"/>
            <a:ext cx="185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настроение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3824" y="3255951"/>
            <a:ext cx="126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Твистер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454" y="1785926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Мешочки гнева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4711" y="3962670"/>
            <a:ext cx="2448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детям понимать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собственные эмоции,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эмоциональные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состояния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других, способствует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средствами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эмоциональной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выразительности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828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5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D:\USER\Desktop\20181130_120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23" y="345174"/>
            <a:ext cx="2320784" cy="3094378"/>
          </a:xfrm>
          <a:prstGeom prst="rect">
            <a:avLst/>
          </a:prstGeom>
          <a:noFill/>
        </p:spPr>
      </p:pic>
      <p:pic>
        <p:nvPicPr>
          <p:cNvPr id="6148" name="Picture 4" descr="D:\USER\Desktop\20181130_1203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581" y="3600450"/>
            <a:ext cx="2175277" cy="2900370"/>
          </a:xfrm>
          <a:prstGeom prst="rect">
            <a:avLst/>
          </a:prstGeom>
          <a:noFill/>
        </p:spPr>
      </p:pic>
      <p:pic>
        <p:nvPicPr>
          <p:cNvPr id="6149" name="Picture 5" descr="D:\USER\Desktop\20181130_1203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5378" y="4135947"/>
            <a:ext cx="3141557" cy="2356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98859" y="380775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компенсирующего вида «</a:t>
            </a:r>
            <a:r>
              <a:rPr lang="ru-RU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Речецветик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\Desktop\SDC141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785794"/>
            <a:ext cx="3409944" cy="25574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11230" y="3792342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«Витамины дружбы»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6604" y="2535358"/>
            <a:ext cx="2471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Пособия для обучения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самообладанию, приёмам регулировать своё настроение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564" y="3426040"/>
            <a:ext cx="2818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совмещает в себе уголок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разгрузки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отдыха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релаксации,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выплескивания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негативных 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эмоций</a:t>
            </a:r>
            <a:endParaRPr lang="ru-RU" sz="1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7" y="26995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98859" y="380775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компенсирующего вида «</a:t>
            </a:r>
            <a:r>
              <a:rPr lang="ru-RU" b="1" dirty="0" err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Речецветик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\Desktop\SDC14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441" y="865878"/>
            <a:ext cx="2152047" cy="2869396"/>
          </a:xfrm>
          <a:prstGeom prst="rect">
            <a:avLst/>
          </a:prstGeom>
          <a:noFill/>
        </p:spPr>
      </p:pic>
      <p:pic>
        <p:nvPicPr>
          <p:cNvPr id="2051" name="Picture 3" descr="D:\USER\Desktop\SDC14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124" y="789891"/>
            <a:ext cx="2158959" cy="2878612"/>
          </a:xfrm>
          <a:prstGeom prst="rect">
            <a:avLst/>
          </a:prstGeom>
          <a:noFill/>
        </p:spPr>
      </p:pic>
      <p:pic>
        <p:nvPicPr>
          <p:cNvPr id="2052" name="Picture 4" descr="D:\USER\Desktop\SDC14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572008"/>
            <a:ext cx="2643206" cy="1982405"/>
          </a:xfrm>
          <a:prstGeom prst="rect">
            <a:avLst/>
          </a:prstGeom>
          <a:noFill/>
        </p:spPr>
      </p:pic>
      <p:pic>
        <p:nvPicPr>
          <p:cNvPr id="2053" name="Picture 5" descr="D:\USER\Desktop\SDC141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601151"/>
            <a:ext cx="2500330" cy="1875248"/>
          </a:xfrm>
          <a:prstGeom prst="rect">
            <a:avLst/>
          </a:prstGeom>
          <a:noFill/>
        </p:spPr>
      </p:pic>
      <p:pic>
        <p:nvPicPr>
          <p:cNvPr id="5" name="Picture 6" descr="D:\USER\Desktop\SDC14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572008"/>
            <a:ext cx="2571768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14740" y="4230479"/>
            <a:ext cx="185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настроение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2957333"/>
            <a:ext cx="183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дружбы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48" y="4241620"/>
            <a:ext cx="24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1646" y="3771593"/>
            <a:ext cx="3519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пряжей можно сочетать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стихотворения или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пением песенки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71"/>
            <a:ext cx="9144000" cy="6858001"/>
          </a:xfrm>
          <a:prstGeom prst="rect">
            <a:avLst/>
          </a:prstGeom>
          <a:noFill/>
        </p:spPr>
      </p:pic>
      <p:pic>
        <p:nvPicPr>
          <p:cNvPr id="2051" name="Picture 3" descr="D:\USER\Desktop\20181130_104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3775" y="2408115"/>
            <a:ext cx="2687007" cy="3582676"/>
          </a:xfrm>
          <a:prstGeom prst="rect">
            <a:avLst/>
          </a:prstGeom>
          <a:noFill/>
        </p:spPr>
      </p:pic>
      <p:pic>
        <p:nvPicPr>
          <p:cNvPr id="2052" name="Picture 4" descr="D:\USER\Desktop\20181129_1607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359492"/>
            <a:ext cx="2656399" cy="3541865"/>
          </a:xfrm>
          <a:prstGeom prst="rect">
            <a:avLst/>
          </a:prstGeom>
          <a:noFill/>
        </p:spPr>
      </p:pic>
      <p:pic>
        <p:nvPicPr>
          <p:cNvPr id="8" name="Picture 2" descr="D:\USER\Desktop\20181130_1102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119" y="2949583"/>
            <a:ext cx="2671776" cy="356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2199" y="513458"/>
            <a:ext cx="457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компенсирующего вида «Пчелки»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298112" y="2525772"/>
            <a:ext cx="264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«Мое настроение»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2343" y="3978578"/>
            <a:ext cx="5678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 изготовлены из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мягкой и приятной на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ощупь ткани. Ребёнок может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не только обнимать 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и жалеть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игрушку, 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но и 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поделиться с ней секретами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9299" y="807677"/>
            <a:ext cx="54589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никальная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уединения для снятия эмоционального напряжения. Для детей это не простое место, а личное пространство, которого так не хватает в детском саду. Тут можно побыть одному и успокоится. Если у ребенка плохое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настроение,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 любое время он может зайти в это укромное место и почувствовать себя комфортно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D:\USER\Desktop\20181130_105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00438"/>
            <a:ext cx="2200531" cy="2934041"/>
          </a:xfrm>
          <a:prstGeom prst="rect">
            <a:avLst/>
          </a:prstGeom>
          <a:noFill/>
        </p:spPr>
      </p:pic>
      <p:pic>
        <p:nvPicPr>
          <p:cNvPr id="4101" name="Picture 5" descr="D:\USER\Desktop\20181130_1059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9004" y="3513859"/>
            <a:ext cx="2200531" cy="2934041"/>
          </a:xfrm>
          <a:prstGeom prst="rect">
            <a:avLst/>
          </a:prstGeom>
          <a:noFill/>
        </p:spPr>
      </p:pic>
      <p:pic>
        <p:nvPicPr>
          <p:cNvPr id="4102" name="Picture 6" descr="D:\USER\Desktop\20181129_1547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911" y="381996"/>
            <a:ext cx="2143387" cy="2857849"/>
          </a:xfrm>
          <a:prstGeom prst="rect">
            <a:avLst/>
          </a:prstGeom>
          <a:noFill/>
        </p:spPr>
      </p:pic>
      <p:pic>
        <p:nvPicPr>
          <p:cNvPr id="4104" name="Picture 8" descr="D:\USER\Desktop\20181129_1602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2669" y="357166"/>
            <a:ext cx="2143141" cy="2857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3357562"/>
            <a:ext cx="1847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286124"/>
            <a:ext cx="30718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«Мешочек гнева»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 ребёнка плохое настроение, он может взять мешочек, развязать шнурок и “сложить” в него своё плохое настроение, обиды, злость, 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потом тщательно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завязать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098" y="3153620"/>
            <a:ext cx="345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 для регуляции эмоций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1719" y="2721303"/>
            <a:ext cx="216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радужным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песком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D:\USER\Desktop\20181129_1556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948" y="4446666"/>
            <a:ext cx="2822378" cy="2116784"/>
          </a:xfrm>
          <a:prstGeom prst="rect">
            <a:avLst/>
          </a:prstGeom>
          <a:noFill/>
        </p:spPr>
      </p:pic>
      <p:pic>
        <p:nvPicPr>
          <p:cNvPr id="5123" name="Picture 3" descr="D:\USER\Desktop\20181129_155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948" y="370559"/>
            <a:ext cx="2628171" cy="1971128"/>
          </a:xfrm>
          <a:prstGeom prst="rect">
            <a:avLst/>
          </a:prstGeom>
          <a:noFill/>
        </p:spPr>
      </p:pic>
      <p:pic>
        <p:nvPicPr>
          <p:cNvPr id="5124" name="Picture 4" descr="D:\USER\Desktop\20181129_1558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4046" y="4581128"/>
            <a:ext cx="2643093" cy="1982321"/>
          </a:xfrm>
          <a:prstGeom prst="rect">
            <a:avLst/>
          </a:prstGeom>
          <a:noFill/>
        </p:spPr>
      </p:pic>
      <p:pic>
        <p:nvPicPr>
          <p:cNvPr id="5125" name="Picture 5" descr="D:\USER\Desktop\20181129_1555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7051" y="370559"/>
            <a:ext cx="3030089" cy="2272567"/>
          </a:xfrm>
          <a:prstGeom prst="rect">
            <a:avLst/>
          </a:prstGeom>
          <a:noFill/>
        </p:spPr>
      </p:pic>
      <p:pic>
        <p:nvPicPr>
          <p:cNvPr id="5126" name="Picture 6" descr="D:\USER\Desktop\20181129_15585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2150" y="2510955"/>
            <a:ext cx="2982866" cy="2237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7283" y="2902153"/>
            <a:ext cx="28189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бесконфликтному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бщению с помощью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эмоционально-развивающих игр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119" y="355270"/>
            <a:ext cx="2613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«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Мирилки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арежки, соединенные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веревочкой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6546" y="1502307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Фотоальбомы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семейными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фотографиями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314324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Коробка с клубками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цель -  успокоить расшалившихся детей, научить их одному из приёмов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797" y="4849189"/>
            <a:ext cx="16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1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D:\USER\Desktop\20181130_104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26" y="659122"/>
            <a:ext cx="2742927" cy="2057196"/>
          </a:xfrm>
          <a:prstGeom prst="rect">
            <a:avLst/>
          </a:prstGeom>
          <a:noFill/>
        </p:spPr>
      </p:pic>
      <p:pic>
        <p:nvPicPr>
          <p:cNvPr id="3075" name="Picture 3" descr="D:\USER\Desktop\20181130_1048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350195"/>
            <a:ext cx="2716932" cy="2037699"/>
          </a:xfrm>
          <a:prstGeom prst="rect">
            <a:avLst/>
          </a:prstGeom>
          <a:noFill/>
        </p:spPr>
      </p:pic>
      <p:pic>
        <p:nvPicPr>
          <p:cNvPr id="3076" name="Picture 4" descr="D:\USER\Desktop\20181129_1551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1338" y="2387894"/>
            <a:ext cx="2804050" cy="2103037"/>
          </a:xfrm>
          <a:prstGeom prst="rect">
            <a:avLst/>
          </a:prstGeom>
          <a:noFill/>
        </p:spPr>
      </p:pic>
      <p:pic>
        <p:nvPicPr>
          <p:cNvPr id="3077" name="Picture 5" descr="D:\USER\Desktop\20181129_1554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4367" y="4111860"/>
            <a:ext cx="2773833" cy="2080374"/>
          </a:xfrm>
          <a:prstGeom prst="rect">
            <a:avLst/>
          </a:prstGeom>
          <a:noFill/>
        </p:spPr>
      </p:pic>
      <p:pic>
        <p:nvPicPr>
          <p:cNvPr id="3078" name="Picture 6" descr="D:\USER\Desktop\20181129_1555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528" y="4509080"/>
            <a:ext cx="2651683" cy="19887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2714620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выплескивания негативных эмоций, дети  используют подушки -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плакушки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7626" y="2455603"/>
            <a:ext cx="250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Мешочек радости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этого мешочка ребенок берет хорошее настроение, смех, улыбку, радость и делится с другими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7353" y="580432"/>
            <a:ext cx="27768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Подушка-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думалка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чтобы ребенок смог вспомнить забытые им правила поведения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0856" y="4683946"/>
            <a:ext cx="2561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«Мешочек гнева»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 плохое настроение, он может взять мешочек и «сложить» в него обиды, злость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4118659"/>
            <a:ext cx="23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712" y="1982230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 для битья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102" name="Picture 6" descr="D:\USER\Desktop\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791" y="491858"/>
            <a:ext cx="737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уголка уединения сформировано с учетом принципов: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155" y="1353049"/>
            <a:ext cx="8352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 и управляемости среды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пространство групповой комнаты ограничено, все материалы распределяются с учетом удобства их использования (в том числе и в спальне);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 самостоятельности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предоставлена возможность свободного доступа к материалам, инициирования и поощрения потребности дошкольников самостоятельно находить решение нестандартных задач и проблемных ситуаций;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подхода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учитываются особенности личности ребенка (темперамента, настроения, интеллектуальных возможностей) в формировании положительных представлений о себе.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33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7434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уголка уединения по </a:t>
            </a:r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предъявляет определённые требования к оформлению уголка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быть слишком большим по размеру (ведь ощущение уюта и спокойствия ребёнку даёт именно миниатюрный домик, шатёр или палатка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 уголка не предполагает слишком ярких цветов, освещение должно быть 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приглушённым.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 обязателен мягкий коврик, подушки (как вариант — детское кресло), приветствуются мягкие модули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 уголке должна носить развивающий характер (а не только красивые и милые вещицы, которые приятно потрогать и рассмотреть), побуждать дошкольников к самосовершенствованию и творчеству.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зоны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быть вариативным. Воспитатель периодически меняет атрибуты для игр, однако некоторые вещи присутствуют постоянно: это даёт ребёнку ощущение стабильности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пособий воспитатель обязательно учитывает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дошкольников. Игрушки, атрибуты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также должны отвечать эстетическим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гигиеническим показателям.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-Никогда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забывать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безопасности: в уголке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недопустимы острые и легко бьющиеся предметы.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B1C2A"/>
              </a:solidFill>
              <a:effectLst/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495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безопасного, психологически комфортного пространства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группах детского сада организованы специальные уголки и зоны,        способствующие сохранению у детей ощущения эмоционального благополучия и психологического комфорта: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уединения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предоставление ребенку возможности отдохнуть, расслабиться подумать, помечтать. В зоне уединения используются «строительные блоки», покрывала, подушки, детская мебель, мягкие игрушки.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изготовленные «психологические норки» создают у детей ощущения защищенности и уединенности, служат атрибутами для игры, позволяют реализовать творческую активность.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уединения может располагаться «сухой дождь» (ленточный). Он развивает приятные тактильные ощущения, цветовое восприятие, внутри него можно ото всех спрятаться и побыть одному.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04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367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142984"/>
            <a:ext cx="7287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приветствия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создание позитивного эмоционального настроя, атмосферы группового доверия и принятия.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уголка: стенд «Мое настроение», на котором дети в течение дня с помощью заготовок-пиктограмм отмечают свое настроение.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гнева</a:t>
            </a:r>
            <a:endParaRPr lang="ru-RU" dirty="0" smtClean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предоставление возможности в приемлемой форме освободиться от переполняющего чувства гнева, враждебности, напряженности, обучение самообладанию и приемам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Структура: «коврик злости», «коробочка гнева и раздражения», «подушка-колотушка», «мешочек для крика», набивная «змея», «ковер дружбы», боксерская груша, агрессивные куклы бибабо.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807" y="378232"/>
            <a:ext cx="758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безопасного, психологически комфортного пространства</a:t>
            </a:r>
            <a:endParaRPr lang="ru-RU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06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4519" y="908720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воды и песка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снятие стресса, снижение нервно-психической напряженности, улучшение настроения.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и вода –наиболее эффективные терапевтические средства, так как не имеют структуры и по желанию ребенка могут превратиться во что угодно. Правильного или неправильного способа игры с песком и водой не существует, поэтому ребенок всегда уверен в успехе. Это особенно полезно для неуверенных в себе, замкнутых детей.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сенсорного развития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развитие всех видов восприятия, создание условий для реализации сенсорно-перцептивных способностей, речевого и психического развития детей, выработки эмоционально-положительного отношения к предметам и действия с ними.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61659"/>
            <a:ext cx="758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безопасного, психологически комфортного пространства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49632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атериалы для конкурса уголка уединения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11214"/>
            <a:ext cx="7560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безопасного, психологически комфортного пространства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425" y="1068595"/>
            <a:ext cx="7160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достижений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повышение самооценки, уверенности детей в себе, обучение детей чуткому, уважительному и доброжелательному отношению к людям.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уголка: «Копилка добрых дел» (панно с индивидуальными кармашками, куда вкладываются фишки за добрый поступок).</a:t>
            </a:r>
          </a:p>
          <a:p>
            <a:pPr algn="just"/>
            <a:endParaRPr lang="ru-RU" b="1" dirty="0" smtClean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поздравлений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формирование позитивного настроения, дружеской атмосферы в группе, сплочение детского коллектива.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уголка: стенд с поздравлениями и фотографией именинника.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89" y="5620041"/>
            <a:ext cx="1428571" cy="819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995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2011</Words>
  <Application>Microsoft Office PowerPoint</Application>
  <PresentationFormat>Экран (4:3)</PresentationFormat>
  <Paragraphs>322</Paragraphs>
  <Slides>39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2018-12-03T03:41:28Z</dcterms:created>
  <dcterms:modified xsi:type="dcterms:W3CDTF">2019-01-22T08:31:57Z</dcterms:modified>
</cp:coreProperties>
</file>