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5" r:id="rId5"/>
    <p:sldId id="266" r:id="rId6"/>
    <p:sldId id="264" r:id="rId7"/>
    <p:sldId id="263" r:id="rId8"/>
    <p:sldId id="277" r:id="rId9"/>
    <p:sldId id="278" r:id="rId10"/>
    <p:sldId id="267" r:id="rId11"/>
    <p:sldId id="268" r:id="rId12"/>
    <p:sldId id="269" r:id="rId13"/>
    <p:sldId id="270" r:id="rId14"/>
    <p:sldId id="271" r:id="rId15"/>
    <p:sldId id="279" r:id="rId16"/>
    <p:sldId id="280" r:id="rId17"/>
    <p:sldId id="281" r:id="rId18"/>
    <p:sldId id="294" r:id="rId19"/>
    <p:sldId id="295" r:id="rId20"/>
    <p:sldId id="296" r:id="rId21"/>
    <p:sldId id="297" r:id="rId22"/>
    <p:sldId id="273" r:id="rId23"/>
    <p:sldId id="283" r:id="rId24"/>
    <p:sldId id="284" r:id="rId25"/>
    <p:sldId id="285" r:id="rId26"/>
    <p:sldId id="287" r:id="rId27"/>
    <p:sldId id="288" r:id="rId28"/>
    <p:sldId id="289" r:id="rId29"/>
    <p:sldId id="290" r:id="rId30"/>
    <p:sldId id="291" r:id="rId31"/>
    <p:sldId id="293" r:id="rId32"/>
    <p:sldId id="276"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8F9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995" autoAdjust="0"/>
    <p:restoredTop sz="94660"/>
  </p:normalViewPr>
  <p:slideViewPr>
    <p:cSldViewPr>
      <p:cViewPr varScale="1">
        <p:scale>
          <a:sx n="68" d="100"/>
          <a:sy n="68" d="100"/>
        </p:scale>
        <p:origin x="-121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10592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152226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64709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142685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181038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299436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377734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147217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427530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9258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55FAEAB-0EF1-43CF-BB5E-78B48F503322}" type="datetimeFigureOut">
              <a:rPr lang="ru-RU" smtClean="0"/>
              <a:pPr/>
              <a:t>09.10.2022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112127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FAEAB-0EF1-43CF-BB5E-78B48F503322}" type="datetimeFigureOut">
              <a:rPr lang="ru-RU" smtClean="0"/>
              <a:pPr/>
              <a:t>09.10.2022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6FBF2-7628-4F58-B709-30ECDBC53ECE}" type="slidenum">
              <a:rPr lang="ru-RU" smtClean="0"/>
              <a:pPr/>
              <a:t>‹#›</a:t>
            </a:fld>
            <a:endParaRPr lang="ru-RU"/>
          </a:p>
        </p:txBody>
      </p:sp>
    </p:spTree>
    <p:extLst>
      <p:ext uri="{BB962C8B-B14F-4D97-AF65-F5344CB8AC3E}">
        <p14:creationId xmlns:p14="http://schemas.microsoft.com/office/powerpoint/2010/main" xmlns="" val="416611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998"/>
            <a:ext cx="9144000" cy="708693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115616" y="1166843"/>
            <a:ext cx="6480720" cy="267765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1"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1" i="1" u="none" strike="noStrike" kern="0" cap="none" spc="0" normalizeH="0" baseline="0" noProof="0" dirty="0">
                <a:ln>
                  <a:noFill/>
                </a:ln>
                <a:solidFill>
                  <a:prstClr val="black"/>
                </a:solidFill>
                <a:effectLst/>
                <a:uLnTx/>
                <a:uFillTx/>
                <a:latin typeface="Times New Roman" pitchFamily="18" charset="0"/>
                <a:cs typeface="Times New Roman" pitchFamily="18" charset="0"/>
              </a:rPr>
              <a:t>Формирование финансовой грамотности у детей дошкольного возраста</a:t>
            </a:r>
            <a:endParaRPr kumimoji="0" lang="ru-RU" sz="4000" b="0" i="0" u="none" strike="noStrike" kern="0" cap="none" spc="0" normalizeH="0" baseline="0" noProof="0" dirty="0">
              <a:ln>
                <a:noFill/>
              </a:ln>
              <a:solidFill>
                <a:sysClr val="windowText" lastClr="000000"/>
              </a:solidFill>
              <a:effectLst/>
              <a:uLnTx/>
              <a:uFillTx/>
            </a:endParaRPr>
          </a:p>
        </p:txBody>
      </p:sp>
      <p:sp>
        <p:nvSpPr>
          <p:cNvPr id="5" name="Прямоугольник 4"/>
          <p:cNvSpPr/>
          <p:nvPr/>
        </p:nvSpPr>
        <p:spPr>
          <a:xfrm>
            <a:off x="6228184" y="2967335"/>
            <a:ext cx="2592286" cy="3416320"/>
          </a:xfrm>
          <a:prstGeom prst="rect">
            <a:avLst/>
          </a:prstGeom>
        </p:spPr>
        <p:txBody>
          <a:bodyPr wrap="square">
            <a:spAutoFit/>
          </a:bodyPr>
          <a:lstStyle/>
          <a:p>
            <a:pPr>
              <a:spcAft>
                <a:spcPts val="0"/>
              </a:spcAft>
            </a:pPr>
            <a:endParaRPr lang="ru-RU" dirty="0">
              <a:effectLst/>
              <a:latin typeface="Times New Roman"/>
              <a:ea typeface="Times New Roman"/>
            </a:endParaRPr>
          </a:p>
          <a:p>
            <a:pPr>
              <a:spcAft>
                <a:spcPts val="0"/>
              </a:spcAft>
            </a:pPr>
            <a:endParaRPr lang="ru-RU" dirty="0">
              <a:latin typeface="Times New Roman"/>
              <a:ea typeface="Times New Roman"/>
            </a:endParaRPr>
          </a:p>
          <a:p>
            <a:pPr>
              <a:spcAft>
                <a:spcPts val="0"/>
              </a:spcAft>
            </a:pPr>
            <a:endParaRPr lang="ru-RU" dirty="0">
              <a:effectLst/>
              <a:latin typeface="Times New Roman"/>
              <a:ea typeface="Times New Roman"/>
            </a:endParaRPr>
          </a:p>
          <a:p>
            <a:pPr>
              <a:spcAft>
                <a:spcPts val="0"/>
              </a:spcAft>
            </a:pPr>
            <a:endParaRPr lang="ru-RU" dirty="0">
              <a:latin typeface="Times New Roman"/>
              <a:ea typeface="Times New Roman"/>
            </a:endParaRPr>
          </a:p>
          <a:p>
            <a:pPr>
              <a:spcAft>
                <a:spcPts val="0"/>
              </a:spcAft>
            </a:pPr>
            <a:endParaRPr lang="ru-RU" dirty="0">
              <a:effectLst/>
              <a:latin typeface="Times New Roman"/>
              <a:ea typeface="Times New Roman"/>
            </a:endParaRPr>
          </a:p>
          <a:p>
            <a:pPr>
              <a:spcAft>
                <a:spcPts val="0"/>
              </a:spcAft>
            </a:pPr>
            <a:endParaRPr lang="ru-RU" dirty="0">
              <a:latin typeface="Times New Roman"/>
              <a:ea typeface="Times New Roman"/>
            </a:endParaRPr>
          </a:p>
          <a:p>
            <a:pPr>
              <a:spcAft>
                <a:spcPts val="0"/>
              </a:spcAft>
            </a:pPr>
            <a:endParaRPr lang="ru-RU" dirty="0">
              <a:effectLst/>
              <a:latin typeface="Times New Roman"/>
              <a:ea typeface="Times New Roman"/>
            </a:endParaRPr>
          </a:p>
          <a:p>
            <a:pPr>
              <a:spcAft>
                <a:spcPts val="0"/>
              </a:spcAft>
            </a:pPr>
            <a:endParaRPr lang="ru-RU" dirty="0">
              <a:latin typeface="Times New Roman"/>
              <a:ea typeface="Times New Roman"/>
            </a:endParaRPr>
          </a:p>
          <a:p>
            <a:pPr>
              <a:spcAft>
                <a:spcPts val="0"/>
              </a:spcAft>
            </a:pPr>
            <a:endParaRPr lang="ru-RU" dirty="0">
              <a:effectLst/>
              <a:latin typeface="Times New Roman"/>
              <a:ea typeface="Times New Roman"/>
            </a:endParaRPr>
          </a:p>
          <a:p>
            <a:pPr>
              <a:spcAft>
                <a:spcPts val="0"/>
              </a:spcAft>
            </a:pPr>
            <a:endParaRPr lang="ru-RU" dirty="0">
              <a:latin typeface="Times New Roman"/>
              <a:ea typeface="Times New Roman"/>
            </a:endParaRPr>
          </a:p>
          <a:p>
            <a:pPr>
              <a:spcAft>
                <a:spcPts val="0"/>
              </a:spcAft>
            </a:pPr>
            <a:r>
              <a:rPr lang="ru-RU" b="1" dirty="0">
                <a:effectLst/>
                <a:latin typeface="Times New Roman"/>
                <a:ea typeface="Times New Roman"/>
              </a:rPr>
              <a:t>Подготовила:</a:t>
            </a:r>
          </a:p>
          <a:p>
            <a:pPr>
              <a:spcAft>
                <a:spcPts val="0"/>
              </a:spcAft>
            </a:pPr>
            <a:r>
              <a:rPr lang="ru-RU" b="1" dirty="0">
                <a:effectLst/>
                <a:latin typeface="Times New Roman"/>
                <a:ea typeface="Times New Roman"/>
              </a:rPr>
              <a:t>Бражник А.А</a:t>
            </a:r>
          </a:p>
        </p:txBody>
      </p:sp>
      <p:sp>
        <p:nvSpPr>
          <p:cNvPr id="2" name="TextBox 1"/>
          <p:cNvSpPr txBox="1"/>
          <p:nvPr/>
        </p:nvSpPr>
        <p:spPr>
          <a:xfrm>
            <a:off x="755576" y="404664"/>
            <a:ext cx="8064894" cy="923330"/>
          </a:xfrm>
          <a:prstGeom prst="rect">
            <a:avLst/>
          </a:prstGeom>
          <a:noFill/>
        </p:spPr>
        <p:txBody>
          <a:bodyPr wrap="square" rtlCol="0">
            <a:spAutoFit/>
          </a:bodyPr>
          <a:lstStyle/>
          <a:p>
            <a:pPr indent="450215" algn="ctr">
              <a:spcAft>
                <a:spcPts val="0"/>
              </a:spcAft>
            </a:pPr>
            <a:r>
              <a:rPr lang="ru-RU" b="1" kern="50" dirty="0">
                <a:latin typeface="Times New Roman" panose="02020603050405020304" pitchFamily="18" charset="0"/>
                <a:ea typeface="SimSun"/>
                <a:cs typeface="Times New Roman" panose="02020603050405020304" pitchFamily="18" charset="0"/>
              </a:rPr>
              <a:t>Муниципальное бюджетное дошкольное образовательное учреждение</a:t>
            </a:r>
            <a:endParaRPr lang="ru-RU" b="1" dirty="0">
              <a:latin typeface="Times New Roman" panose="02020603050405020304" pitchFamily="18" charset="0"/>
              <a:cs typeface="Times New Roman" panose="02020603050405020304" pitchFamily="18" charset="0"/>
            </a:endParaRPr>
          </a:p>
          <a:p>
            <a:pPr indent="450215" algn="ctr">
              <a:spcAft>
                <a:spcPts val="0"/>
              </a:spcAft>
            </a:pPr>
            <a:r>
              <a:rPr lang="ru-RU" b="1" kern="50" dirty="0">
                <a:latin typeface="Times New Roman" panose="02020603050405020304" pitchFamily="18" charset="0"/>
                <a:ea typeface="SimSun"/>
                <a:cs typeface="Times New Roman" panose="02020603050405020304" pitchFamily="18" charset="0"/>
              </a:rPr>
              <a:t>Центр развития ребёнка детский сад №31</a:t>
            </a:r>
            <a:endParaRPr lang="ru-RU" b="1" dirty="0">
              <a:latin typeface="Times New Roman" panose="02020603050405020304" pitchFamily="18" charset="0"/>
              <a:cs typeface="Times New Roman" panose="02020603050405020304" pitchFamily="18" charset="0"/>
            </a:endParaRPr>
          </a:p>
          <a:p>
            <a:pPr indent="450215" algn="ctr">
              <a:spcAft>
                <a:spcPts val="0"/>
              </a:spcAft>
            </a:pPr>
            <a:r>
              <a:rPr lang="ru-RU" b="1" kern="50" dirty="0">
                <a:latin typeface="Times New Roman" panose="02020603050405020304" pitchFamily="18" charset="0"/>
                <a:ea typeface="SimSun"/>
                <a:cs typeface="Times New Roman" panose="02020603050405020304" pitchFamily="18" charset="0"/>
              </a:rPr>
              <a:t>г. Яровое. Алтайский край</a:t>
            </a:r>
            <a:endParaRPr lang="ru-RU"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911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36436" y="0"/>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39552" y="1166843"/>
            <a:ext cx="7776864" cy="584775"/>
          </a:xfrm>
          <a:prstGeom prst="rect">
            <a:avLst/>
          </a:prstGeom>
        </p:spPr>
        <p:txBody>
          <a:bodyPr wrap="square">
            <a:spAutoFit/>
          </a:bodyPr>
          <a:lstStyle/>
          <a:p>
            <a:pPr lvl="0"/>
            <a:endParaRPr lang="ru-RU" sz="1600" b="1" i="1" dirty="0">
              <a:solidFill>
                <a:prstClr val="black"/>
              </a:solidFill>
              <a:latin typeface="Times New Roman" pitchFamily="18" charset="0"/>
              <a:cs typeface="Times New Roman" pitchFamily="18" charset="0"/>
            </a:endParaRPr>
          </a:p>
          <a:p>
            <a:pPr lvl="0"/>
            <a:endParaRPr lang="ru-RU" sz="1600" b="1" i="1" dirty="0">
              <a:solidFill>
                <a:prstClr val="black"/>
              </a:solidFill>
              <a:latin typeface="Times New Roman" pitchFamily="18" charset="0"/>
              <a:cs typeface="Times New Roman" pitchFamily="18" charset="0"/>
            </a:endParaRPr>
          </a:p>
        </p:txBody>
      </p:sp>
      <p:sp>
        <p:nvSpPr>
          <p:cNvPr id="4" name="Прямоугольник 3"/>
          <p:cNvSpPr/>
          <p:nvPr/>
        </p:nvSpPr>
        <p:spPr>
          <a:xfrm>
            <a:off x="2286000" y="1951673"/>
            <a:ext cx="4572000" cy="80021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prstClr val="black"/>
                </a:solidFill>
                <a:effectLst/>
                <a:uLnTx/>
                <a:uFillTx/>
                <a:cs typeface="Arial"/>
              </a:rPr>
              <a:t/>
            </a:r>
            <a:br>
              <a:rPr kumimoji="0" lang="ru-RU" sz="2800" b="1" i="1" u="none" strike="noStrike" kern="0" cap="none" spc="0" normalizeH="0" baseline="0" noProof="0" dirty="0">
                <a:ln>
                  <a:noFill/>
                </a:ln>
                <a:solidFill>
                  <a:prstClr val="black"/>
                </a:solidFill>
                <a:effectLst/>
                <a:uLnTx/>
                <a:uFillTx/>
                <a:cs typeface="Arial"/>
              </a:rPr>
            </a:b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Заголовок 4"/>
          <p:cNvSpPr>
            <a:spLocks noGrp="1"/>
          </p:cNvSpPr>
          <p:nvPr>
            <p:ph type="title"/>
          </p:nvPr>
        </p:nvSpPr>
        <p:spPr/>
        <p:txBody>
          <a:bodyPr>
            <a:normAutofit fontScale="90000"/>
          </a:bodyPr>
          <a:lstStyle/>
          <a:p>
            <a:pPr lvl="0">
              <a:spcBef>
                <a:spcPts val="0"/>
              </a:spcBef>
            </a:pPr>
            <a:r>
              <a:rPr lang="ru-RU" sz="2800" b="1" i="1" dirty="0">
                <a:solidFill>
                  <a:prstClr val="black"/>
                </a:solidFill>
                <a:latin typeface="Times New Roman" pitchFamily="18" charset="0"/>
                <a:cs typeface="Times New Roman" pitchFamily="18" charset="0"/>
              </a:rPr>
              <a:t>   </a:t>
            </a:r>
            <a:br>
              <a:rPr lang="ru-RU" sz="2800" b="1" i="1" dirty="0">
                <a:solidFill>
                  <a:prstClr val="black"/>
                </a:solidFill>
                <a:latin typeface="Times New Roman" pitchFamily="18" charset="0"/>
                <a:cs typeface="Times New Roman" pitchFamily="18" charset="0"/>
              </a:rPr>
            </a:br>
            <a:r>
              <a:rPr lang="ru-RU" sz="2800" b="1" i="1" dirty="0">
                <a:solidFill>
                  <a:prstClr val="black"/>
                </a:solidFill>
                <a:latin typeface="Times New Roman" pitchFamily="18" charset="0"/>
                <a:cs typeface="Times New Roman" pitchFamily="18" charset="0"/>
              </a:rPr>
              <a:t>Работу с дошкольниками по формированию финансовой грамотности я планирую разделить на восемь экономических блоков:</a:t>
            </a:r>
            <a:r>
              <a:rPr lang="ru-RU" sz="2800" b="1" i="1" dirty="0">
                <a:solidFill>
                  <a:prstClr val="black"/>
                </a:solidFill>
                <a:cs typeface="Arial"/>
              </a:rPr>
              <a:t/>
            </a:r>
            <a:br>
              <a:rPr lang="ru-RU" sz="2800" b="1" i="1" dirty="0">
                <a:solidFill>
                  <a:prstClr val="black"/>
                </a:solidFill>
                <a:cs typeface="Arial"/>
              </a:rPr>
            </a:br>
            <a:r>
              <a:rPr lang="ru-RU" sz="2800" b="1" i="1" dirty="0">
                <a:solidFill>
                  <a:prstClr val="black"/>
                </a:solidFill>
                <a:latin typeface="Times New Roman" pitchFamily="18" charset="0"/>
                <a:cs typeface="Times New Roman" pitchFamily="18" charset="0"/>
              </a:rPr>
              <a:t/>
            </a:r>
            <a:br>
              <a:rPr lang="ru-RU" sz="2800" b="1" i="1" dirty="0">
                <a:solidFill>
                  <a:prstClr val="black"/>
                </a:solidFill>
                <a:latin typeface="Times New Roman" pitchFamily="18" charset="0"/>
                <a:cs typeface="Times New Roman" pitchFamily="18" charset="0"/>
              </a:rPr>
            </a:br>
            <a:endParaRPr lang="ru-RU" sz="2700" dirty="0"/>
          </a:p>
        </p:txBody>
      </p:sp>
      <p:sp>
        <p:nvSpPr>
          <p:cNvPr id="8" name="Объект 7"/>
          <p:cNvSpPr>
            <a:spLocks noGrp="1"/>
          </p:cNvSpPr>
          <p:nvPr>
            <p:ph idx="1"/>
          </p:nvPr>
        </p:nvSpPr>
        <p:spPr>
          <a:solidFill>
            <a:schemeClr val="accent4">
              <a:lumMod val="20000"/>
              <a:lumOff val="80000"/>
            </a:schemeClr>
          </a:solidFill>
        </p:spPr>
        <p:txBody>
          <a:bodyPr/>
          <a:lstStyle/>
          <a:p>
            <a:pPr marL="0" lvl="0" indent="0">
              <a:spcBef>
                <a:spcPts val="0"/>
              </a:spcBef>
              <a:buNone/>
            </a:pPr>
            <a:r>
              <a:rPr lang="ru-RU" sz="2000" b="1" i="1" dirty="0">
                <a:solidFill>
                  <a:srgbClr val="FF0000"/>
                </a:solidFill>
                <a:latin typeface="Times New Roman" pitchFamily="18" charset="0"/>
                <a:cs typeface="Times New Roman" pitchFamily="18" charset="0"/>
              </a:rPr>
              <a:t>1 блок: Экономика</a:t>
            </a:r>
            <a:r>
              <a:rPr lang="ru-RU" sz="2000" dirty="0">
                <a:solidFill>
                  <a:prstClr val="black"/>
                </a:solidFill>
                <a:latin typeface="Times New Roman" pitchFamily="18" charset="0"/>
                <a:cs typeface="Times New Roman" pitchFamily="18" charset="0"/>
              </a:rPr>
              <a:t>. Это, прежде всего, решение двух ключевых вопросов: откуда берутся средства (не обязательно деньги, и как ими распорядиться. Научить выделять в окружающем мире экономические характеристики. Развивать умение выделять экономическое содержание из сказочного произведения.</a:t>
            </a:r>
          </a:p>
          <a:p>
            <a:pPr marL="0" lvl="0" indent="0">
              <a:spcBef>
                <a:spcPts val="0"/>
              </a:spcBef>
              <a:buNone/>
            </a:pPr>
            <a:endParaRPr lang="ru-RU" sz="2000" b="1" i="1" dirty="0">
              <a:solidFill>
                <a:prstClr val="black"/>
              </a:solidFill>
              <a:latin typeface="Times New Roman" pitchFamily="18" charset="0"/>
              <a:cs typeface="Times New Roman" pitchFamily="18" charset="0"/>
            </a:endParaRPr>
          </a:p>
          <a:p>
            <a:pPr marL="0" lvl="0" indent="0">
              <a:spcBef>
                <a:spcPts val="0"/>
              </a:spcBef>
              <a:buNone/>
            </a:pPr>
            <a:r>
              <a:rPr lang="ru-RU" sz="2000" b="1" i="1" dirty="0">
                <a:solidFill>
                  <a:srgbClr val="FF0000"/>
                </a:solidFill>
                <a:latin typeface="Times New Roman" pitchFamily="18" charset="0"/>
                <a:cs typeface="Times New Roman" pitchFamily="18" charset="0"/>
              </a:rPr>
              <a:t>2 блок: Потребность</a:t>
            </a:r>
            <a:r>
              <a:rPr lang="ru-RU" sz="2000" dirty="0">
                <a:solidFill>
                  <a:prstClr val="black"/>
                </a:solidFill>
                <a:latin typeface="Times New Roman" pitchFamily="18" charset="0"/>
                <a:cs typeface="Times New Roman" pitchFamily="18" charset="0"/>
              </a:rPr>
              <a:t>. Дети получают знания и представления о том, что человек, как живое существо, подобно животным и растениям нуждается в воде, воздухе, тепле, свете, пище, одежде, жилье, т. е., потребности, без удовлетворения которых человек не может существовать. Однако дети должны знать, что кроме этих существуют и другие, не менее важные, так называемые социальные потребности: потребность в безопасности, любви, дружбе, защите, общении и т. д.</a:t>
            </a:r>
          </a:p>
          <a:p>
            <a:pPr marL="0" indent="0">
              <a:buNone/>
            </a:pPr>
            <a:endParaRPr lang="ru-RU" dirty="0"/>
          </a:p>
        </p:txBody>
      </p:sp>
      <p:sp>
        <p:nvSpPr>
          <p:cNvPr id="6" name="Прямоугольник 5"/>
          <p:cNvSpPr/>
          <p:nvPr/>
        </p:nvSpPr>
        <p:spPr>
          <a:xfrm>
            <a:off x="971600" y="1951673"/>
            <a:ext cx="5886400" cy="80021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a:ln>
                  <a:noFill/>
                </a:ln>
                <a:solidFill>
                  <a:prstClr val="black"/>
                </a:solidFill>
                <a:effectLst/>
                <a:uLnTx/>
                <a:uFillTx/>
                <a:latin typeface="Times New Roman" pitchFamily="18" charset="0"/>
                <a:cs typeface="Times New Roman" pitchFamily="18" charset="0"/>
              </a:rPr>
              <a:t>:</a:t>
            </a:r>
            <a:r>
              <a:rPr kumimoji="0" lang="ru-RU" sz="2800" b="1" i="1" u="none" strike="noStrike" kern="0" cap="none" spc="0" normalizeH="0" baseline="0" noProof="0" dirty="0">
                <a:ln>
                  <a:noFill/>
                </a:ln>
                <a:solidFill>
                  <a:prstClr val="black"/>
                </a:solidFill>
                <a:effectLst/>
                <a:uLnTx/>
                <a:uFillTx/>
                <a:cs typeface="Arial"/>
              </a:rPr>
              <a:t/>
            </a:r>
            <a:br>
              <a:rPr kumimoji="0" lang="ru-RU" sz="2800" b="1" i="1" u="none" strike="noStrike" kern="0" cap="none" spc="0" normalizeH="0" baseline="0" noProof="0" dirty="0">
                <a:ln>
                  <a:noFill/>
                </a:ln>
                <a:solidFill>
                  <a:prstClr val="black"/>
                </a:solidFill>
                <a:effectLst/>
                <a:uLnTx/>
                <a:uFillTx/>
                <a:cs typeface="Arial"/>
              </a:rPr>
            </a:b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121372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83568" y="-218152"/>
            <a:ext cx="7848872" cy="646331"/>
          </a:xfrm>
          <a:prstGeom prst="rect">
            <a:avLst/>
          </a:prstGeom>
        </p:spPr>
        <p:txBody>
          <a:bodyPr wrap="square">
            <a:spAutoFit/>
          </a:bodyPr>
          <a:lstStyle/>
          <a:p>
            <a:pPr lvl="0" algn="ctr"/>
            <a:endParaRPr lang="ru-RU" b="1" i="1" dirty="0">
              <a:solidFill>
                <a:prstClr val="black"/>
              </a:solidFill>
              <a:latin typeface="Times New Roman" pitchFamily="18" charset="0"/>
              <a:cs typeface="Times New Roman" pitchFamily="18" charset="0"/>
            </a:endParaRPr>
          </a:p>
          <a:p>
            <a:pPr lvl="0" algn="ctr"/>
            <a:endParaRPr lang="ru-RU" b="1" i="1" dirty="0">
              <a:solidFill>
                <a:prstClr val="black"/>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764704"/>
            <a:ext cx="8229600" cy="5616624"/>
          </a:xfrm>
          <a:solidFill>
            <a:schemeClr val="tx2">
              <a:lumMod val="20000"/>
              <a:lumOff val="80000"/>
            </a:schemeClr>
          </a:solidFill>
        </p:spPr>
        <p:txBody>
          <a:bodyPr>
            <a:normAutofit/>
          </a:bodyPr>
          <a:lstStyle/>
          <a:p>
            <a:pPr lvl="0">
              <a:spcBef>
                <a:spcPts val="0"/>
              </a:spcBef>
            </a:pPr>
            <a:r>
              <a:rPr lang="ru-RU" sz="2000" b="1" i="1" dirty="0">
                <a:solidFill>
                  <a:srgbClr val="FF0000"/>
                </a:solidFill>
                <a:latin typeface="Times New Roman" pitchFamily="18" charset="0"/>
                <a:cs typeface="Times New Roman" pitchFamily="18" charset="0"/>
              </a:rPr>
              <a:t>3 блок: Труд и профессии</a:t>
            </a:r>
            <a:r>
              <a:rPr lang="ru-RU" sz="2000" dirty="0">
                <a:solidFill>
                  <a:prstClr val="black"/>
                </a:solidFill>
                <a:latin typeface="Times New Roman" pitchFamily="18" charset="0"/>
                <a:cs typeface="Times New Roman" pitchFamily="18" charset="0"/>
              </a:rPr>
              <a:t>. Дети узнают о том, что люди трудятся, чтобы прокормить себя и свою семью, чтобы сделать запасы на будущее, приносить пользу другим. В процессе труда люди создают, производят различные предметы, продукты труда. Производство невозможно без средств производства, с помощью которых осуществляется процесс производства продуктов труда. Для того чтобы что-то изготовить, необходимо знать способ изготовления, который называют технологией.</a:t>
            </a:r>
            <a:br>
              <a:rPr lang="ru-RU" sz="2000" dirty="0">
                <a:solidFill>
                  <a:prstClr val="black"/>
                </a:solidFill>
                <a:latin typeface="Times New Roman" pitchFamily="18" charset="0"/>
                <a:cs typeface="Times New Roman" pitchFamily="18" charset="0"/>
              </a:rPr>
            </a:br>
            <a:r>
              <a:rPr lang="ru-RU" sz="2000" dirty="0">
                <a:solidFill>
                  <a:prstClr val="black"/>
                </a:solidFill>
                <a:latin typeface="Times New Roman" pitchFamily="18" charset="0"/>
                <a:cs typeface="Times New Roman" pitchFamily="18" charset="0"/>
              </a:rPr>
              <a:t/>
            </a:r>
            <a:br>
              <a:rPr lang="ru-RU" sz="2000" dirty="0">
                <a:solidFill>
                  <a:prstClr val="black"/>
                </a:solidFill>
                <a:latin typeface="Times New Roman" pitchFamily="18" charset="0"/>
                <a:cs typeface="Times New Roman" pitchFamily="18" charset="0"/>
              </a:rPr>
            </a:br>
            <a:r>
              <a:rPr lang="ru-RU" sz="2000" b="1" i="1" dirty="0">
                <a:solidFill>
                  <a:srgbClr val="FF0000"/>
                </a:solidFill>
                <a:latin typeface="Times New Roman" pitchFamily="18" charset="0"/>
                <a:cs typeface="Times New Roman" pitchFamily="18" charset="0"/>
              </a:rPr>
              <a:t>4 блок: Товар, товарообмен</a:t>
            </a:r>
            <a:r>
              <a:rPr lang="ru-RU" sz="2000" b="1" i="1" dirty="0">
                <a:solidFill>
                  <a:prstClr val="black"/>
                </a:solidFill>
                <a:latin typeface="Times New Roman" pitchFamily="18" charset="0"/>
                <a:cs typeface="Times New Roman" pitchFamily="18" charset="0"/>
              </a:rPr>
              <a:t>. </a:t>
            </a:r>
            <a:r>
              <a:rPr lang="ru-RU" sz="2000" dirty="0">
                <a:solidFill>
                  <a:prstClr val="black"/>
                </a:solidFill>
                <a:latin typeface="Times New Roman" pitchFamily="18" charset="0"/>
                <a:cs typeface="Times New Roman" pitchFamily="18" charset="0"/>
              </a:rPr>
              <a:t>Обмен товарами и услугами – путь удовлетворения экономических потребностей. Для продажи и покупки в игровой форме дети изучают спрос и предложение, принимают </a:t>
            </a:r>
            <a:r>
              <a:rPr lang="ru-RU" sz="2000" i="1" dirty="0">
                <a:solidFill>
                  <a:prstClr val="black"/>
                </a:solidFill>
                <a:latin typeface="Times New Roman" pitchFamily="18" charset="0"/>
                <a:cs typeface="Times New Roman" pitchFamily="18" charset="0"/>
              </a:rPr>
              <a:t>«заказы»</a:t>
            </a:r>
            <a:r>
              <a:rPr lang="ru-RU" sz="2000" dirty="0">
                <a:solidFill>
                  <a:prstClr val="black"/>
                </a:solidFill>
                <a:latin typeface="Times New Roman" pitchFamily="18" charset="0"/>
                <a:cs typeface="Times New Roman" pitchFamily="18" charset="0"/>
              </a:rPr>
              <a:t> на товары и услуги. Привлечение детей к производству рекламы, прослеживание вместе с ними действенности рекламы. Происходит развитие представлений: о спросе и предложении и их влиянии на величину цены; об установлении цены; об обмене товарами и услугами.</a:t>
            </a:r>
            <a:br>
              <a:rPr lang="ru-RU" sz="2000" dirty="0">
                <a:solidFill>
                  <a:prstClr val="black"/>
                </a:solidFill>
                <a:latin typeface="Times New Roman" pitchFamily="18" charset="0"/>
                <a:cs typeface="Times New Roman" pitchFamily="18" charset="0"/>
              </a:rPr>
            </a:br>
            <a:endParaRPr lang="ru-RU" sz="2000" dirty="0"/>
          </a:p>
        </p:txBody>
      </p:sp>
    </p:spTree>
    <p:extLst>
      <p:ext uri="{BB962C8B-B14F-4D97-AF65-F5344CB8AC3E}">
        <p14:creationId xmlns:p14="http://schemas.microsoft.com/office/powerpoint/2010/main" xmlns="" val="121372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44642" y="-744"/>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827584" y="1166843"/>
            <a:ext cx="7560840" cy="400110"/>
          </a:xfrm>
          <a:prstGeom prst="rect">
            <a:avLst/>
          </a:prstGeom>
        </p:spPr>
        <p:txBody>
          <a:bodyPr wrap="square">
            <a:spAutoFit/>
          </a:bodyPr>
          <a:lstStyle/>
          <a:p>
            <a:pPr lvl="0"/>
            <a:endParaRPr lang="ru-RU" sz="2000" dirty="0">
              <a:solidFill>
                <a:prstClr val="black"/>
              </a:solidFill>
              <a:latin typeface="Times New Roman" pitchFamily="18" charset="0"/>
              <a:cs typeface="Times New Roman" pitchFamily="18" charset="0"/>
            </a:endParaRPr>
          </a:p>
        </p:txBody>
      </p:sp>
      <p:sp>
        <p:nvSpPr>
          <p:cNvPr id="3" name="Прямоугольник 2"/>
          <p:cNvSpPr/>
          <p:nvPr/>
        </p:nvSpPr>
        <p:spPr>
          <a:xfrm>
            <a:off x="611560" y="612845"/>
            <a:ext cx="7632848" cy="5016758"/>
          </a:xfrm>
          <a:prstGeom prst="rect">
            <a:avLst/>
          </a:prstGeom>
          <a:solidFill>
            <a:srgbClr val="FFFFCC"/>
          </a:solidFill>
        </p:spPr>
        <p:txBody>
          <a:bodyPr wrap="square">
            <a:spAutoFit/>
          </a:bodyPr>
          <a:lstStyle/>
          <a:p>
            <a:pPr algn="just"/>
            <a:r>
              <a:rPr lang="ru-RU" sz="2000" b="1" i="1" dirty="0">
                <a:solidFill>
                  <a:srgbClr val="FF0000"/>
                </a:solidFill>
                <a:latin typeface="Times New Roman" pitchFamily="18" charset="0"/>
                <a:cs typeface="Times New Roman" pitchFamily="18" charset="0"/>
              </a:rPr>
              <a:t>5 блок: Выгода и убыток.</a:t>
            </a:r>
            <a:r>
              <a:rPr lang="ru-RU" sz="2000" b="1" dirty="0">
                <a:latin typeface="Times New Roman" pitchFamily="18" charset="0"/>
                <a:cs typeface="Times New Roman" pitchFamily="18" charset="0"/>
              </a:rPr>
              <a:t> </a:t>
            </a:r>
          </a:p>
          <a:p>
            <a:pPr algn="just"/>
            <a:r>
              <a:rPr lang="ru-RU" sz="2000" b="1" dirty="0">
                <a:latin typeface="Times New Roman" pitchFamily="18" charset="0"/>
                <a:cs typeface="Times New Roman" pitchFamily="18" charset="0"/>
              </a:rPr>
              <a:t>Формировать положительное отношение к труду людей, умеющих хорошо трудиться, честно зарабатывать деньги, признавать авторитетными качества хозяина, бережливость, рациональность, экономичность, щедрость, благородство, честность, отзывчивость.</a:t>
            </a:r>
          </a:p>
          <a:p>
            <a:pPr algn="just"/>
            <a:endParaRPr lang="ru-RU" sz="2000" b="1" i="1" dirty="0">
              <a:latin typeface="Times New Roman" pitchFamily="18" charset="0"/>
              <a:cs typeface="Times New Roman" pitchFamily="18" charset="0"/>
            </a:endParaRPr>
          </a:p>
          <a:p>
            <a:pPr algn="just"/>
            <a:r>
              <a:rPr lang="ru-RU" sz="2000" b="1" i="1" dirty="0">
                <a:solidFill>
                  <a:srgbClr val="FF0000"/>
                </a:solidFill>
                <a:latin typeface="Times New Roman" pitchFamily="18" charset="0"/>
                <a:cs typeface="Times New Roman" pitchFamily="18" charset="0"/>
              </a:rPr>
              <a:t>6 блок: Деньги и бюджет семьи</a:t>
            </a:r>
            <a:r>
              <a:rPr lang="ru-RU" sz="2000" b="1" dirty="0">
                <a:solidFill>
                  <a:srgbClr val="FF0000"/>
                </a:solidFill>
                <a:latin typeface="Times New Roman" pitchFamily="18" charset="0"/>
                <a:cs typeface="Times New Roman" pitchFamily="18" charset="0"/>
              </a:rPr>
              <a:t>. </a:t>
            </a:r>
          </a:p>
          <a:p>
            <a:pPr algn="just"/>
            <a:r>
              <a:rPr lang="ru-RU" sz="2000" b="1" dirty="0">
                <a:latin typeface="Times New Roman" pitchFamily="18" charset="0"/>
                <a:cs typeface="Times New Roman" pitchFamily="18" charset="0"/>
              </a:rPr>
              <a:t>Дети знакомятся с понятием «деньги» как общим эквивалентом, а также с тем, что они являются тоже товаром, но необычным, т. к. количество его всегда оказывается равноценным другому товару, который может быть на них обменен. Кроме того, деньги это средство платежа при купле-продаже. Необходимо подвести детей к тому, что любой товар имеет свою цену. Одни товары – дорогие, другие стоят меньше (дешевле).</a:t>
            </a:r>
          </a:p>
        </p:txBody>
      </p:sp>
    </p:spTree>
    <p:extLst>
      <p:ext uri="{BB962C8B-B14F-4D97-AF65-F5344CB8AC3E}">
        <p14:creationId xmlns:p14="http://schemas.microsoft.com/office/powerpoint/2010/main" xmlns="" val="121372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36436"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11560" y="612845"/>
            <a:ext cx="7632848" cy="4708981"/>
          </a:xfrm>
          <a:prstGeom prst="rect">
            <a:avLst/>
          </a:prstGeom>
          <a:solidFill>
            <a:schemeClr val="accent2">
              <a:lumMod val="20000"/>
              <a:lumOff val="80000"/>
            </a:schemeClr>
          </a:solidFill>
        </p:spPr>
        <p:txBody>
          <a:bodyPr wrap="square">
            <a:spAutoFit/>
          </a:bodyPr>
          <a:lstStyle/>
          <a:p>
            <a:pPr lvl="0"/>
            <a:r>
              <a:rPr lang="ru-RU" sz="2000" b="1" i="1" dirty="0">
                <a:solidFill>
                  <a:srgbClr val="FF0000"/>
                </a:solidFill>
                <a:latin typeface="Times New Roman" pitchFamily="18" charset="0"/>
                <a:cs typeface="Times New Roman" pitchFamily="18" charset="0"/>
              </a:rPr>
              <a:t>7 блок: Реклама</a:t>
            </a:r>
            <a:r>
              <a:rPr lang="ru-RU" sz="2000" b="1" dirty="0">
                <a:solidFill>
                  <a:prstClr val="black"/>
                </a:solidFill>
                <a:latin typeface="Times New Roman" pitchFamily="18" charset="0"/>
                <a:cs typeface="Times New Roman" pitchFamily="18" charset="0"/>
              </a:rPr>
              <a:t>. Реклама – это определенная информация, которая упакована в оригинальную форму. Кроме информации реклама несет в себе определенный эмоциональный настрой. Именно поэтому дети так любят рекламу, играют в нее. Дать максимум информации при минимуме слов, выделить основные, характерные черты рекламируемого объекта, выгодно подчеркнуть его отличие от других и доказать преимущества.</a:t>
            </a:r>
          </a:p>
          <a:p>
            <a:pPr lvl="0"/>
            <a:endParaRPr lang="ru-RU" sz="2000" b="1" i="1" dirty="0">
              <a:solidFill>
                <a:prstClr val="black"/>
              </a:solidFill>
              <a:latin typeface="Times New Roman" pitchFamily="18" charset="0"/>
              <a:cs typeface="Times New Roman" pitchFamily="18" charset="0"/>
            </a:endParaRPr>
          </a:p>
          <a:p>
            <a:pPr lvl="0"/>
            <a:r>
              <a:rPr lang="ru-RU" sz="2000" b="1" i="1" dirty="0">
                <a:solidFill>
                  <a:srgbClr val="FF0000"/>
                </a:solidFill>
                <a:latin typeface="Times New Roman" pitchFamily="18" charset="0"/>
                <a:cs typeface="Times New Roman" pitchFamily="18" charset="0"/>
              </a:rPr>
              <a:t>8 блок: Бизнес и капитал</a:t>
            </a:r>
            <a:r>
              <a:rPr lang="ru-RU" sz="2000" b="1" dirty="0">
                <a:solidFill>
                  <a:prstClr val="black"/>
                </a:solidFill>
                <a:latin typeface="Times New Roman" pitchFamily="18" charset="0"/>
                <a:cs typeface="Times New Roman" pitchFamily="18" charset="0"/>
              </a:rPr>
              <a:t>. Продолжать знакомить детей с понятиями экономической категории «Бизнес», «Капитал», «Купля-продажа», как вид бизнеса, выделяя составные части капитала. Воспитывать отрицательное отношение к жадности и корысти; деловые качества личности, чувство восхищения смекалкой, добротой.</a:t>
            </a:r>
          </a:p>
        </p:txBody>
      </p:sp>
    </p:spTree>
    <p:extLst>
      <p:ext uri="{BB962C8B-B14F-4D97-AF65-F5344CB8AC3E}">
        <p14:creationId xmlns:p14="http://schemas.microsoft.com/office/powerpoint/2010/main" xmlns="" val="121372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8191" y="-23517"/>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187624" y="2564904"/>
            <a:ext cx="7344816" cy="13849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1"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2800" b="1" i="1" kern="0" dirty="0">
              <a:solidFill>
                <a:prstClr val="black"/>
              </a:solidFill>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1"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 name="Заголовок 3"/>
          <p:cNvSpPr>
            <a:spLocks noGrp="1"/>
          </p:cNvSpPr>
          <p:nvPr>
            <p:ph type="title"/>
          </p:nvPr>
        </p:nvSpPr>
        <p:spPr>
          <a:xfrm>
            <a:off x="611560" y="476672"/>
            <a:ext cx="7776864" cy="4824536"/>
          </a:xfrm>
          <a:solidFill>
            <a:schemeClr val="bg2"/>
          </a:solidFill>
        </p:spPr>
        <p:txBody>
          <a:bodyPr>
            <a:normAutofit/>
          </a:bodyPr>
          <a:lstStyle/>
          <a:p>
            <a:pPr lvl="0">
              <a:spcBef>
                <a:spcPts val="0"/>
              </a:spcBef>
              <a:defRPr/>
            </a:pPr>
            <a:r>
              <a:rPr lang="ru-RU" sz="2800" b="1" i="1" dirty="0">
                <a:solidFill>
                  <a:srgbClr val="FF0000"/>
                </a:solidFill>
                <a:latin typeface="Times New Roman" pitchFamily="18" charset="0"/>
                <a:cs typeface="Times New Roman" pitchFamily="18" charset="0"/>
              </a:rPr>
              <a:t>Варианты создания условий по развитию</a:t>
            </a:r>
            <a:r>
              <a:rPr lang="ru-RU" sz="2800" i="1" dirty="0">
                <a:solidFill>
                  <a:srgbClr val="FF0000"/>
                </a:solidFill>
                <a:latin typeface="Times New Roman" pitchFamily="18" charset="0"/>
                <a:cs typeface="Times New Roman" pitchFamily="18" charset="0"/>
              </a:rPr>
              <a:t> </a:t>
            </a:r>
            <a:r>
              <a:rPr lang="ru-RU" sz="2800" b="1" i="1" dirty="0">
                <a:solidFill>
                  <a:srgbClr val="FF0000"/>
                </a:solidFill>
                <a:latin typeface="Times New Roman" pitchFamily="18" charset="0"/>
                <a:cs typeface="Times New Roman" pitchFamily="18" charset="0"/>
              </a:rPr>
              <a:t>финансовой грамотности по возрастам</a:t>
            </a:r>
            <a:r>
              <a:rPr lang="ru-RU" sz="2800" dirty="0">
                <a:solidFill>
                  <a:srgbClr val="FF0000"/>
                </a:solidFill>
                <a:cs typeface="Arial"/>
              </a:rPr>
              <a:t/>
            </a:r>
            <a:br>
              <a:rPr lang="ru-RU" sz="2800" dirty="0">
                <a:solidFill>
                  <a:srgbClr val="FF0000"/>
                </a:solidFill>
                <a:cs typeface="Arial"/>
              </a:rPr>
            </a:br>
            <a:r>
              <a:rPr lang="ru-RU" sz="1800" b="1" kern="0" dirty="0">
                <a:solidFill>
                  <a:srgbClr val="FF0000"/>
                </a:solidFill>
                <a:latin typeface="Times New Roman" pitchFamily="18" charset="0"/>
                <a:cs typeface="Times New Roman" pitchFamily="18" charset="0"/>
              </a:rPr>
              <a:t>Старшая группа</a:t>
            </a:r>
            <a:r>
              <a:rPr lang="ru-RU" sz="1800" kern="0" dirty="0">
                <a:solidFill>
                  <a:srgbClr val="FF0000"/>
                </a:solidFill>
                <a:latin typeface="Times New Roman" pitchFamily="18" charset="0"/>
                <a:cs typeface="Times New Roman" pitchFamily="18" charset="0"/>
              </a:rPr>
              <a:t/>
            </a:r>
            <a:br>
              <a:rPr lang="ru-RU" sz="1800" kern="0" dirty="0">
                <a:solidFill>
                  <a:srgbClr val="FF0000"/>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«Банк», «Аптека», «Семья», «Ветеринарная лечебница»</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a:t>
            </a:r>
            <a:r>
              <a:rPr lang="ru-RU" sz="1800" kern="0" dirty="0" err="1">
                <a:solidFill>
                  <a:prstClr val="black"/>
                </a:solidFill>
                <a:latin typeface="Times New Roman" pitchFamily="18" charset="0"/>
                <a:cs typeface="Times New Roman" pitchFamily="18" charset="0"/>
              </a:rPr>
              <a:t>Медиатека</a:t>
            </a:r>
            <a:r>
              <a:rPr lang="ru-RU" sz="1800" kern="0" dirty="0">
                <a:solidFill>
                  <a:prstClr val="black"/>
                </a:solidFill>
                <a:latin typeface="Times New Roman" pitchFamily="18" charset="0"/>
                <a:cs typeface="Times New Roman" pitchFamily="18" charset="0"/>
              </a:rPr>
              <a:t> из презентаций</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a:t>
            </a:r>
            <a:r>
              <a:rPr lang="ru-RU" sz="1800" kern="0" dirty="0" err="1">
                <a:solidFill>
                  <a:prstClr val="black"/>
                </a:solidFill>
                <a:latin typeface="Times New Roman" pitchFamily="18" charset="0"/>
                <a:cs typeface="Times New Roman" pitchFamily="18" charset="0"/>
              </a:rPr>
              <a:t>Медиатека</a:t>
            </a:r>
            <a:r>
              <a:rPr lang="ru-RU" sz="1800" kern="0" dirty="0">
                <a:solidFill>
                  <a:prstClr val="black"/>
                </a:solidFill>
                <a:latin typeface="Times New Roman" pitchFamily="18" charset="0"/>
                <a:cs typeface="Times New Roman" pitchFamily="18" charset="0"/>
              </a:rPr>
              <a:t> интерактивных игр</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Ребусы</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Лабиринты тематические</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Игры-путешествия</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Банковские карты</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Ненастоящие деньги</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Банкомат</a:t>
            </a:r>
            <a:br>
              <a:rPr lang="ru-RU" sz="1800" kern="0" dirty="0">
                <a:solidFill>
                  <a:prstClr val="black"/>
                </a:solidFill>
                <a:latin typeface="Times New Roman" pitchFamily="18" charset="0"/>
                <a:cs typeface="Times New Roman" pitchFamily="18" charset="0"/>
              </a:rPr>
            </a:br>
            <a:r>
              <a:rPr lang="ru-RU" sz="1800" kern="0" dirty="0">
                <a:solidFill>
                  <a:prstClr val="black"/>
                </a:solidFill>
                <a:latin typeface="Times New Roman" pitchFamily="18" charset="0"/>
                <a:cs typeface="Times New Roman" pitchFamily="18" charset="0"/>
              </a:rPr>
              <a:t>- Дидактические игры «Какой товар лишний?», «Что угодно для души», «Деньги» и другие.</a:t>
            </a:r>
            <a:br>
              <a:rPr lang="ru-RU" sz="1800" kern="0" dirty="0">
                <a:solidFill>
                  <a:prstClr val="black"/>
                </a:solidFill>
                <a:latin typeface="Times New Roman" pitchFamily="18" charset="0"/>
                <a:cs typeface="Times New Roman" pitchFamily="18" charset="0"/>
              </a:rPr>
            </a:br>
            <a:endParaRPr lang="ru-RU" sz="1800" dirty="0"/>
          </a:p>
        </p:txBody>
      </p:sp>
    </p:spTree>
    <p:extLst>
      <p:ext uri="{BB962C8B-B14F-4D97-AF65-F5344CB8AC3E}">
        <p14:creationId xmlns:p14="http://schemas.microsoft.com/office/powerpoint/2010/main" xmlns="" val="121372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Банкомат-</a:t>
            </a:r>
            <a:r>
              <a:rPr lang="ru-RU" dirty="0" err="1"/>
              <a:t>лэтбук</a:t>
            </a:r>
            <a:endParaRPr lang="ru-RU" dirty="0"/>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rot="5400000">
            <a:off x="4649585" y="2348187"/>
            <a:ext cx="4035829" cy="3029989"/>
          </a:xfrm>
        </p:spPr>
      </p:pic>
      <p:pic>
        <p:nvPicPr>
          <p:cNvPr id="11" name="Объект 10"/>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rot="5400000">
            <a:off x="457200" y="2346960"/>
            <a:ext cx="4038600" cy="3032443"/>
          </a:xfrm>
        </p:spPr>
      </p:pic>
    </p:spTree>
    <p:extLst>
      <p:ext uri="{BB962C8B-B14F-4D97-AF65-F5344CB8AC3E}">
        <p14:creationId xmlns:p14="http://schemas.microsoft.com/office/powerpoint/2010/main" xmlns="" val="112855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Банкомат</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83728" y="1869921"/>
            <a:ext cx="4038600" cy="403244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rot="5400000">
            <a:off x="4648200" y="2346960"/>
            <a:ext cx="4038600" cy="3032443"/>
          </a:xfrm>
        </p:spPr>
      </p:pic>
    </p:spTree>
    <p:extLst>
      <p:ext uri="{BB962C8B-B14F-4D97-AF65-F5344CB8AC3E}">
        <p14:creationId xmlns:p14="http://schemas.microsoft.com/office/powerpoint/2010/main" xmlns="" val="237839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Содержание банкомата</a:t>
            </a: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rot="5400000">
            <a:off x="4648200" y="2346960"/>
            <a:ext cx="4038600" cy="3032443"/>
          </a:xfrm>
        </p:spPr>
      </p:pic>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rot="5400000">
            <a:off x="457200" y="2346960"/>
            <a:ext cx="4038600" cy="3032443"/>
          </a:xfrm>
        </p:spPr>
      </p:pic>
    </p:spTree>
    <p:extLst>
      <p:ext uri="{BB962C8B-B14F-4D97-AF65-F5344CB8AC3E}">
        <p14:creationId xmlns:p14="http://schemas.microsoft.com/office/powerpoint/2010/main" xmlns="" val="81548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Сюжетно-ролевые игры</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rot="5400000">
            <a:off x="244252" y="2344828"/>
            <a:ext cx="4464496" cy="303244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970264" y="1600200"/>
            <a:ext cx="3394472" cy="4525963"/>
          </a:xfrm>
        </p:spPr>
      </p:pic>
    </p:spTree>
    <p:extLst>
      <p:ext uri="{BB962C8B-B14F-4D97-AF65-F5344CB8AC3E}">
        <p14:creationId xmlns:p14="http://schemas.microsoft.com/office/powerpoint/2010/main" xmlns="" val="304164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Деньги разных народов</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rot="5400000">
            <a:off x="467544" y="2276872"/>
            <a:ext cx="4038600" cy="303244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rot="5400000">
            <a:off x="4648200" y="2346960"/>
            <a:ext cx="4038600" cy="3032443"/>
          </a:xfrm>
        </p:spPr>
      </p:pic>
    </p:spTree>
    <p:extLst>
      <p:ext uri="{BB962C8B-B14F-4D97-AF65-F5344CB8AC3E}">
        <p14:creationId xmlns:p14="http://schemas.microsoft.com/office/powerpoint/2010/main" xmlns="" val="246470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468"/>
            <a:ext cx="9144000" cy="70869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4572000" y="332657"/>
            <a:ext cx="4248472" cy="2232247"/>
          </a:xfrm>
        </p:spPr>
        <p:txBody>
          <a:bodyPr>
            <a:normAutofit fontScale="90000"/>
          </a:bodyPr>
          <a:lstStyle/>
          <a:p>
            <a:r>
              <a:rPr lang="ru-RU" sz="2800" b="1" dirty="0">
                <a:latin typeface="Times New Roman" pitchFamily="18" charset="0"/>
                <a:cs typeface="Times New Roman" pitchFamily="18" charset="0"/>
              </a:rPr>
              <a:t>«Деньги, которыми обладаешь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 орудие свободы;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те, за которыми гонишься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 орудие рабства»</a:t>
            </a:r>
            <a:br>
              <a:rPr lang="ru-RU" sz="2800" b="1" dirty="0">
                <a:latin typeface="Times New Roman" pitchFamily="18" charset="0"/>
                <a:cs typeface="Times New Roman" pitchFamily="18" charset="0"/>
              </a:rPr>
            </a:br>
            <a:r>
              <a:rPr lang="ru-RU" sz="2800" b="1" i="1" dirty="0">
                <a:latin typeface="Times New Roman" pitchFamily="18" charset="0"/>
                <a:cs typeface="Times New Roman" pitchFamily="18" charset="0"/>
              </a:rPr>
              <a:t>Жан-Жак Руссо</a:t>
            </a:r>
            <a:endParaRPr lang="ru-RU" b="1" dirty="0"/>
          </a:p>
        </p:txBody>
      </p:sp>
      <p:sp>
        <p:nvSpPr>
          <p:cNvPr id="3" name="Подзаголовок 2"/>
          <p:cNvSpPr>
            <a:spLocks noGrp="1"/>
          </p:cNvSpPr>
          <p:nvPr>
            <p:ph type="subTitle" idx="1"/>
          </p:nvPr>
        </p:nvSpPr>
        <p:spPr>
          <a:xfrm>
            <a:off x="539552" y="2996952"/>
            <a:ext cx="7992888" cy="3672408"/>
          </a:xfrm>
        </p:spPr>
        <p:txBody>
          <a:bodyPr/>
          <a:lstStyle/>
          <a:p>
            <a:r>
              <a:rPr lang="ru-RU" b="1" dirty="0">
                <a:solidFill>
                  <a:schemeClr val="tx1"/>
                </a:solidFill>
                <a:latin typeface="Times New Roman" pitchFamily="18" charset="0"/>
                <a:cs typeface="Times New Roman" pitchFamily="18" charset="0"/>
              </a:rPr>
              <a:t>Финансовая грамотность – это особое качество человека, которое формируется с самого малого возраста и показывает умение самостоятельно зарабатывать деньги и грамотно ими управлять</a:t>
            </a:r>
            <a:r>
              <a:rPr lang="ru-RU" dirty="0">
                <a:solidFill>
                  <a:schemeClr val="tx1"/>
                </a:solidFill>
                <a:latin typeface="Times New Roman" pitchFamily="18" charset="0"/>
                <a:cs typeface="Times New Roman" pitchFamily="18" charset="0"/>
              </a:rPr>
              <a:t>.</a:t>
            </a:r>
          </a:p>
          <a:p>
            <a:endParaRPr lang="ru-RU" dirty="0">
              <a:solidFill>
                <a:schemeClr val="tx1"/>
              </a:solidFill>
            </a:endParaRPr>
          </a:p>
        </p:txBody>
      </p:sp>
    </p:spTree>
    <p:extLst>
      <p:ext uri="{BB962C8B-B14F-4D97-AF65-F5344CB8AC3E}">
        <p14:creationId xmlns:p14="http://schemas.microsoft.com/office/powerpoint/2010/main" xmlns="" val="87322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Игровые центры</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2346960"/>
            <a:ext cx="4038600" cy="303244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2346960"/>
            <a:ext cx="4038600" cy="3032443"/>
          </a:xfrm>
        </p:spPr>
      </p:pic>
    </p:spTree>
    <p:extLst>
      <p:ext uri="{BB962C8B-B14F-4D97-AF65-F5344CB8AC3E}">
        <p14:creationId xmlns:p14="http://schemas.microsoft.com/office/powerpoint/2010/main" xmlns="" val="367872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Юбилейные монеты</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8167" y="1600200"/>
            <a:ext cx="6027665" cy="4525963"/>
          </a:xfrm>
        </p:spPr>
      </p:pic>
    </p:spTree>
    <p:extLst>
      <p:ext uri="{BB962C8B-B14F-4D97-AF65-F5344CB8AC3E}">
        <p14:creationId xmlns:p14="http://schemas.microsoft.com/office/powerpoint/2010/main" xmlns="" val="383590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457200" y="274638"/>
            <a:ext cx="8229600" cy="922114"/>
          </a:xfrm>
          <a:solidFill>
            <a:schemeClr val="accent2">
              <a:lumMod val="20000"/>
              <a:lumOff val="80000"/>
            </a:schemeClr>
          </a:solidFill>
        </p:spPr>
        <p:txBody>
          <a:bodyPr/>
          <a:lstStyle/>
          <a:p>
            <a:r>
              <a:rPr lang="ru-RU" sz="3600" b="1" dirty="0">
                <a:solidFill>
                  <a:srgbClr val="FF0000"/>
                </a:solidFill>
                <a:latin typeface="Times New Roman" pitchFamily="18" charset="0"/>
                <a:cs typeface="Times New Roman" pitchFamily="18" charset="0"/>
              </a:rPr>
              <a:t>Взаимодействие с семьей</a:t>
            </a:r>
            <a:endParaRPr lang="ru-RU" b="1" dirty="0">
              <a:solidFill>
                <a:srgbClr val="FF0000"/>
              </a:solidFill>
            </a:endParaRPr>
          </a:p>
        </p:txBody>
      </p:sp>
      <p:sp>
        <p:nvSpPr>
          <p:cNvPr id="4" name="Объект 3"/>
          <p:cNvSpPr>
            <a:spLocks noGrp="1"/>
          </p:cNvSpPr>
          <p:nvPr>
            <p:ph idx="1"/>
          </p:nvPr>
        </p:nvSpPr>
        <p:spPr>
          <a:solidFill>
            <a:schemeClr val="accent1">
              <a:lumMod val="40000"/>
              <a:lumOff val="60000"/>
            </a:schemeClr>
          </a:solidFill>
        </p:spPr>
        <p:txBody>
          <a:bodyPr/>
          <a:lstStyle/>
          <a:p>
            <a:pPr marL="0" indent="0">
              <a:spcAft>
                <a:spcPts val="0"/>
              </a:spcAft>
              <a:buNone/>
            </a:pPr>
            <a:r>
              <a:rPr lang="ru-RU" sz="2400" b="1" dirty="0">
                <a:solidFill>
                  <a:srgbClr val="000000"/>
                </a:solidFill>
                <a:latin typeface="Times New Roman"/>
                <a:ea typeface="Arial"/>
              </a:rPr>
              <a:t> </a:t>
            </a:r>
            <a:endParaRPr lang="ru-RU" sz="1600" dirty="0">
              <a:latin typeface="Times New Roman"/>
              <a:ea typeface="Times New Roman"/>
            </a:endParaRPr>
          </a:p>
          <a:p>
            <a:pPr lvl="0">
              <a:buFont typeface="Symbol"/>
              <a:buChar char=""/>
            </a:pPr>
            <a:r>
              <a:rPr lang="ru-RU" b="1" dirty="0">
                <a:solidFill>
                  <a:srgbClr val="000000"/>
                </a:solidFill>
                <a:latin typeface="Times New Roman"/>
                <a:ea typeface="Arial"/>
              </a:rPr>
              <a:t>анкетирование</a:t>
            </a:r>
            <a:endParaRPr lang="ru-RU" sz="1600" dirty="0">
              <a:latin typeface="Times New Roman"/>
              <a:ea typeface="Times New Roman"/>
            </a:endParaRPr>
          </a:p>
          <a:p>
            <a:pPr lvl="0">
              <a:buFont typeface="Symbol"/>
              <a:buChar char=""/>
            </a:pPr>
            <a:r>
              <a:rPr lang="ru-RU" b="1" dirty="0">
                <a:solidFill>
                  <a:srgbClr val="000000"/>
                </a:solidFill>
                <a:latin typeface="Times New Roman"/>
                <a:ea typeface="Arial"/>
              </a:rPr>
              <a:t>консультации</a:t>
            </a:r>
            <a:endParaRPr lang="ru-RU" sz="1600" dirty="0">
              <a:latin typeface="Times New Roman"/>
              <a:ea typeface="Times New Roman"/>
            </a:endParaRPr>
          </a:p>
          <a:p>
            <a:pPr lvl="0">
              <a:buFont typeface="Symbol"/>
              <a:buChar char=""/>
            </a:pPr>
            <a:r>
              <a:rPr lang="ru-RU" b="1" dirty="0">
                <a:solidFill>
                  <a:srgbClr val="000000"/>
                </a:solidFill>
                <a:latin typeface="Times New Roman"/>
                <a:ea typeface="Arial"/>
              </a:rPr>
              <a:t>родительские собрания</a:t>
            </a:r>
            <a:endParaRPr lang="ru-RU" sz="1600" dirty="0">
              <a:latin typeface="Times New Roman"/>
              <a:ea typeface="Times New Roman"/>
            </a:endParaRPr>
          </a:p>
          <a:p>
            <a:pPr lvl="0">
              <a:buFont typeface="Symbol"/>
              <a:buChar char=""/>
            </a:pPr>
            <a:r>
              <a:rPr lang="ru-RU" b="1" dirty="0">
                <a:solidFill>
                  <a:srgbClr val="000000"/>
                </a:solidFill>
                <a:latin typeface="Times New Roman"/>
                <a:ea typeface="Arial"/>
              </a:rPr>
              <a:t>создание и обогащение развивающей среды</a:t>
            </a:r>
            <a:endParaRPr lang="ru-RU" sz="1600" dirty="0">
              <a:latin typeface="Times New Roman"/>
              <a:ea typeface="Times New Roman"/>
            </a:endParaRPr>
          </a:p>
          <a:p>
            <a:pPr marL="0" indent="0">
              <a:spcAft>
                <a:spcPts val="0"/>
              </a:spcAft>
              <a:buNone/>
            </a:pPr>
            <a:r>
              <a:rPr lang="ru-RU" sz="1600" dirty="0">
                <a:latin typeface="Times New Roman"/>
                <a:ea typeface="Times New Roman"/>
              </a:rPr>
              <a:t> </a:t>
            </a:r>
          </a:p>
          <a:p>
            <a:pPr marL="0" indent="0">
              <a:buNone/>
            </a:pPr>
            <a:endParaRPr lang="ru-RU" dirty="0"/>
          </a:p>
        </p:txBody>
      </p:sp>
    </p:spTree>
    <p:extLst>
      <p:ext uri="{BB962C8B-B14F-4D97-AF65-F5344CB8AC3E}">
        <p14:creationId xmlns:p14="http://schemas.microsoft.com/office/powerpoint/2010/main" xmlns="" val="121372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41005" cy="6858000"/>
          </a:xfrm>
          <a:prstGeom prst="rect">
            <a:avLst/>
          </a:prstGeom>
          <a:solidFill>
            <a:schemeClr val="accent3">
              <a:lumMod val="60000"/>
              <a:lumOff val="40000"/>
            </a:schemeClr>
          </a:solidFill>
          <a:ln>
            <a:noFill/>
          </a:ln>
          <a:effectLst/>
        </p:spPr>
      </p:pic>
    </p:spTree>
    <p:extLst>
      <p:ext uri="{BB962C8B-B14F-4D97-AF65-F5344CB8AC3E}">
        <p14:creationId xmlns:p14="http://schemas.microsoft.com/office/powerpoint/2010/main" xmlns="" val="2743449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827584" y="474345"/>
            <a:ext cx="7416824" cy="532453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7.Имеет ли ребенок постоянные обязанности дома?</a:t>
            </a:r>
          </a:p>
          <a:p>
            <a:r>
              <a:rPr lang="ru-RU" sz="2000" dirty="0">
                <a:latin typeface="Times New Roman" panose="02020603050405020304" pitchFamily="18" charset="0"/>
                <a:cs typeface="Times New Roman" panose="02020603050405020304" pitchFamily="18" charset="0"/>
              </a:rPr>
              <a:t>- Да.</a:t>
            </a:r>
          </a:p>
          <a:p>
            <a:r>
              <a:rPr lang="ru-RU" sz="2000" dirty="0">
                <a:latin typeface="Times New Roman" panose="02020603050405020304" pitchFamily="18" charset="0"/>
                <a:cs typeface="Times New Roman" panose="02020603050405020304" pitchFamily="18" charset="0"/>
              </a:rPr>
              <a:t>- Нет.</a:t>
            </a:r>
          </a:p>
          <a:p>
            <a:r>
              <a:rPr lang="ru-RU" sz="2000" dirty="0">
                <a:latin typeface="Times New Roman" panose="02020603050405020304" pitchFamily="18" charset="0"/>
                <a:cs typeface="Times New Roman" panose="02020603050405020304" pitchFamily="18" charset="0"/>
              </a:rPr>
              <a:t>8.Участвует ли ребенок в процессе планирования предстоящих</a:t>
            </a:r>
          </a:p>
          <a:p>
            <a:r>
              <a:rPr lang="ru-RU" sz="2000" dirty="0">
                <a:latin typeface="Times New Roman" panose="02020603050405020304" pitchFamily="18" charset="0"/>
                <a:cs typeface="Times New Roman" panose="02020603050405020304" pitchFamily="18" charset="0"/>
              </a:rPr>
              <a:t>покупок?</a:t>
            </a:r>
          </a:p>
          <a:p>
            <a:r>
              <a:rPr lang="ru-RU" sz="2000" dirty="0">
                <a:latin typeface="Times New Roman" panose="02020603050405020304" pitchFamily="18" charset="0"/>
                <a:cs typeface="Times New Roman" panose="02020603050405020304" pitchFamily="18" charset="0"/>
              </a:rPr>
              <a:t>- Да.</a:t>
            </a:r>
          </a:p>
          <a:p>
            <a:r>
              <a:rPr lang="ru-RU" sz="2000" dirty="0">
                <a:latin typeface="Times New Roman" panose="02020603050405020304" pitchFamily="18" charset="0"/>
                <a:cs typeface="Times New Roman" panose="02020603050405020304" pitchFamily="18" charset="0"/>
              </a:rPr>
              <a:t>- Нет.</a:t>
            </a:r>
          </a:p>
          <a:p>
            <a:r>
              <a:rPr lang="ru-RU" sz="2000" dirty="0">
                <a:latin typeface="Times New Roman" panose="02020603050405020304" pitchFamily="18" charset="0"/>
                <a:cs typeface="Times New Roman" panose="02020603050405020304" pitchFamily="18" charset="0"/>
              </a:rPr>
              <a:t>9. Знают ли дети профессии родителей?</a:t>
            </a:r>
          </a:p>
          <a:p>
            <a:r>
              <a:rPr lang="ru-RU" sz="2000" dirty="0">
                <a:latin typeface="Times New Roman" panose="02020603050405020304" pitchFamily="18" charset="0"/>
                <a:cs typeface="Times New Roman" panose="02020603050405020304" pitchFamily="18" charset="0"/>
              </a:rPr>
              <a:t>- Да.</a:t>
            </a:r>
          </a:p>
          <a:p>
            <a:r>
              <a:rPr lang="ru-RU" sz="2000" dirty="0">
                <a:latin typeface="Times New Roman" panose="02020603050405020304" pitchFamily="18" charset="0"/>
                <a:cs typeface="Times New Roman" panose="02020603050405020304" pitchFamily="18" charset="0"/>
              </a:rPr>
              <a:t>- Нет.</a:t>
            </a:r>
          </a:p>
          <a:p>
            <a:r>
              <a:rPr lang="ru-RU" sz="2000" dirty="0">
                <a:latin typeface="Times New Roman" panose="02020603050405020304" pitchFamily="18" charset="0"/>
                <a:cs typeface="Times New Roman" panose="02020603050405020304" pitchFamily="18" charset="0"/>
              </a:rPr>
              <a:t>10.Знает ли ребенок на, что тратятся деньги?</a:t>
            </a:r>
          </a:p>
          <a:p>
            <a:r>
              <a:rPr lang="ru-RU" sz="2000" dirty="0">
                <a:latin typeface="Times New Roman" panose="02020603050405020304" pitchFamily="18" charset="0"/>
                <a:cs typeface="Times New Roman" panose="02020603050405020304" pitchFamily="18" charset="0"/>
              </a:rPr>
              <a:t>-- Да.</a:t>
            </a:r>
          </a:p>
          <a:p>
            <a:r>
              <a:rPr lang="ru-RU" sz="2000" dirty="0">
                <a:latin typeface="Times New Roman" panose="02020603050405020304" pitchFamily="18" charset="0"/>
                <a:cs typeface="Times New Roman" panose="02020603050405020304" pitchFamily="18" charset="0"/>
              </a:rPr>
              <a:t>- Нет.</a:t>
            </a:r>
          </a:p>
          <a:p>
            <a:r>
              <a:rPr lang="ru-RU" sz="2000" dirty="0">
                <a:latin typeface="Times New Roman" panose="02020603050405020304" pitchFamily="18" charset="0"/>
                <a:cs typeface="Times New Roman" panose="02020603050405020304" pitchFamily="18" charset="0"/>
              </a:rPr>
              <a:t>11.Рассказываете ли вы ребенку, откуда берутся деньги?</a:t>
            </a:r>
          </a:p>
          <a:p>
            <a:r>
              <a:rPr lang="ru-RU" sz="2000" dirty="0">
                <a:latin typeface="Times New Roman" panose="02020603050405020304" pitchFamily="18" charset="0"/>
                <a:cs typeface="Times New Roman" panose="02020603050405020304" pitchFamily="18" charset="0"/>
              </a:rPr>
              <a:t>- Да.</a:t>
            </a:r>
          </a:p>
          <a:p>
            <a:r>
              <a:rPr lang="ru-RU" sz="2000" dirty="0">
                <a:latin typeface="Times New Roman" panose="02020603050405020304" pitchFamily="18" charset="0"/>
                <a:cs typeface="Times New Roman" panose="02020603050405020304" pitchFamily="18" charset="0"/>
              </a:rPr>
              <a:t>- Нет.</a:t>
            </a:r>
          </a:p>
          <a:p>
            <a:pPr algn="ctr"/>
            <a:r>
              <a:rPr lang="ru-RU" sz="2000" b="1" dirty="0">
                <a:latin typeface="Times New Roman" panose="02020603050405020304" pitchFamily="18" charset="0"/>
                <a:cs typeface="Times New Roman" panose="02020603050405020304" pitchFamily="18" charset="0"/>
              </a:rPr>
              <a:t>Спасибо!</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0071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074" name="Picture 2" descr="hello_html_m3f183bb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2924944"/>
            <a:ext cx="7099795" cy="38164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14611" y="692695"/>
            <a:ext cx="7200800" cy="1384995"/>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Практические советы родителям по формированию финансовой грамотности у детей дошкольного возраста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267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9512" y="58847"/>
            <a:ext cx="8856984" cy="6186309"/>
          </a:xfrm>
          <a:prstGeom prst="rect">
            <a:avLst/>
          </a:prstGeom>
        </p:spPr>
        <p:txBody>
          <a:bodyPr wrap="square">
            <a:spAutoFit/>
          </a:bodyPr>
          <a:lstStyle/>
          <a:p>
            <a:pPr algn="ctr"/>
            <a:endParaRPr lang="ru-RU" b="1" dirty="0">
              <a:solidFill>
                <a:srgbClr val="000000"/>
              </a:solidFill>
              <a:latin typeface="Times New Roman" panose="02020603050405020304" pitchFamily="18" charset="0"/>
              <a:cs typeface="Times New Roman" panose="02020603050405020304" pitchFamily="18" charset="0"/>
            </a:endParaRPr>
          </a:p>
          <a:p>
            <a:pPr algn="ctr"/>
            <a:r>
              <a:rPr lang="ru-RU" b="1" dirty="0">
                <a:solidFill>
                  <a:srgbClr val="000000"/>
                </a:solidFill>
                <a:latin typeface="Times New Roman" panose="02020603050405020304" pitchFamily="18" charset="0"/>
                <a:cs typeface="Times New Roman" panose="02020603050405020304" pitchFamily="18" charset="0"/>
              </a:rPr>
              <a:t>Формируйте у детей разумные потребности</a:t>
            </a:r>
            <a:endParaRPr lang="ru-RU" dirty="0">
              <a:solidFill>
                <a:srgbClr val="000000"/>
              </a:solidFill>
              <a:latin typeface="Times New Roman" panose="02020603050405020304" pitchFamily="18" charset="0"/>
              <a:cs typeface="Times New Roman" panose="02020603050405020304" pitchFamily="18" charset="0"/>
            </a:endParaRPr>
          </a:p>
          <a:p>
            <a:r>
              <a:rPr lang="ru-RU" dirty="0">
                <a:solidFill>
                  <a:srgbClr val="000000"/>
                </a:solidFill>
                <a:latin typeface="Times New Roman" panose="02020603050405020304" pitchFamily="18" charset="0"/>
                <a:cs typeface="Times New Roman" panose="02020603050405020304" pitchFamily="18" charset="0"/>
              </a:rPr>
              <a:t>1. Расскажите ребенку, какие потребности есть в вашей семье. Объясните, что в первую очередь деньги, которые вы зарабатываете, необходимо тратить на удовлетворение основных потребностей: оплата коммунальных счетов, покупка продуктов, одежды и др.</a:t>
            </a:r>
          </a:p>
          <a:p>
            <a:r>
              <a:rPr lang="ru-RU" dirty="0">
                <a:solidFill>
                  <a:srgbClr val="000000"/>
                </a:solidFill>
                <a:latin typeface="Times New Roman" panose="02020603050405020304" pitchFamily="18" charset="0"/>
                <a:cs typeface="Times New Roman" panose="02020603050405020304" pitchFamily="18" charset="0"/>
              </a:rPr>
              <a:t>Составьте вместе с ребенком схему-коллаж, наглядно изображающую потребности семьи и предметы их удовлетворения (потребность в еде – продукты, потребность в жилье – оплата коммунальных расходов, потребность в одежде – вещи и т. п.).</a:t>
            </a:r>
          </a:p>
          <a:p>
            <a:r>
              <a:rPr lang="ru-RU" dirty="0">
                <a:solidFill>
                  <a:srgbClr val="000000"/>
                </a:solidFill>
                <a:latin typeface="Times New Roman" panose="02020603050405020304" pitchFamily="18" charset="0"/>
                <a:cs typeface="Times New Roman" panose="02020603050405020304" pitchFamily="18" charset="0"/>
              </a:rPr>
              <a:t>Слушая детские «я хочу», почаще спрашивайте: «А зачем тебе это?». Постройте диалог так, чтоб ребенок понял, что оплата счетов по коммунальным услугам и покупка продуктов, лекарств – куда важнее желаний ваших или его.</a:t>
            </a:r>
          </a:p>
          <a:p>
            <a:r>
              <a:rPr lang="ru-RU" dirty="0">
                <a:latin typeface="Times New Roman" panose="02020603050405020304" pitchFamily="18" charset="0"/>
                <a:cs typeface="Times New Roman" panose="02020603050405020304" pitchFamily="18" charset="0"/>
              </a:rPr>
              <a:t>2. Планируя посещение супермаркета, привлекайте ребенка к подготовке к этому походу. Заранее продумайте покупки, обсудите это с ребенком. Вместе с ним вырежьте и приклейте на лист бумаги картинки товаров, которые нужно купить. Придя в супермаркет, попросите ребенка найти на полках то, что вы планировали приобрести. Пусть он научится выбирать, анализировать существующие альтернативы между хорошим и плохим, между дорогим и дешевым и т.д. Ребенок, путешествуя по супермаркету, по картинкам отслеживает, что вы кладете в корзину. Это отвлечет его от полок с красивыми игрушками, а вас избавит от капризов и незапланированных трат. Придя домой, разберите то, что вы купили вместе с ребенком, и еще раз попросите его проговорить, для чего это необходимо (какую потребность удовлетворяет этот товар). Похвалите ребенка за оказанную вам помощь.</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812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95536" y="260648"/>
            <a:ext cx="8640960" cy="4247317"/>
          </a:xfrm>
          <a:prstGeom prst="rect">
            <a:avLst/>
          </a:prstGeom>
        </p:spPr>
        <p:txBody>
          <a:bodyPr wrap="square">
            <a:spAutoFit/>
          </a:bodyPr>
          <a:lstStyle/>
          <a:p>
            <a:pPr algn="ctr"/>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Учите детей видеть связь между трудом и деньгами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Ребенок должен понимать, что деньги просто так никто не дает.</a:t>
            </a:r>
          </a:p>
          <a:p>
            <a:r>
              <a:rPr lang="ru-RU" dirty="0">
                <a:latin typeface="Times New Roman" panose="02020603050405020304" pitchFamily="18" charset="0"/>
                <a:cs typeface="Times New Roman" panose="02020603050405020304" pitchFamily="18" charset="0"/>
              </a:rPr>
              <a:t>1. Расскажите ребенку о своей профессии, где вы работаете, чем занимаетесь. Если существует возможность, возьмите ребенка с собой на работу, познакомьте со своими коллегами, объясните, как важен труд каждого работника в общих результатах, которых вы достигли. Не следует скрывать и негативные стороны профессии, например: «У корректора, редактора, ученого, писателя, архитектора устают глаза, ему много приходится читать, писать, работать с чертежами; у полицейского – очень опасная работа» и т. д. У ребенка должно складываться объективное, реальное представление о той или иной профессии.</a:t>
            </a:r>
          </a:p>
          <a:p>
            <a:r>
              <a:rPr lang="ru-RU" dirty="0">
                <a:latin typeface="Times New Roman" panose="02020603050405020304" pitchFamily="18" charset="0"/>
                <a:cs typeface="Times New Roman" panose="02020603050405020304" pitchFamily="18" charset="0"/>
              </a:rPr>
              <a:t>2. Играйте с ребенком «В профессии». Выполняя работу по дому, предложите ребенку на время «стать тележурналистом» и подготовить передачу «Полезные советы». Пусть он возьмет у вас интервью на темы: «Как приготовить вкусный суп», «Как пришить пуговицу», «Как почистить ковер?» и др.</a:t>
            </a:r>
          </a:p>
        </p:txBody>
      </p:sp>
    </p:spTree>
    <p:extLst>
      <p:ext uri="{BB962C8B-B14F-4D97-AF65-F5344CB8AC3E}">
        <p14:creationId xmlns:p14="http://schemas.microsoft.com/office/powerpoint/2010/main" xmlns="" val="915186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5355312"/>
          </a:xfrm>
          <a:prstGeom prst="rect">
            <a:avLst/>
          </a:prstGeom>
        </p:spPr>
        <p:txBody>
          <a:bodyPr wrap="square">
            <a:spAutoFit/>
          </a:bodyPr>
          <a:lstStyle/>
          <a:p>
            <a:pPr algn="ctr"/>
            <a:endParaRPr lang="ru-RU" b="1" dirty="0">
              <a:solidFill>
                <a:srgbClr val="000000"/>
              </a:solidFill>
              <a:latin typeface="Times New Roman" panose="02020603050405020304" pitchFamily="18" charset="0"/>
              <a:cs typeface="Times New Roman" panose="02020603050405020304" pitchFamily="18" charset="0"/>
            </a:endParaRPr>
          </a:p>
          <a:p>
            <a:pPr algn="ctr"/>
            <a:r>
              <a:rPr lang="ru-RU" b="1" dirty="0">
                <a:solidFill>
                  <a:srgbClr val="000000"/>
                </a:solidFill>
                <a:latin typeface="Times New Roman" panose="02020603050405020304" pitchFamily="18" charset="0"/>
                <a:cs typeface="Times New Roman" panose="02020603050405020304" pitchFamily="18" charset="0"/>
              </a:rPr>
              <a:t>Учите ребенка выбирать и покупать товар</a:t>
            </a:r>
          </a:p>
          <a:p>
            <a:pPr algn="ctr"/>
            <a:endParaRPr lang="ru-RU" dirty="0">
              <a:solidFill>
                <a:srgbClr val="000000"/>
              </a:solidFill>
              <a:latin typeface="Times New Roman" panose="02020603050405020304" pitchFamily="18" charset="0"/>
              <a:cs typeface="Times New Roman" panose="02020603050405020304" pitchFamily="18" charset="0"/>
            </a:endParaRPr>
          </a:p>
          <a:p>
            <a:r>
              <a:rPr lang="ru-RU" dirty="0">
                <a:solidFill>
                  <a:srgbClr val="000000"/>
                </a:solidFill>
                <a:latin typeface="Times New Roman" panose="02020603050405020304" pitchFamily="18" charset="0"/>
                <a:cs typeface="Times New Roman" panose="02020603050405020304" pitchFamily="18" charset="0"/>
              </a:rPr>
              <a:t>1. Совершите с ребенком совместный поход в крупный магазин. Покажите ему, где находятся различные товары: хлебобулочные, молочные, канцелярские, игрушки и т.п. Обратите его внимание на разнообразие форм, размеров, яркость оформления товарной продукции: сок в маленьких пакетиках и в больших, в банках, в бутылках, хлеб: белый, темный, маленький и большой (кирпичиком и круглый). Объясните, что нужно выбирать именно тот товар, который вам нужен, обращая внимание на цену, срок годности, качество.</a:t>
            </a:r>
          </a:p>
          <a:p>
            <a:r>
              <a:rPr lang="ru-RU" dirty="0">
                <a:solidFill>
                  <a:srgbClr val="000000"/>
                </a:solidFill>
                <a:latin typeface="Times New Roman" panose="02020603050405020304" pitchFamily="18" charset="0"/>
                <a:cs typeface="Times New Roman" panose="02020603050405020304" pitchFamily="18" charset="0"/>
              </a:rPr>
              <a:t>Расскажите ребенку, что надо разумно подходить к количеству покупаемого товара, приобретать ровно столько, сколько требуется. Даже если товар недорогой, его не нужно покупать очень много, так как он может испортиться.</a:t>
            </a:r>
          </a:p>
          <a:p>
            <a:r>
              <a:rPr lang="ru-RU" dirty="0">
                <a:solidFill>
                  <a:srgbClr val="000000"/>
                </a:solidFill>
                <a:latin typeface="Times New Roman" panose="02020603050405020304" pitchFamily="18" charset="0"/>
                <a:cs typeface="Times New Roman" panose="02020603050405020304" pitchFamily="18" charset="0"/>
              </a:rPr>
              <a:t>2. Обратите внимание ребенка на то, как можно расплатиться за покупки: наличными деньгами или при помощи карточки. Расскажите, какие преимущества имеет каждый способ оплаты (при оплате по карточке – не требуется сдача, оплата наличными деньгами заставляет рассчитывать средства, так как карманная наличность всегда ограничена).</a:t>
            </a:r>
          </a:p>
          <a:p>
            <a:r>
              <a:rPr lang="ru-RU" dirty="0">
                <a:solidFill>
                  <a:srgbClr val="000000"/>
                </a:solidFill>
                <a:latin typeface="Times New Roman" panose="02020603050405020304" pitchFamily="18" charset="0"/>
                <a:cs typeface="Times New Roman" panose="02020603050405020304" pitchFamily="18" charset="0"/>
              </a:rPr>
              <a:t>3. Перед походом в магазин обсудите с ребенком, что вы будете покупать. Покажите ему еженедельные рекламные буклеты с товаром, который продается в магазине, и расскажите, как можно сэкономить деньги, покупая товары со скидкой.</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707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9512" y="404664"/>
            <a:ext cx="8640960" cy="4524315"/>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Учите ребенка считать деньги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Поручите ребенку собирать ваши мелкие монеты и складывать в баночки (коробочки). Вместе с ребенком подсчитайте деньги, которые он собрал за неделю. Расскажите, что можно купить за эту сумму. Поговорите с ребенком о том, что любые деньги выплачены за труд и к ним следует относиться с уважением. Объясните ему смысл пословицы «Копеечка к копеечке – рубль набегает».</a:t>
            </a:r>
          </a:p>
          <a:p>
            <a:r>
              <a:rPr lang="ru-RU" dirty="0">
                <a:latin typeface="Times New Roman" panose="02020603050405020304" pitchFamily="18" charset="0"/>
                <a:cs typeface="Times New Roman" panose="02020603050405020304" pitchFamily="18" charset="0"/>
              </a:rPr>
              <a:t>2. Почаще берите ребенка с собой в магазин за покупками. Так дети будут знать стоимость окружающих вещей и поймут, что все продукты, одежда, игрушки оплачиваются деньгами, полученными родителями за труд.</a:t>
            </a:r>
          </a:p>
          <a:p>
            <a:r>
              <a:rPr lang="ru-RU" dirty="0">
                <a:latin typeface="Times New Roman" panose="02020603050405020304" pitchFamily="18" charset="0"/>
                <a:cs typeface="Times New Roman" panose="02020603050405020304" pitchFamily="18" charset="0"/>
              </a:rPr>
              <a:t>3. Не оставляйте без внимания испорченные ребенком одежду, книжки, игрушки. Отсчитайте и покажите ребенку сумму денег, которую вы потратили, чтобы приобрести ту или иную испорченную вещь. Объясните, что новая покупка этой вещи потребует такого же количества денег. Малыш не должен привыкать к тому, что все, что ломается, тут же заменяется новым. Ребенку должна стать очевидна причинно-следственная цепочка: он испортил вещь, и теперь ее у него нет. Предложите ребенку вместе починить испорченное.</a:t>
            </a:r>
          </a:p>
        </p:txBody>
      </p:sp>
    </p:spTree>
    <p:extLst>
      <p:ext uri="{BB962C8B-B14F-4D97-AF65-F5344CB8AC3E}">
        <p14:creationId xmlns:p14="http://schemas.microsoft.com/office/powerpoint/2010/main" xmlns="" val="308874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468"/>
            <a:ext cx="9144000" cy="70869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685800" y="908721"/>
            <a:ext cx="7772400" cy="4464496"/>
          </a:xfrm>
        </p:spPr>
        <p:txBody>
          <a:bodyPr>
            <a:noAutofit/>
          </a:bodyPr>
          <a:lstStyle/>
          <a:p>
            <a:pPr indent="457200" algn="just"/>
            <a:r>
              <a:rPr lang="ru-RU" sz="3200" b="1" i="1" dirty="0">
                <a:solidFill>
                  <a:prstClr val="black"/>
                </a:solidFill>
                <a:latin typeface="Times New Roman" pitchFamily="18" charset="0"/>
                <a:cs typeface="Times New Roman" pitchFamily="18" charset="0"/>
              </a:rPr>
              <a:t>Актуальность</a:t>
            </a:r>
            <a:br>
              <a:rPr lang="ru-RU" sz="3200" b="1" i="1" dirty="0">
                <a:solidFill>
                  <a:prstClr val="black"/>
                </a:solidFill>
                <a:latin typeface="Times New Roman" pitchFamily="18" charset="0"/>
                <a:cs typeface="Times New Roman" pitchFamily="18" charset="0"/>
              </a:rPr>
            </a:br>
            <a:r>
              <a:rPr lang="ru-RU" sz="3200" b="1" dirty="0">
                <a:solidFill>
                  <a:prstClr val="black"/>
                </a:solidFill>
                <a:latin typeface="Times New Roman" pitchFamily="18" charset="0"/>
                <a:cs typeface="Times New Roman" pitchFamily="18" charset="0"/>
              </a:rPr>
              <a:t/>
            </a:r>
            <a:br>
              <a:rPr lang="ru-RU" sz="3200" b="1" dirty="0">
                <a:solidFill>
                  <a:prstClr val="black"/>
                </a:solidFill>
                <a:latin typeface="Times New Roman" pitchFamily="18" charset="0"/>
                <a:cs typeface="Times New Roman" pitchFamily="18" charset="0"/>
              </a:rPr>
            </a:br>
            <a:r>
              <a:rPr lang="ru-RU" sz="2400" b="1" dirty="0">
                <a:solidFill>
                  <a:prstClr val="black"/>
                </a:solidFill>
                <a:latin typeface="Times New Roman" pitchFamily="18" charset="0"/>
                <a:cs typeface="Times New Roman" pitchFamily="18" charset="0"/>
              </a:rPr>
              <a:t>Современная жизнь диктует свои стандарты: в условиях рыночной экономики человеку в любом возрасте, чтобы быть успешным, необходимо быть финансово грамотным. Поэтому обучение основам экономических знаний необходимо начинать уже в детском саду, ведь представления о деньгах и их применении начинают формироваться в дошкольном возрасте.</a:t>
            </a:r>
            <a:br>
              <a:rPr lang="ru-RU" sz="2400" b="1" dirty="0">
                <a:solidFill>
                  <a:prstClr val="black"/>
                </a:solidFill>
                <a:latin typeface="Times New Roman" pitchFamily="18" charset="0"/>
                <a:cs typeface="Times New Roman" pitchFamily="18" charset="0"/>
              </a:rPr>
            </a:br>
            <a:endParaRPr lang="ru-RU" sz="2400" b="1" dirty="0"/>
          </a:p>
        </p:txBody>
      </p:sp>
    </p:spTree>
    <p:extLst>
      <p:ext uri="{BB962C8B-B14F-4D97-AF65-F5344CB8AC3E}">
        <p14:creationId xmlns:p14="http://schemas.microsoft.com/office/powerpoint/2010/main" xmlns="" val="156386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95536" y="260648"/>
            <a:ext cx="8496944" cy="4247317"/>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Учите ребенка планировать семейный бюджет</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Составьте совместно с ребенком таблицу семейных расходов за неделю (месяц). Таблица может включать в себя разделы: продукты питания, сладости, одежда, коммунальные услуги, игрушки, проезд, лекарства, крупные покупки и развлечения.</a:t>
            </a:r>
          </a:p>
          <a:p>
            <a:r>
              <a:rPr lang="ru-RU" dirty="0">
                <a:latin typeface="Times New Roman" panose="02020603050405020304" pitchFamily="18" charset="0"/>
                <a:cs typeface="Times New Roman" panose="02020603050405020304" pitchFamily="18" charset="0"/>
              </a:rPr>
              <a:t>2. Чтобы ребенку было интереснее, обозначьте каждый раздел таблицы рисунком-символом.</a:t>
            </a:r>
          </a:p>
          <a:p>
            <a:r>
              <a:rPr lang="ru-RU" dirty="0">
                <a:latin typeface="Times New Roman" panose="02020603050405020304" pitchFamily="18" charset="0"/>
                <a:cs typeface="Times New Roman" panose="02020603050405020304" pitchFamily="18" charset="0"/>
              </a:rPr>
              <a:t>3. Заполняйте таблицу ежедневно. Например, если вы покупали молоко, хлеб, масло, пусть ребенок приклеит звездочку в разделе «Продуты питания». Купили игрушку, книгу – звездочку в разделе «Игрушки».</a:t>
            </a:r>
          </a:p>
          <a:p>
            <a:r>
              <a:rPr lang="ru-RU" dirty="0">
                <a:latin typeface="Times New Roman" panose="02020603050405020304" pitchFamily="18" charset="0"/>
                <a:cs typeface="Times New Roman" panose="02020603050405020304" pitchFamily="18" charset="0"/>
              </a:rPr>
              <a:t>4. В конце недели подведите итоги. На что больше всего расходовалось денег? Какие разделы оказались пустыми?</a:t>
            </a:r>
          </a:p>
          <a:p>
            <a:r>
              <a:rPr lang="ru-RU" dirty="0">
                <a:latin typeface="Times New Roman" panose="02020603050405020304" pitchFamily="18" charset="0"/>
                <a:cs typeface="Times New Roman" panose="02020603050405020304" pitchFamily="18" charset="0"/>
              </a:rPr>
              <a:t>5. Вместе с ребенком сделайте вывод о том, что на крупные покупки необходимо экономить.</a:t>
            </a:r>
          </a:p>
          <a:p>
            <a:r>
              <a:rPr lang="ru-RU" dirty="0">
                <a:latin typeface="Times New Roman" panose="02020603050405020304" pitchFamily="18" charset="0"/>
                <a:cs typeface="Times New Roman" panose="02020603050405020304" pitchFamily="18" charset="0"/>
              </a:rPr>
              <a:t>6. Разработайте вместе с ребенком и запишите правила или советы «Как можно сэкономить семейный бюджет?».</a:t>
            </a:r>
          </a:p>
        </p:txBody>
      </p:sp>
    </p:spTree>
    <p:extLst>
      <p:ext uri="{BB962C8B-B14F-4D97-AF65-F5344CB8AC3E}">
        <p14:creationId xmlns:p14="http://schemas.microsoft.com/office/powerpoint/2010/main" xmlns="" val="365975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solidFill>
            <a:schemeClr val="bg1">
              <a:lumMod val="85000"/>
            </a:schemeClr>
          </a:solidFill>
        </p:spPr>
        <p:txBody>
          <a:bodyPr/>
          <a:lstStyle/>
          <a:p>
            <a:r>
              <a:rPr lang="ru-RU" sz="2900" b="1" i="1" dirty="0">
                <a:solidFill>
                  <a:srgbClr val="FF0000"/>
                </a:solidFill>
                <a:latin typeface="Times New Roman" pitchFamily="18" charset="0"/>
                <a:cs typeface="Times New Roman" pitchFamily="18" charset="0"/>
              </a:rPr>
              <a:t>Планируемые результаты-дети должны понять</a:t>
            </a:r>
            <a:r>
              <a:rPr lang="en-US" sz="2900" b="1" i="1" dirty="0">
                <a:solidFill>
                  <a:srgbClr val="FF0000"/>
                </a:solidFill>
                <a:latin typeface="Times New Roman" pitchFamily="18" charset="0"/>
                <a:cs typeface="Times New Roman" pitchFamily="18" charset="0"/>
              </a:rPr>
              <a:t>,</a:t>
            </a:r>
            <a:r>
              <a:rPr lang="ru-RU" sz="2900" b="1" i="1" dirty="0">
                <a:solidFill>
                  <a:srgbClr val="FF0000"/>
                </a:solidFill>
                <a:latin typeface="Times New Roman" pitchFamily="18" charset="0"/>
                <a:cs typeface="Times New Roman" pitchFamily="18" charset="0"/>
              </a:rPr>
              <a:t> что…</a:t>
            </a:r>
            <a:endParaRPr lang="ru-RU" dirty="0">
              <a:solidFill>
                <a:srgbClr val="FF0000"/>
              </a:solidFill>
            </a:endParaRPr>
          </a:p>
        </p:txBody>
      </p:sp>
      <p:sp>
        <p:nvSpPr>
          <p:cNvPr id="4" name="Объект 3"/>
          <p:cNvSpPr>
            <a:spLocks noGrp="1"/>
          </p:cNvSpPr>
          <p:nvPr>
            <p:ph idx="1"/>
          </p:nvPr>
        </p:nvSpPr>
        <p:spPr>
          <a:solidFill>
            <a:srgbClr val="FFFFCC"/>
          </a:solidFill>
          <a:ln>
            <a:solidFill>
              <a:srgbClr val="F8F9C3"/>
            </a:solidFill>
          </a:ln>
        </p:spPr>
        <p:txBody>
          <a:bodyPr>
            <a:normAutofit/>
          </a:bodyPr>
          <a:lstStyle/>
          <a:p>
            <a:pPr marL="0" lvl="0" indent="0" algn="just">
              <a:spcBef>
                <a:spcPts val="0"/>
              </a:spcBef>
              <a:buNone/>
            </a:pPr>
            <a:r>
              <a:rPr lang="ru-RU" altLang="ru-RU" sz="1800" b="1" dirty="0">
                <a:solidFill>
                  <a:prstClr val="black"/>
                </a:solidFill>
                <a:latin typeface="Times New Roman" pitchFamily="18" charset="0"/>
                <a:cs typeface="Times New Roman" pitchFamily="18" charset="0"/>
              </a:rPr>
              <a:t>1.               Деньги не появляются сами собой, а зарабатываются.</a:t>
            </a:r>
          </a:p>
          <a:p>
            <a:pPr marL="0" lvl="0" indent="0" algn="just">
              <a:spcBef>
                <a:spcPts val="0"/>
              </a:spcBef>
              <a:buNone/>
            </a:pPr>
            <a:r>
              <a:rPr lang="ru-RU" altLang="ru-RU" sz="1800" b="1" dirty="0">
                <a:solidFill>
                  <a:prstClr val="black"/>
                </a:solidFill>
                <a:latin typeface="Times New Roman" pitchFamily="18" charset="0"/>
                <a:cs typeface="Times New Roman" pitchFamily="18" charset="0"/>
              </a:rPr>
              <a:t>2.	Сначала зарабатываем – потом тратим: соответственно, чем больше зарабатываешь и разумнее тратишь, тем больше можешь купить.</a:t>
            </a:r>
          </a:p>
          <a:p>
            <a:pPr marL="0" lvl="0" indent="0" algn="just">
              <a:spcBef>
                <a:spcPts val="0"/>
              </a:spcBef>
              <a:buNone/>
            </a:pPr>
            <a:r>
              <a:rPr lang="ru-RU" altLang="ru-RU" sz="1800" b="1" dirty="0">
                <a:solidFill>
                  <a:prstClr val="black"/>
                </a:solidFill>
                <a:latin typeface="Times New Roman" pitchFamily="18" charset="0"/>
                <a:cs typeface="Times New Roman" pitchFamily="18" charset="0"/>
              </a:rPr>
              <a:t>3.	Стоимость товара зависит от его качества, нужности и от того, насколько сложно его произвести .</a:t>
            </a:r>
          </a:p>
          <a:p>
            <a:pPr marL="0" lvl="0" indent="0" algn="just">
              <a:spcBef>
                <a:spcPts val="0"/>
              </a:spcBef>
              <a:buNone/>
            </a:pPr>
            <a:r>
              <a:rPr lang="ru-RU" altLang="ru-RU" sz="1800" b="1" dirty="0">
                <a:solidFill>
                  <a:prstClr val="black"/>
                </a:solidFill>
                <a:latin typeface="Times New Roman" pitchFamily="18" charset="0"/>
                <a:cs typeface="Times New Roman" pitchFamily="18" charset="0"/>
              </a:rPr>
              <a:t>4.	Деньги любят счет (дети должны уметь считать деньги, например, сдачу в магазине, деньги, которые они могут потратить в магазине).</a:t>
            </a:r>
          </a:p>
          <a:p>
            <a:pPr marL="0" lvl="0" indent="0" algn="just">
              <a:spcBef>
                <a:spcPts val="0"/>
              </a:spcBef>
              <a:buNone/>
            </a:pPr>
            <a:r>
              <a:rPr lang="ru-RU" altLang="ru-RU" sz="1800" b="1" dirty="0">
                <a:solidFill>
                  <a:prstClr val="black"/>
                </a:solidFill>
                <a:latin typeface="Times New Roman" pitchFamily="18" charset="0"/>
                <a:cs typeface="Times New Roman" pitchFamily="18" charset="0"/>
              </a:rPr>
              <a:t>5.	Финансы нужно планировать (приучаем вести учет доходов и расходов в краткосрочном периоде).</a:t>
            </a:r>
          </a:p>
          <a:p>
            <a:pPr marL="0" lvl="0" indent="0" algn="just">
              <a:spcBef>
                <a:spcPts val="0"/>
              </a:spcBef>
              <a:buNone/>
            </a:pPr>
            <a:r>
              <a:rPr lang="ru-RU" altLang="ru-RU" sz="1800" b="1" dirty="0">
                <a:solidFill>
                  <a:prstClr val="black"/>
                </a:solidFill>
                <a:latin typeface="Times New Roman" pitchFamily="18" charset="0"/>
                <a:cs typeface="Times New Roman" pitchFamily="18" charset="0"/>
              </a:rPr>
              <a:t>6.	Твои деньги бывают объектом чужого интереса (дети должны знать элементарные правила финансовой безопасности).</a:t>
            </a:r>
          </a:p>
          <a:p>
            <a:pPr marL="0" lvl="0" indent="0" algn="just">
              <a:spcBef>
                <a:spcPts val="0"/>
              </a:spcBef>
              <a:buNone/>
            </a:pPr>
            <a:r>
              <a:rPr lang="ru-RU" altLang="ru-RU" sz="1800" b="1" dirty="0">
                <a:solidFill>
                  <a:prstClr val="black"/>
                </a:solidFill>
                <a:latin typeface="Times New Roman" pitchFamily="18" charset="0"/>
                <a:cs typeface="Times New Roman" pitchFamily="18" charset="0"/>
              </a:rPr>
              <a:t>7.	Не все продается и покупается (дети должны понимать, что главные ценности – жизнь, отношения, радость близких людей – за деньги не купишь).</a:t>
            </a:r>
          </a:p>
          <a:p>
            <a:pPr marL="0" lvl="0" indent="0" algn="just">
              <a:spcBef>
                <a:spcPts val="0"/>
              </a:spcBef>
              <a:buNone/>
            </a:pPr>
            <a:r>
              <a:rPr lang="ru-RU" altLang="ru-RU" sz="1800" b="1" dirty="0">
                <a:solidFill>
                  <a:prstClr val="black"/>
                </a:solidFill>
                <a:latin typeface="Times New Roman" pitchFamily="18" charset="0"/>
                <a:cs typeface="Times New Roman" pitchFamily="18" charset="0"/>
              </a:rPr>
              <a:t>8.	Финансы – это интересно и увлекательно.</a:t>
            </a:r>
          </a:p>
          <a:p>
            <a:endParaRPr lang="ru-RU" sz="1800" b="1" dirty="0"/>
          </a:p>
        </p:txBody>
      </p:sp>
    </p:spTree>
    <p:extLst>
      <p:ext uri="{BB962C8B-B14F-4D97-AF65-F5344CB8AC3E}">
        <p14:creationId xmlns:p14="http://schemas.microsoft.com/office/powerpoint/2010/main" xmlns="" val="1501126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115616" y="2551837"/>
            <a:ext cx="6840760" cy="1754326"/>
          </a:xfrm>
          <a:prstGeom prst="rect">
            <a:avLst/>
          </a:prstGeom>
        </p:spPr>
        <p:txBody>
          <a:bodyPr wrap="square">
            <a:spAutoFit/>
          </a:bodyPr>
          <a:lstStyle/>
          <a:p>
            <a:pPr lvl="0" algn="ctr"/>
            <a:r>
              <a:rPr lang="ru-RU"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Arial"/>
              </a:rPr>
              <a:t>Спасибо за внимание</a:t>
            </a:r>
          </a:p>
        </p:txBody>
      </p:sp>
    </p:spTree>
    <p:extLst>
      <p:ext uri="{BB962C8B-B14F-4D97-AF65-F5344CB8AC3E}">
        <p14:creationId xmlns:p14="http://schemas.microsoft.com/office/powerpoint/2010/main" xmlns="" val="197830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548680"/>
            <a:ext cx="8229600" cy="5544616"/>
          </a:xfrm>
          <a:solidFill>
            <a:schemeClr val="bg2">
              <a:lumMod val="90000"/>
            </a:schemeClr>
          </a:solidFill>
        </p:spPr>
        <p:txBody>
          <a:bodyPr>
            <a:normAutofit/>
          </a:bodyPr>
          <a:lstStyle/>
          <a:p>
            <a:r>
              <a:rPr lang="ru-RU" sz="2500" i="1" dirty="0">
                <a:solidFill>
                  <a:prstClr val="black"/>
                </a:solidFill>
                <a:latin typeface="Times New Roman" pitchFamily="18" charset="0"/>
                <a:cs typeface="Times New Roman" pitchFamily="18" charset="0"/>
              </a:rPr>
              <a:t>Федеральный государственный образовательный стандарт</a:t>
            </a:r>
            <a:r>
              <a:rPr lang="ru-RU" sz="2500" dirty="0">
                <a:solidFill>
                  <a:prstClr val="black"/>
                </a:solidFill>
                <a:latin typeface="Times New Roman" pitchFamily="18" charset="0"/>
                <a:cs typeface="Times New Roman" pitchFamily="18" charset="0"/>
              </a:rPr>
              <a:t> дошкольного образования ставит задачу формирования общей культуры личности детей.</a:t>
            </a:r>
            <a:br>
              <a:rPr lang="ru-RU" sz="2500" dirty="0">
                <a:solidFill>
                  <a:prstClr val="black"/>
                </a:solidFill>
                <a:latin typeface="Times New Roman" pitchFamily="18" charset="0"/>
                <a:cs typeface="Times New Roman" pitchFamily="18" charset="0"/>
              </a:rPr>
            </a:br>
            <a:r>
              <a:rPr lang="ru-RU" sz="2500" dirty="0">
                <a:solidFill>
                  <a:prstClr val="black"/>
                </a:solidFill>
                <a:latin typeface="Times New Roman" pitchFamily="18" charset="0"/>
                <a:cs typeface="Times New Roman" pitchFamily="18" charset="0"/>
              </a:rPr>
              <a:t>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смекалка, трудолюбие, умение планировать дела, осуждение жадности и расточительности). Без сформированных первичных экономических представлений невозможно формирование финансовой грамотности.</a:t>
            </a:r>
            <a:br>
              <a:rPr lang="ru-RU" sz="2500" dirty="0">
                <a:solidFill>
                  <a:prstClr val="black"/>
                </a:solidFill>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xmlns="" val="38287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5746650"/>
          </a:xfrm>
          <a:solidFill>
            <a:schemeClr val="tx2">
              <a:lumMod val="20000"/>
              <a:lumOff val="80000"/>
            </a:schemeClr>
          </a:solidFill>
        </p:spPr>
        <p:txBody>
          <a:bodyPr>
            <a:normAutofit/>
          </a:bodyPr>
          <a:lstStyle/>
          <a:p>
            <a:r>
              <a:rPr lang="ru-RU" sz="3200" dirty="0">
                <a:solidFill>
                  <a:prstClr val="black"/>
                </a:solidFill>
                <a:latin typeface="Times New Roman" pitchFamily="18" charset="0"/>
                <a:cs typeface="Times New Roman" pitchFamily="18" charset="0"/>
              </a:rPr>
              <a:t>В дошкольной педагогике проблема экономического воспитания и обучения рассматривалась как составная часть трудового воспитания. Об этом свидетельствуют работы таких исследователей как Р. С. Буре, Л. С. </a:t>
            </a:r>
            <a:r>
              <a:rPr lang="ru-RU" sz="3200" dirty="0" err="1">
                <a:solidFill>
                  <a:prstClr val="black"/>
                </a:solidFill>
                <a:latin typeface="Times New Roman" pitchFamily="18" charset="0"/>
                <a:cs typeface="Times New Roman" pitchFamily="18" charset="0"/>
              </a:rPr>
              <a:t>Дзинтерс</a:t>
            </a:r>
            <a:r>
              <a:rPr lang="ru-RU" sz="3200" dirty="0">
                <a:solidFill>
                  <a:prstClr val="black"/>
                </a:solidFill>
                <a:latin typeface="Times New Roman" pitchFamily="18" charset="0"/>
                <a:cs typeface="Times New Roman" pitchFamily="18" charset="0"/>
              </a:rPr>
              <a:t>, И. В. </a:t>
            </a:r>
            <a:r>
              <a:rPr lang="ru-RU" sz="3200" dirty="0" err="1">
                <a:solidFill>
                  <a:prstClr val="black"/>
                </a:solidFill>
                <a:latin typeface="Times New Roman" pitchFamily="18" charset="0"/>
                <a:cs typeface="Times New Roman" pitchFamily="18" charset="0"/>
              </a:rPr>
              <a:t>Житко</a:t>
            </a:r>
            <a:r>
              <a:rPr lang="ru-RU" sz="3200" dirty="0">
                <a:solidFill>
                  <a:prstClr val="black"/>
                </a:solidFill>
                <a:latin typeface="Times New Roman" pitchFamily="18" charset="0"/>
                <a:cs typeface="Times New Roman" pitchFamily="18" charset="0"/>
              </a:rPr>
              <a:t>, Л. М. </a:t>
            </a:r>
            <a:r>
              <a:rPr lang="ru-RU" sz="3200" dirty="0" err="1">
                <a:solidFill>
                  <a:prstClr val="black"/>
                </a:solidFill>
                <a:latin typeface="Times New Roman" pitchFamily="18" charset="0"/>
                <a:cs typeface="Times New Roman" pitchFamily="18" charset="0"/>
              </a:rPr>
              <a:t>Казарян</a:t>
            </a:r>
            <a:r>
              <a:rPr lang="ru-RU" sz="3200" dirty="0">
                <a:solidFill>
                  <a:prstClr val="black"/>
                </a:solidFill>
                <a:latin typeface="Times New Roman" pitchFamily="18" charset="0"/>
                <a:cs typeface="Times New Roman" pitchFamily="18" charset="0"/>
              </a:rPr>
              <a:t>, Л. В. </a:t>
            </a:r>
            <a:r>
              <a:rPr lang="ru-RU" sz="3200" dirty="0" err="1">
                <a:solidFill>
                  <a:prstClr val="black"/>
                </a:solidFill>
                <a:latin typeface="Times New Roman" pitchFamily="18" charset="0"/>
                <a:cs typeface="Times New Roman" pitchFamily="18" charset="0"/>
              </a:rPr>
              <a:t>Крайновой</a:t>
            </a:r>
            <a:r>
              <a:rPr lang="ru-RU" sz="3200" dirty="0">
                <a:solidFill>
                  <a:prstClr val="black"/>
                </a:solidFill>
                <a:latin typeface="Times New Roman" pitchFamily="18" charset="0"/>
                <a:cs typeface="Times New Roman" pitchFamily="18" charset="0"/>
              </a:rPr>
              <a:t>, Л. Я. </a:t>
            </a:r>
            <a:r>
              <a:rPr lang="ru-RU" sz="3200" dirty="0" err="1">
                <a:solidFill>
                  <a:prstClr val="black"/>
                </a:solidFill>
                <a:latin typeface="Times New Roman" pitchFamily="18" charset="0"/>
                <a:cs typeface="Times New Roman" pitchFamily="18" charset="0"/>
              </a:rPr>
              <a:t>Мусатовой</a:t>
            </a:r>
            <a:r>
              <a:rPr lang="ru-RU" sz="3200" dirty="0">
                <a:solidFill>
                  <a:prstClr val="black"/>
                </a:solidFill>
                <a:latin typeface="Times New Roman" pitchFamily="18" charset="0"/>
                <a:cs typeface="Times New Roman" pitchFamily="18" charset="0"/>
              </a:rPr>
              <a:t>, В. Г. Нечаевой и др.</a:t>
            </a:r>
            <a:endParaRPr lang="ru-RU" sz="3200" dirty="0"/>
          </a:p>
        </p:txBody>
      </p:sp>
    </p:spTree>
    <p:extLst>
      <p:ext uri="{BB962C8B-B14F-4D97-AF65-F5344CB8AC3E}">
        <p14:creationId xmlns:p14="http://schemas.microsoft.com/office/powerpoint/2010/main" xmlns="" val="38287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1"/>
            <a:ext cx="91804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7931224" cy="5746650"/>
          </a:xfrm>
          <a:solidFill>
            <a:schemeClr val="accent2">
              <a:lumMod val="20000"/>
              <a:lumOff val="80000"/>
            </a:schemeClr>
          </a:solidFill>
        </p:spPr>
        <p:txBody>
          <a:bodyPr>
            <a:normAutofit fontScale="90000"/>
          </a:bodyPr>
          <a:lstStyle/>
          <a:p>
            <a:r>
              <a:rPr lang="ru-RU" sz="3600" b="1" i="1" dirty="0">
                <a:solidFill>
                  <a:srgbClr val="FF0000"/>
                </a:solidFill>
                <a:latin typeface="Times New Roman" pitchFamily="18" charset="0"/>
                <a:cs typeface="Times New Roman" pitchFamily="18" charset="0"/>
              </a:rPr>
              <a:t/>
            </a:r>
            <a:br>
              <a:rPr lang="ru-RU" sz="3600" b="1" i="1" dirty="0">
                <a:solidFill>
                  <a:srgbClr val="FF0000"/>
                </a:solidFill>
                <a:latin typeface="Times New Roman" pitchFamily="18" charset="0"/>
                <a:cs typeface="Times New Roman" pitchFamily="18" charset="0"/>
              </a:rPr>
            </a:br>
            <a:r>
              <a:rPr lang="ru-RU" sz="3600" b="1" i="1" dirty="0">
                <a:solidFill>
                  <a:srgbClr val="FF0000"/>
                </a:solidFill>
                <a:latin typeface="Times New Roman" pitchFamily="18" charset="0"/>
                <a:cs typeface="Times New Roman" pitchFamily="18" charset="0"/>
              </a:rPr>
              <a:t>Цель:</a:t>
            </a:r>
            <a:r>
              <a:rPr lang="ru-RU" sz="1800" b="1" i="1" dirty="0">
                <a:solidFill>
                  <a:prstClr val="black"/>
                </a:solidFill>
                <a:latin typeface="Times New Roman" pitchFamily="18" charset="0"/>
                <a:cs typeface="Times New Roman" pitchFamily="18" charset="0"/>
              </a:rPr>
              <a:t/>
            </a:r>
            <a:br>
              <a:rPr lang="ru-RU" sz="1800" b="1" i="1" dirty="0">
                <a:solidFill>
                  <a:prstClr val="black"/>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Помочь детям войти в социально-экономическую жизнь, способствовать формированию основ финансовой грамотности у детей дошкольного возраста.</a:t>
            </a:r>
            <a:br>
              <a:rPr lang="ru-RU" sz="2000" b="1" dirty="0">
                <a:solidFill>
                  <a:srgbClr val="002060"/>
                </a:solidFill>
                <a:latin typeface="Times New Roman" pitchFamily="18" charset="0"/>
                <a:cs typeface="Times New Roman" pitchFamily="18" charset="0"/>
              </a:rPr>
            </a:br>
            <a:r>
              <a:rPr lang="ru-RU" sz="2000" b="1" i="1" dirty="0">
                <a:solidFill>
                  <a:srgbClr val="002060"/>
                </a:solidFill>
                <a:latin typeface="Times New Roman" pitchFamily="18" charset="0"/>
                <a:cs typeface="Times New Roman" pitchFamily="18" charset="0"/>
              </a:rPr>
              <a:t>Задачи:</a:t>
            </a:r>
            <a:r>
              <a:rPr lang="ru-RU" sz="2000" b="1" dirty="0">
                <a:solidFill>
                  <a:srgbClr val="002060"/>
                </a:solidFill>
                <a:latin typeface="Times New Roman" pitchFamily="18" charset="0"/>
                <a:cs typeface="Times New Roman" pitchFamily="18" charset="0"/>
              </a:rPr>
              <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 Создать условия для формирования элементарных экономических знаний у детей.</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2. Научить понимать и ценить окружающий предметный мир (как результат труда людей, видеть красоту человеческого творения и относиться к нему с уважением.</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3. Развить эмоциональную сферу детей, умение понимать свое эмоциональное состояние, регулировать собственное поведение, формировать положительную самооценку, способность распознать чувства других людей.</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4. Развить у детей навыки и привычки речевого этикета, культурного поведения в быту (вести себя правильно в реальных жизненных ситуациях с разумными потребностями).</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5. Формировать правильное отношение к деньгам как предмету жизненной необходимости.</a:t>
            </a:r>
            <a:br>
              <a:rPr lang="ru-RU" sz="2000" b="1" dirty="0">
                <a:solidFill>
                  <a:srgbClr val="002060"/>
                </a:solidFill>
                <a:latin typeface="Times New Roman" pitchFamily="18" charset="0"/>
                <a:cs typeface="Times New Roman" pitchFamily="18" charset="0"/>
              </a:rPr>
            </a:br>
            <a:endParaRPr lang="ru-RU" sz="2000" b="1" dirty="0">
              <a:solidFill>
                <a:srgbClr val="002060"/>
              </a:solidFill>
            </a:endParaRPr>
          </a:p>
        </p:txBody>
      </p:sp>
    </p:spTree>
    <p:extLst>
      <p:ext uri="{BB962C8B-B14F-4D97-AF65-F5344CB8AC3E}">
        <p14:creationId xmlns:p14="http://schemas.microsoft.com/office/powerpoint/2010/main" xmlns="" val="370228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thuatphanmem.vn/uploads/2018/06/18/hinh-nen-slide-dep-9_0353478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28" t="3215" r="-1" b="15476"/>
          <a:stretch/>
        </p:blipFill>
        <p:spPr bwMode="auto">
          <a:xfrm>
            <a:off x="-2379" y="-30778"/>
            <a:ext cx="9180436" cy="688877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476672"/>
            <a:ext cx="8229600" cy="1368152"/>
          </a:xfrm>
          <a:solidFill>
            <a:schemeClr val="accent3">
              <a:lumMod val="40000"/>
              <a:lumOff val="60000"/>
            </a:schemeClr>
          </a:solidFill>
        </p:spPr>
        <p:txBody>
          <a:bodyPr/>
          <a:lstStyle/>
          <a:p>
            <a:r>
              <a:rPr lang="ru-RU" sz="2800" b="1" i="1" dirty="0">
                <a:solidFill>
                  <a:srgbClr val="FF0000"/>
                </a:solidFill>
                <a:latin typeface="Times New Roman" pitchFamily="18" charset="0"/>
                <a:cs typeface="Times New Roman" pitchFamily="18" charset="0"/>
              </a:rPr>
              <a:t>Методы и приемы работы с детьми по финансовой грамотности</a:t>
            </a:r>
            <a:endParaRPr lang="ru-RU" dirty="0">
              <a:solidFill>
                <a:srgbClr val="FF0000"/>
              </a:solidFill>
            </a:endParaRPr>
          </a:p>
        </p:txBody>
      </p:sp>
      <p:sp>
        <p:nvSpPr>
          <p:cNvPr id="4" name="Прямоугольник 3"/>
          <p:cNvSpPr/>
          <p:nvPr/>
        </p:nvSpPr>
        <p:spPr>
          <a:xfrm>
            <a:off x="395536" y="2090172"/>
            <a:ext cx="7992888" cy="3046988"/>
          </a:xfrm>
          <a:prstGeom prst="rect">
            <a:avLst/>
          </a:prstGeom>
          <a:solidFill>
            <a:schemeClr val="bg2">
              <a:lumMod val="90000"/>
            </a:schemeClr>
          </a:solidFill>
        </p:spPr>
        <p:txBody>
          <a:bodyPr wrap="square">
            <a:spAutoFit/>
          </a:bodyPr>
          <a:lstStyle/>
          <a:p>
            <a:pPr marL="342900" lvl="0" indent="-342900">
              <a:spcAft>
                <a:spcPts val="0"/>
              </a:spcAft>
              <a:buFont typeface="Symbol"/>
              <a:buChar char=""/>
            </a:pPr>
            <a:endParaRPr lang="ru-RU" sz="2800" b="1" dirty="0">
              <a:solidFill>
                <a:srgbClr val="000000"/>
              </a:solidFill>
              <a:latin typeface="Times New Roman"/>
              <a:ea typeface="Arial"/>
            </a:endParaRPr>
          </a:p>
          <a:p>
            <a:pPr marL="342900" lvl="0" indent="-342900">
              <a:spcAft>
                <a:spcPts val="0"/>
              </a:spcAft>
              <a:buFont typeface="Symbol"/>
              <a:buChar char=""/>
            </a:pPr>
            <a:r>
              <a:rPr lang="ru-RU" sz="2800" b="1" dirty="0">
                <a:solidFill>
                  <a:srgbClr val="000000"/>
                </a:solidFill>
                <a:latin typeface="Times New Roman"/>
                <a:ea typeface="Arial"/>
              </a:rPr>
              <a:t>интеллектуальные игры и развлечения ;</a:t>
            </a:r>
            <a:endParaRPr lang="ru-RU" sz="2800" dirty="0">
              <a:effectLst/>
              <a:latin typeface="Times New Roman"/>
              <a:ea typeface="Times New Roman"/>
            </a:endParaRPr>
          </a:p>
          <a:p>
            <a:pPr marL="342900" lvl="0" indent="-342900">
              <a:spcAft>
                <a:spcPts val="0"/>
              </a:spcAft>
              <a:buFont typeface="Symbol"/>
              <a:buChar char=""/>
            </a:pPr>
            <a:r>
              <a:rPr lang="ru-RU" sz="2800" b="1" dirty="0">
                <a:solidFill>
                  <a:srgbClr val="000000"/>
                </a:solidFill>
                <a:latin typeface="Times New Roman"/>
                <a:ea typeface="Arial"/>
              </a:rPr>
              <a:t>интеллектуальные игры и развлечения ;</a:t>
            </a:r>
            <a:endParaRPr lang="ru-RU" sz="2800" dirty="0">
              <a:effectLst/>
              <a:latin typeface="Times New Roman"/>
              <a:ea typeface="Times New Roman"/>
            </a:endParaRPr>
          </a:p>
          <a:p>
            <a:pPr marL="342900" lvl="0" indent="-342900">
              <a:spcAft>
                <a:spcPts val="0"/>
              </a:spcAft>
              <a:buFont typeface="Symbol"/>
              <a:buChar char=""/>
            </a:pPr>
            <a:r>
              <a:rPr lang="ru-RU" sz="2800" b="1" dirty="0">
                <a:solidFill>
                  <a:srgbClr val="000000"/>
                </a:solidFill>
                <a:latin typeface="Times New Roman"/>
                <a:ea typeface="Arial"/>
              </a:rPr>
              <a:t>тематические занятия;</a:t>
            </a:r>
            <a:endParaRPr lang="ru-RU" sz="2800" dirty="0">
              <a:effectLst/>
              <a:latin typeface="Times New Roman"/>
              <a:ea typeface="Times New Roman"/>
            </a:endParaRPr>
          </a:p>
          <a:p>
            <a:pPr marL="342900" lvl="0" indent="-342900">
              <a:spcAft>
                <a:spcPts val="0"/>
              </a:spcAft>
              <a:buFont typeface="Symbol"/>
              <a:buChar char=""/>
            </a:pPr>
            <a:r>
              <a:rPr lang="ru-RU" sz="2800" b="1" dirty="0">
                <a:solidFill>
                  <a:srgbClr val="000000"/>
                </a:solidFill>
                <a:latin typeface="Times New Roman"/>
                <a:ea typeface="Arial"/>
              </a:rPr>
              <a:t>беседы;</a:t>
            </a:r>
            <a:endParaRPr lang="ru-RU" sz="2800" dirty="0">
              <a:effectLst/>
              <a:latin typeface="Times New Roman"/>
              <a:ea typeface="Times New Roman"/>
            </a:endParaRPr>
          </a:p>
          <a:p>
            <a:pPr marL="342900" lvl="0" indent="-342900">
              <a:spcAft>
                <a:spcPts val="0"/>
              </a:spcAft>
              <a:buFont typeface="Symbol"/>
              <a:buChar char=""/>
            </a:pPr>
            <a:r>
              <a:rPr lang="ru-RU" sz="2800" b="1" dirty="0">
                <a:solidFill>
                  <a:srgbClr val="000000"/>
                </a:solidFill>
                <a:latin typeface="Times New Roman"/>
                <a:ea typeface="Arial"/>
              </a:rPr>
              <a:t>чтение стихов, сказок, пословиц, поговорок.</a:t>
            </a:r>
            <a:endParaRPr lang="ru-RU" sz="2800" dirty="0">
              <a:effectLst/>
              <a:latin typeface="Times New Roman"/>
              <a:ea typeface="Times New Roman"/>
            </a:endParaRPr>
          </a:p>
          <a:p>
            <a:pPr>
              <a:spcAft>
                <a:spcPts val="0"/>
              </a:spcAft>
            </a:pPr>
            <a:r>
              <a:rPr lang="ru-RU" sz="1200" dirty="0">
                <a:effectLst/>
                <a:latin typeface="Times New Roman"/>
                <a:ea typeface="Times New Roman"/>
              </a:rPr>
              <a:t> </a:t>
            </a:r>
          </a:p>
          <a:p>
            <a:pPr>
              <a:spcAft>
                <a:spcPts val="0"/>
              </a:spcAft>
            </a:pPr>
            <a:r>
              <a:rPr lang="ru-RU" sz="1200" dirty="0">
                <a:effectLst/>
                <a:latin typeface="Times New Roman"/>
                <a:ea typeface="Times New Roman"/>
              </a:rPr>
              <a:t> </a:t>
            </a:r>
          </a:p>
        </p:txBody>
      </p:sp>
    </p:spTree>
    <p:extLst>
      <p:ext uri="{BB962C8B-B14F-4D97-AF65-F5344CB8AC3E}">
        <p14:creationId xmlns:p14="http://schemas.microsoft.com/office/powerpoint/2010/main" xmlns="" val="370228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alpha val="5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080119"/>
          </a:xfrm>
        </p:spPr>
        <p:txBody>
          <a:bodyPr>
            <a:normAutofit fontScale="90000"/>
          </a:bodyPr>
          <a:lstStyle/>
          <a:p>
            <a:r>
              <a:rPr lang="ru-RU" dirty="0"/>
              <a:t>Настольная бизнес- игра</a:t>
            </a:r>
            <a:br>
              <a:rPr lang="ru-RU" dirty="0"/>
            </a:br>
            <a:r>
              <a:rPr lang="ru-RU" dirty="0"/>
              <a:t>МИЛЛИОНЕР</a:t>
            </a: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259632" y="1628800"/>
            <a:ext cx="6984776"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925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8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Настольная игра «Монополия»</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844824"/>
            <a:ext cx="7205291" cy="3528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884346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1509</Words>
  <Application>Microsoft Office PowerPoint</Application>
  <PresentationFormat>Экран (4:3)</PresentationFormat>
  <Paragraphs>122</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«Деньги, которыми обладаешь  – орудие свободы;  те, за которыми гонишься  — орудие рабства» Жан-Жак Руссо</vt:lpstr>
      <vt:lpstr>Актуальность  Современная жизнь диктует свои стандарты: в условиях рыночной экономики человеку в любом возрасте, чтобы быть успешным, необходимо быть финансово грамотным. Поэтому обучение основам экономических знаний необходимо начинать уже в детском саду, ведь представления о деньгах и их применении начинают формироваться в дошкольном возрасте. </vt:lpstr>
      <vt:lpstr>Федеральный государственный образовательный стандарт дошкольного образования ставит задачу формирования общей культуры личности детей. 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смекалка, трудолюбие, умение планировать дела, осуждение жадности и расточительности). Без сформированных первичных экономических представлений невозможно формирование финансовой грамотности. </vt:lpstr>
      <vt:lpstr>В дошкольной педагогике проблема экономического воспитания и обучения рассматривалась как составная часть трудового воспитания. Об этом свидетельствуют работы таких исследователей как Р. С. Буре, Л. С. Дзинтерс, И. В. Житко, Л. М. Казарян, Л. В. Крайновой, Л. Я. Мусатовой, В. Г. Нечаевой и др.</vt:lpstr>
      <vt:lpstr> Цель: Помочь детям войти в социально-экономическую жизнь, способствовать формированию основ финансовой грамотности у детей дошкольного возраста. Задачи: 1. Создать условия для формирования элементарных экономических знаний у детей. 2. Научить понимать и ценить окружающий предметный мир (как результат труда людей, видеть красоту человеческого творения и относиться к нему с уважением. 3. Развить эмоциональную сферу детей, умение понимать свое эмоциональное состояние, регулировать собственное поведение, формировать положительную самооценку, способность распознать чувства других людей. 4. Развить у детей навыки и привычки речевого этикета, культурного поведения в быту (вести себя правильно в реальных жизненных ситуациях с разумными потребностями). 5. Формировать правильное отношение к деньгам как предмету жизненной необходимости. </vt:lpstr>
      <vt:lpstr>Методы и приемы работы с детьми по финансовой грамотности</vt:lpstr>
      <vt:lpstr>Настольная бизнес- игра МИЛЛИОНЕР</vt:lpstr>
      <vt:lpstr>Настольная игра «Монополия»</vt:lpstr>
      <vt:lpstr>    Работу с дошкольниками по формированию финансовой грамотности я планирую разделить на восемь экономических блоков:  </vt:lpstr>
      <vt:lpstr>3 блок: Труд и профессии. Дети узнают о том, что люди трудятся, чтобы прокормить себя и свою семью, чтобы сделать запасы на будущее, приносить пользу другим. В процессе труда люди создают, производят различные предметы, продукты труда. Производство невозможно без средств производства, с помощью которых осуществляется процесс производства продуктов труда. Для того чтобы что-то изготовить, необходимо знать способ изготовления, который называют технологией.  4 блок: Товар, товарообмен. Обмен товарами и услугами – путь удовлетворения экономических потребностей. Для продажи и покупки в игровой форме дети изучают спрос и предложение, принимают «заказы» на товары и услуги. Привлечение детей к производству рекламы, прослеживание вместе с ними действенности рекламы. Происходит развитие представлений: о спросе и предложении и их влиянии на величину цены; об установлении цены; об обмене товарами и услугами. </vt:lpstr>
      <vt:lpstr>Слайд 12</vt:lpstr>
      <vt:lpstr>Слайд 13</vt:lpstr>
      <vt:lpstr>Варианты создания условий по развитию финансовой грамотности по возрастам Старшая группа «Банк», «Аптека», «Семья», «Ветеринарная лечебница» - Медиатека из презентаций - Медиатека интерактивных игр - Ребусы - Лабиринты тематические - Игры-путешествия - Банковские карты - Ненастоящие деньги - Банкомат - Дидактические игры «Какой товар лишний?», «Что угодно для души», «Деньги» и другие. </vt:lpstr>
      <vt:lpstr>Банкомат-лэтбук</vt:lpstr>
      <vt:lpstr>Банкомат</vt:lpstr>
      <vt:lpstr>Содержание банкомата</vt:lpstr>
      <vt:lpstr>Сюжетно-ролевые игры</vt:lpstr>
      <vt:lpstr>Деньги разных народов</vt:lpstr>
      <vt:lpstr>Игровые центры</vt:lpstr>
      <vt:lpstr>Юбилейные монеты</vt:lpstr>
      <vt:lpstr>Взаимодействие с семьей</vt:lpstr>
      <vt:lpstr>Слайд 23</vt:lpstr>
      <vt:lpstr>Слайд 24</vt:lpstr>
      <vt:lpstr>Слайд 25</vt:lpstr>
      <vt:lpstr>Слайд 26</vt:lpstr>
      <vt:lpstr>Слайд 27</vt:lpstr>
      <vt:lpstr>Слайд 28</vt:lpstr>
      <vt:lpstr>Слайд 29</vt:lpstr>
      <vt:lpstr>Слайд 30</vt:lpstr>
      <vt:lpstr>Планируемые результаты-дети должны понять, что…</vt:lpstr>
      <vt:lpstr>Слайд 32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Ксюша</cp:lastModifiedBy>
  <cp:revision>22</cp:revision>
  <dcterms:created xsi:type="dcterms:W3CDTF">2020-09-30T15:47:07Z</dcterms:created>
  <dcterms:modified xsi:type="dcterms:W3CDTF">2022-10-08T18:43:51Z</dcterms:modified>
</cp:coreProperties>
</file>