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5" r:id="rId6"/>
    <p:sldId id="266" r:id="rId7"/>
    <p:sldId id="261" r:id="rId8"/>
    <p:sldId id="259" r:id="rId9"/>
    <p:sldId id="267" r:id="rId10"/>
    <p:sldId id="268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476E-F695-4E29-B1B9-F4FA5D1A5CEB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7B49-C4F1-4064-868D-8805C296E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476E-F695-4E29-B1B9-F4FA5D1A5CEB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7B49-C4F1-4064-868D-8805C296E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476E-F695-4E29-B1B9-F4FA5D1A5CEB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7B49-C4F1-4064-868D-8805C296E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476E-F695-4E29-B1B9-F4FA5D1A5CEB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7B49-C4F1-4064-868D-8805C296E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476E-F695-4E29-B1B9-F4FA5D1A5CEB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7B49-C4F1-4064-868D-8805C296E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476E-F695-4E29-B1B9-F4FA5D1A5CEB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7B49-C4F1-4064-868D-8805C296E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476E-F695-4E29-B1B9-F4FA5D1A5CEB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7B49-C4F1-4064-868D-8805C296E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476E-F695-4E29-B1B9-F4FA5D1A5CEB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7B49-C4F1-4064-868D-8805C296E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476E-F695-4E29-B1B9-F4FA5D1A5CEB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7B49-C4F1-4064-868D-8805C296E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476E-F695-4E29-B1B9-F4FA5D1A5CEB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7B49-C4F1-4064-868D-8805C296E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476E-F695-4E29-B1B9-F4FA5D1A5CEB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7B49-C4F1-4064-868D-8805C296E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A476E-F695-4E29-B1B9-F4FA5D1A5CEB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87B49-C4F1-4064-868D-8805C296E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Иииииг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USER\Desktop\s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1951" y="0"/>
            <a:ext cx="9505951" cy="691515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357158" y="2285992"/>
            <a:ext cx="8143932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Инклюзивное образование детей с ОВЗ в практике детского сада</a:t>
            </a:r>
          </a:p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(составлено по методическим рекомендациям О.Р.Меремьяниной, </a:t>
            </a:r>
            <a:r>
              <a:rPr lang="ru-RU" sz="1400" i="1" dirty="0" err="1" smtClean="0">
                <a:latin typeface="Times New Roman" pitchFamily="18" charset="0"/>
                <a:cs typeface="Times New Roman" pitchFamily="18" charset="0"/>
              </a:rPr>
              <a:t>кан.пед.наук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, доцента)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57166"/>
            <a:ext cx="807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Центр развития ребенка –детский сад № 31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071670" y="578645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2017г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USER\Desktop\s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1951" y="0"/>
            <a:ext cx="9505951" cy="69151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571480"/>
            <a:ext cx="835824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Функции субъектов взаимодействия</a:t>
            </a:r>
          </a:p>
          <a:p>
            <a:pPr algn="ctr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Младший воспитатель/помощник воспитателя</a:t>
            </a:r>
          </a:p>
          <a:p>
            <a:pPr algn="ctr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обеспечение (при необходимости) сопровождение ребенка в музыкальный (физкультурный) зал;</a:t>
            </a:r>
          </a:p>
          <a:p>
            <a:pPr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оказание помощи воспитателю в организации режимных моментах, предупреждение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травмоопасных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ситуаций для детей.</a:t>
            </a:r>
          </a:p>
          <a:p>
            <a:pPr algn="just"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Родители</a:t>
            </a:r>
          </a:p>
          <a:p>
            <a:pPr algn="ctr"/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-выполнение рекомендаций специалистов, медицинских работников;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-участие в коллективных образовательных мероприятиях с целью обмена опытом семейного воспитания детей;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-повышение родительской грамотности и ответственности за повышение качества жизни ребенка с ОВЗ.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USER\Desktop\s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1951" y="0"/>
            <a:ext cx="9505951" cy="69151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357167"/>
            <a:ext cx="85725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Педагог должен знать:</a:t>
            </a:r>
          </a:p>
          <a:p>
            <a:pPr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нормативные документы, определяющие стратегию развития инклюзивного дошкольного образования ;</a:t>
            </a:r>
          </a:p>
          <a:p>
            <a:pPr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основы коррекционного воспитания и обучения.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Уметь:</a:t>
            </a:r>
          </a:p>
          <a:p>
            <a:pPr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создавать атмосферу доброжелательности, психологической безопасности,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безоценочного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принятия ребенка;</a:t>
            </a:r>
          </a:p>
          <a:p>
            <a:pPr algn="just"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организовать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безбарьерную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среду жизнедеятельности;</a:t>
            </a:r>
          </a:p>
          <a:p>
            <a:pPr algn="just"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индивидуализировать взаимодействие с детьми с ОВЗ в большей степени, чем это требуется для нормативно развивающихся детей;</a:t>
            </a:r>
          </a:p>
          <a:p>
            <a:pPr algn="just"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использовать игровые педагогические технологии, специальные средства обучения, в том числе, электронные образовательные ресурсы, облегчающие усвоение детьми образовательного содержания;</a:t>
            </a:r>
          </a:p>
          <a:p>
            <a:pPr algn="just"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планировать образовательную деятельность, проектировать программу индивидуального сопровождения на основе рекомендаций ПМПК.</a:t>
            </a:r>
          </a:p>
          <a:p>
            <a:pPr algn="just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USER\Desktop\s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1951" y="0"/>
            <a:ext cx="9505951" cy="69151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357166"/>
            <a:ext cx="84296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Инклюзия, от франц.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inclusif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, что означает «включающий в себя».</a:t>
            </a:r>
          </a:p>
          <a:p>
            <a:pPr algn="just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Инклюзивное образование позволяет включать каждого в процесс развития и социализации, несмотря на имеющиеся физические, интеллектуальные, социальные, эмоциональные, языковые и другие особенности.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Система обучения при инклюзивном образовании «подстраивается» под возможности ребенка и проектируется как «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безбарьерная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развитие способностей ребенка к социальному взаимодействию со сверстниками;</a:t>
            </a:r>
          </a:p>
          <a:p>
            <a:pPr algn="just"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включение в деятельность с учетом компенсаторных возможностей;</a:t>
            </a:r>
          </a:p>
          <a:p>
            <a:pPr algn="just"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становление самостоятельности, преодоление пассивности.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USER\Desktop\s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1951" y="0"/>
            <a:ext cx="9505951" cy="69151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500042"/>
            <a:ext cx="792961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Инклюзивная среда</a:t>
            </a:r>
          </a:p>
          <a:p>
            <a:pPr algn="just"/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точечная инклюзия.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Ребенок включается в коллектив сверстников на праздниках, играх на прогулке;</a:t>
            </a:r>
          </a:p>
          <a:p>
            <a:pPr algn="just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частичная инклюзия.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Ребенок посещает инклюзивную группу в режиме неполного дня или недели, осваивает содержание программы в ходе индивидуальной работы или вместе с детьми на занятиях;</a:t>
            </a:r>
          </a:p>
          <a:p>
            <a:pPr algn="just"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полная инклюзия.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Ребенок пребывает в детском саду целый день, принимает участие во всех занятиях, выполняя задания различного уровня сложности. Уровень компенсаторных возможностей ребенка определяет выбор методов, технологий его образования.</a:t>
            </a:r>
          </a:p>
          <a:p>
            <a:pPr algn="ctr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USER\Desktop\s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1951" y="0"/>
            <a:ext cx="9505951" cy="69151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271582"/>
            <a:ext cx="7990656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Нормативно-правовые документы: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Закон об образовании РФ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Статья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79. Организация получения образования обучающимися с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ограниченными возможностями здоровья</a:t>
            </a:r>
          </a:p>
          <a:p>
            <a:pPr algn="just"/>
            <a:endParaRPr lang="ru-RU" sz="22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1.    Содержание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образования и условия организации обучения 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воспитания обучающихся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 ограниченными возможностями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здоровья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определяются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адаптированной образовательной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программой, а для инвалидов также в соответствии с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индивидуальной программой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реабилитации инвалида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2. Общее образование обучающихся с ограниченными возможностями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здоровья осуществляется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организациях, осуществляющих образовательную деятельность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 адаптированным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основным общеобразовательным программам. В таких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организациях создаются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специальные условия для получения образования указанными обучающимися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USER\Desktop\s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05951" cy="691515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357166"/>
            <a:ext cx="807249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3. Специальные условия обучения</a:t>
            </a: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специальные образовательные программы, методы обучения и воспитания,</a:t>
            </a:r>
          </a:p>
          <a:p>
            <a:pPr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специальные учебные пособия и дидактический материал,</a:t>
            </a:r>
          </a:p>
          <a:p>
            <a:pPr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специальные технические средства обучения коллективного и индивидуального пользования,</a:t>
            </a:r>
          </a:p>
          <a:p>
            <a:pPr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обеспечение доступа в здания организаций, осуществляющих образовательную деятельность,</a:t>
            </a:r>
          </a:p>
          <a:p>
            <a:pPr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готовность педагогов к работе в условиях инклюзивной группы.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USER\Desktop\s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1951" y="0"/>
            <a:ext cx="9505951" cy="69151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428604"/>
            <a:ext cx="857252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Специальные условия пребывания ребенка в ДОУ:</a:t>
            </a:r>
          </a:p>
          <a:p>
            <a:pPr algn="just"/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наличие свободного доступа к игровым пособиям, наглядным, дидактическим материалам;</a:t>
            </a:r>
          </a:p>
          <a:p>
            <a:pPr algn="just"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удобное расположение мебели, обеспечивающее возможность работать индивидуально или в паре с нормативно развивающимся ребенком;</a:t>
            </a:r>
          </a:p>
          <a:p>
            <a:pPr algn="just"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близость нахождения к воспитателю;</a:t>
            </a:r>
          </a:p>
          <a:p>
            <a:pPr algn="just"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сокращение количества и объема заданий с акцентированием внимания на ключевых темах, понятиях, компетенциях;</a:t>
            </a:r>
          </a:p>
          <a:p>
            <a:pPr algn="just"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предоставление дополнительного времени для выполнения заданий, упражнений;</a:t>
            </a:r>
          </a:p>
          <a:p>
            <a:pPr algn="just"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отсутствие порицаний за результат.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USER\Desktop\s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1951" y="-57150"/>
            <a:ext cx="9505951" cy="69151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428604"/>
            <a:ext cx="82868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вариативности и разнообразия содержания и организационных форм дошкольного образования, формирование Программ различной направленности с учетом образовательных потребностей, способностей и состояния здоровья детей.</a:t>
            </a:r>
          </a:p>
          <a:p>
            <a:pPr algn="just"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Пункт 2.11.2. «инклюзивное образование детей, их разностороннее развитие, социальная адаптация требует оказания квалифицированной помощи».</a:t>
            </a:r>
          </a:p>
          <a:p>
            <a:pPr algn="just"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USER\Desktop\s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1951" y="0"/>
            <a:ext cx="9505951" cy="69151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214290"/>
            <a:ext cx="778674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Профессиональный стандарт «Педагог»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Трудовые действия педагога ДОО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создание позитивного психологического климата в группе и условий для доброжелательных отношений между детьми;</a:t>
            </a:r>
          </a:p>
          <a:p>
            <a:pPr algn="just"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использование и апробация специальных подходов к обучению в целях включения в образовательный процесс обучающихся с ОВЗ;</a:t>
            </a:r>
          </a:p>
          <a:p>
            <a:pPr algn="just"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освоение и применение психолого-педагогических технологий, необходимых для адресной работы с детьми с ОВЗ;</a:t>
            </a:r>
          </a:p>
          <a:p>
            <a:pPr algn="just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разработка (совместно с другими специалистами) и реализация совместно с родителями программ индивидуального развития.</a:t>
            </a:r>
          </a:p>
          <a:p>
            <a:pPr algn="just"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USER\Desktop\s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1951" y="-57150"/>
            <a:ext cx="9505951" cy="69151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357166"/>
            <a:ext cx="82868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Функции субъектов взаимодействия</a:t>
            </a:r>
          </a:p>
          <a:p>
            <a:pPr algn="ctr"/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Воспитатель </a:t>
            </a:r>
          </a:p>
          <a:p>
            <a:pPr algn="ctr"/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планирование и организация образовательной деятельности с учетом рекомендаций ПМПК, этапом их реализации,</a:t>
            </a:r>
          </a:p>
          <a:p>
            <a:pPr algn="just"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создание развивающей предметно-пространственной среды с учетом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нозоологии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детей,</a:t>
            </a:r>
          </a:p>
          <a:p>
            <a:pPr algn="just"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проведение педагогической диагностики, учет результатов при подборе познавательно- игровых методов, приемов, технологий,</a:t>
            </a:r>
          </a:p>
          <a:p>
            <a:pPr algn="just"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установление содержательного взаимодействия с родителями,</a:t>
            </a:r>
          </a:p>
          <a:p>
            <a:pPr algn="just">
              <a:buFontTx/>
              <a:buChar char="-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проведение просветительской работы.</a:t>
            </a:r>
          </a:p>
          <a:p>
            <a:pPr algn="ctr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761</Words>
  <Application>Microsoft Office PowerPoint</Application>
  <PresentationFormat>Экран (4:3)</PresentationFormat>
  <Paragraphs>113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Иииииг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Ксюша</cp:lastModifiedBy>
  <cp:revision>41</cp:revision>
  <dcterms:created xsi:type="dcterms:W3CDTF">2019-12-16T08:10:04Z</dcterms:created>
  <dcterms:modified xsi:type="dcterms:W3CDTF">2022-10-17T17:38:07Z</dcterms:modified>
</cp:coreProperties>
</file>