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1" r:id="rId13"/>
    <p:sldId id="272" r:id="rId14"/>
    <p:sldId id="273" r:id="rId15"/>
    <p:sldId id="270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F82E62-BABF-4CD5-98AC-B4859DE86470}">
  <a:tblStyle styleId="{C7F82E62-BABF-4CD5-98AC-B4859DE86470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571254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6145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4447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340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581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522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1846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940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95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2855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64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6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507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94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07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613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hyperlink" Target="http://xn----ctbbggbjj0bqbxf1g3d4a.xn--p1ai/" TargetMode="External"/><Relationship Id="rId4" Type="http://schemas.openxmlformats.org/officeDocument/2006/relationships/hyperlink" Target="https://vk.com/id78530717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openxmlformats.org/officeDocument/2006/relationships/hyperlink" Target="https://vk.com/club1033000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k.com/vozrodim_yurevets" TargetMode="External"/><Relationship Id="rId5" Type="http://schemas.openxmlformats.org/officeDocument/2006/relationships/hyperlink" Target="http://www.&#1074;&#1086;&#1079;&#1088;&#1086;&#1076;&#1080;&#1084;-&#1102;&#1088;&#1100;&#1077;&#1074;&#1077;&#1094;.&#1088;&#1092;/" TargetMode="External"/><Relationship Id="rId4" Type="http://schemas.openxmlformats.org/officeDocument/2006/relationships/hyperlink" Target="http://www.&#1092;&#1077;&#1089;&#1090;&#1080;&#1074;&#1072;&#1083;&#1100;-&#1074;&#1086;&#1079;&#1088;&#1086;&#1078;&#1076;&#1077;&#1085;&#1080;&#1077;-&#1102;&#1088;&#1100;&#1077;&#1074;&#1094;&#1072;.&#1088;&#1092;/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hyperlink" Target="https://ru.wikipedia.org/wiki/%D0%93%D0%B5%D0%BE%D1%80%D0%B3%D0%B8%D0%B9_%D0%9F%D0%BE%D0%B1%D0%B5%D0%B4%D0%BE%D0%BD%D0%BE%D1%81%D0%B5%D1%8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&#1092;&#1077;&#1089;&#1090;&#1080;&#1074;&#1072;&#1083;&#1100;-&#1074;&#1086;&#1079;&#1088;&#1086;&#1078;&#1076;&#1077;&#1085;&#1080;&#1077;-&#1102;&#1088;&#1100;&#1077;&#1074;&#1094;&#1072;.&#1088;&#1092;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&#1092;&#1077;&#1089;&#1090;&#1080;&#1074;&#1072;&#1083;&#1100;-&#1074;&#1086;&#1079;&#1088;&#1086;&#1078;&#1076;&#1077;&#1085;&#1080;&#1077;-&#1102;&#1088;&#1100;&#1077;&#1074;&#1094;&#1072;.&#1088;&#1092;/page/97120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0" y="0"/>
            <a:ext cx="1922399" cy="1676150"/>
            <a:chOff x="-225675" y="-111975"/>
            <a:chExt cx="1922399" cy="1676150"/>
          </a:xfrm>
        </p:grpSpPr>
        <p:grpSp>
          <p:nvGrpSpPr>
            <p:cNvPr id="55" name="Shape 55"/>
            <p:cNvGrpSpPr/>
            <p:nvPr/>
          </p:nvGrpSpPr>
          <p:grpSpPr>
            <a:xfrm>
              <a:off x="0" y="295700"/>
              <a:ext cx="1268475" cy="1268475"/>
              <a:chOff x="0" y="303500"/>
              <a:chExt cx="1268475" cy="1268475"/>
            </a:xfrm>
          </p:grpSpPr>
          <p:pic>
            <p:nvPicPr>
              <p:cNvPr id="56" name="Shape 56" descr="QO98jVxO-6o.jpg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0" y="303500"/>
                <a:ext cx="1268475" cy="12684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7" name="Shape 57"/>
              <p:cNvSpPr txBox="1"/>
              <p:nvPr/>
            </p:nvSpPr>
            <p:spPr>
              <a:xfrm>
                <a:off x="147925" y="1112850"/>
                <a:ext cx="972600" cy="2954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algn="ctr">
                  <a:spcBef>
                    <a:spcPts val="0"/>
                  </a:spcBef>
                  <a:buNone/>
                </a:pPr>
                <a:r>
                  <a:rPr lang="ru" sz="700" b="1">
                    <a:solidFill>
                      <a:srgbClr val="1155C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“Георгиевское Землячество</a:t>
                </a:r>
                <a:r>
                  <a:rPr lang="ru" sz="700" b="1">
                    <a:solidFill>
                      <a:srgbClr val="0000FF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”</a:t>
                </a:r>
              </a:p>
            </p:txBody>
          </p:sp>
        </p:grpSp>
        <p:sp>
          <p:nvSpPr>
            <p:cNvPr id="58" name="Shape 58"/>
            <p:cNvSpPr txBox="1"/>
            <p:nvPr/>
          </p:nvSpPr>
          <p:spPr>
            <a:xfrm>
              <a:off x="-225675" y="-111975"/>
              <a:ext cx="1922399" cy="337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ru" sz="800" b="1" dirty="0">
                  <a:solidFill>
                    <a:srgbClr val="073763"/>
                  </a:solidFill>
                  <a:latin typeface="Verdana"/>
                  <a:ea typeface="Verdana"/>
                  <a:cs typeface="Verdana"/>
                  <a:sym typeface="Verdana"/>
                </a:rPr>
                <a:t>Региональная общественная организация “Георгиевское Землячество</a:t>
              </a:r>
              <a:r>
                <a:rPr lang="ru" sz="800" dirty="0">
                  <a:solidFill>
                    <a:srgbClr val="073763"/>
                  </a:solidFill>
                  <a:latin typeface="Verdana"/>
                  <a:ea typeface="Verdana"/>
                  <a:cs typeface="Verdana"/>
                  <a:sym typeface="Verdana"/>
                </a:rPr>
                <a:t>”</a:t>
              </a:r>
            </a:p>
          </p:txBody>
        </p:sp>
      </p:grpSp>
      <p:grpSp>
        <p:nvGrpSpPr>
          <p:cNvPr id="59" name="Shape 59"/>
          <p:cNvGrpSpPr/>
          <p:nvPr/>
        </p:nvGrpSpPr>
        <p:grpSpPr>
          <a:xfrm>
            <a:off x="7307425" y="223950"/>
            <a:ext cx="1727400" cy="1340224"/>
            <a:chOff x="1416350" y="147025"/>
            <a:chExt cx="1727400" cy="1340224"/>
          </a:xfrm>
        </p:grpSpPr>
        <p:pic>
          <p:nvPicPr>
            <p:cNvPr id="60" name="Shape 60" descr="yurevetskiy.gif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11912" y="372649"/>
              <a:ext cx="936274" cy="1114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Shape 61"/>
            <p:cNvSpPr txBox="1"/>
            <p:nvPr/>
          </p:nvSpPr>
          <p:spPr>
            <a:xfrm>
              <a:off x="1416350" y="147025"/>
              <a:ext cx="1727400" cy="22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 rtl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" sz="800" b="1" dirty="0" smtClean="0">
                  <a:solidFill>
                    <a:srgbClr val="073763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При поддержке</a:t>
              </a:r>
            </a:p>
            <a:p>
              <a:pPr lvl="0" algn="ctr" rtl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" sz="800" b="1" dirty="0" smtClean="0">
                  <a:solidFill>
                    <a:srgbClr val="073763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Администрации</a:t>
              </a:r>
            </a:p>
            <a:p>
              <a:pPr lvl="0" algn="ctr" rtl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ru" sz="800" b="1" dirty="0" smtClean="0">
                  <a:solidFill>
                    <a:srgbClr val="073763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Юрьевецкого </a:t>
              </a:r>
              <a:r>
                <a:rPr lang="ru" sz="800" b="1" dirty="0">
                  <a:solidFill>
                    <a:srgbClr val="073763"/>
                  </a:solidFill>
                  <a:highlight>
                    <a:srgbClr val="FFFFFF"/>
                  </a:highlight>
                  <a:latin typeface="Verdana"/>
                  <a:ea typeface="Verdana"/>
                  <a:cs typeface="Verdana"/>
                  <a:sym typeface="Verdana"/>
                </a:rPr>
                <a:t>муниципального района</a:t>
              </a:r>
            </a:p>
            <a:p>
              <a:pPr lvl="0" algn="ctr" rtl="0">
                <a:spcBef>
                  <a:spcPts val="0"/>
                </a:spcBef>
                <a:buNone/>
              </a:pPr>
              <a:endParaRPr sz="800" dirty="0">
                <a:solidFill>
                  <a:schemeClr val="dk1"/>
                </a:solidFill>
              </a:endParaRPr>
            </a:p>
          </p:txBody>
        </p:sp>
      </p:grpSp>
      <p:sp>
        <p:nvSpPr>
          <p:cNvPr id="62" name="Shape 62"/>
          <p:cNvSpPr txBox="1"/>
          <p:nvPr/>
        </p:nvSpPr>
        <p:spPr>
          <a:xfrm>
            <a:off x="1910277" y="1366062"/>
            <a:ext cx="5408699" cy="102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b="1" dirty="0">
              <a:solidFill>
                <a:srgbClr val="07376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ru" sz="1800" b="1" dirty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«Возрождение. Юрьевец-Повольский»</a:t>
            </a:r>
          </a:p>
          <a:p>
            <a:pPr lvl="0">
              <a:spcBef>
                <a:spcPts val="0"/>
              </a:spcBef>
              <a:buNone/>
            </a:pPr>
            <a:endParaRPr lang="ru-RU" dirty="0" smtClean="0"/>
          </a:p>
          <a:p>
            <a:pPr lvl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</a:t>
            </a:r>
            <a:r>
              <a:rPr lang="en-US" b="1" dirty="0" smtClean="0">
                <a:solidFill>
                  <a:schemeClr val="tx1"/>
                </a:solidFill>
              </a:rPr>
              <a:t>www</a:t>
            </a:r>
            <a:r>
              <a:rPr lang="ru-RU" b="1" dirty="0" smtClean="0">
                <a:solidFill>
                  <a:schemeClr val="tx1"/>
                </a:solidFill>
              </a:rPr>
              <a:t>.фестиваль-возрождение-юрьевец.рф</a:t>
            </a:r>
          </a:p>
          <a:p>
            <a:pPr lvl="0"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                           </a:t>
            </a:r>
            <a:r>
              <a:rPr lang="en-US" b="1" dirty="0" smtClean="0">
                <a:solidFill>
                  <a:schemeClr val="tx1"/>
                </a:solidFill>
              </a:rPr>
              <a:t>www</a:t>
            </a:r>
            <a:r>
              <a:rPr lang="ru-RU" b="1" dirty="0" smtClean="0">
                <a:solidFill>
                  <a:schemeClr val="tx1"/>
                </a:solidFill>
              </a:rPr>
              <a:t>.возродим-юрьевец.рф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3" name="Shape 63"/>
          <p:cNvSpPr txBox="1"/>
          <p:nvPr/>
        </p:nvSpPr>
        <p:spPr>
          <a:xfrm>
            <a:off x="62250" y="2002375"/>
            <a:ext cx="1502099" cy="785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1600" b="1" dirty="0">
                <a:solidFill>
                  <a:schemeClr val="accent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600" b="1" dirty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6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1-7 августа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ru" sz="16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  2016 года</a:t>
            </a:r>
          </a:p>
          <a:p>
            <a:pPr lvl="0" algn="ctr">
              <a:spcBef>
                <a:spcPts val="0"/>
              </a:spcBef>
              <a:buNone/>
            </a:pPr>
            <a:endParaRPr sz="10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2631067" y="884580"/>
            <a:ext cx="3935003" cy="458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ru" sz="16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I Фестиваль творчества, 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lang="ru" sz="16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музыки, спорта и экологии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902750" y="4894950"/>
            <a:ext cx="7214100" cy="24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800" b="1" i="1" dirty="0" smtClean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                                                                              </a:t>
            </a:r>
            <a:endParaRPr lang="ru" sz="800" b="1" i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7389175" y="1924525"/>
            <a:ext cx="1563900" cy="941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" sz="16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г. Юрьевец 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ru" sz="16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(Ивановская область)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57225" y="227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</a:t>
            </a:r>
            <a:r>
              <a:rPr lang="ru" sz="20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участия для Партнеров и спонсоров</a:t>
            </a:r>
            <a:endParaRPr lang="ru" sz="20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22024" y="604616"/>
            <a:ext cx="8455799" cy="308380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just" fontAlgn="base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Вклад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может быть осуществлен в виде безвозмездной материальной, финансовой, методической, технической, товарной, информационной или (и) иной поддержки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В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том случае если партнерская поддержка оказывается не в финансовом (денежном) виде, Партнер и Оргкомитет проводят совместную денежную оценку вклада. 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Размер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не денежного 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участия не ограничивается, но для получения Статуса Генерального или Официального партнера, а так же Партнера Фестиваля должен быть не менее размера выбранного пакета участия и не более 70% его полного размера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Например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, если Вы хотите быть партнером Фестиваля и получить право на Статус и Пакет Услуг Оргкомитета и готовы оказать содействие в размере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25000 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рублей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, то Ваш вклад должен быть стоимостью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вклада ОПФ 25000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рублей, 30% которого Вы можете оплатить на реквизиты Оргкомитета, а 70% передать по Акту. 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Внимание!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Не денежные 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вклады рассматриваются Оргкомитетом и принимаются только, если они имеют отношение к подготовке и проведению Фестиваля.</a:t>
            </a:r>
            <a:endParaRPr lang="ru-RU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 fontAlgn="base"/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Мы конечно рады любой помощи, но она должна быть со смыслом и желательно целевая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Организационные взносы 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принимаются до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20 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июля 2016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г. Всем оплатившим выбранный пакет до 10 июля 2016 года – минус15% от стоимости.  Помощь </a:t>
            </a:r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и иная поддержка принимается всегда!</a:t>
            </a:r>
            <a:endParaRPr lang="ru-RU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ru-RU" sz="1100" dirty="0"/>
              <a:t/>
            </a:r>
            <a:br>
              <a:rPr lang="ru-RU" sz="1100" dirty="0"/>
            </a:br>
            <a:endParaRPr lang="ru-RU" sz="1100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algn="just" fontAlgn="base"/>
            <a:r>
              <a:rPr lang="ru-RU" sz="1100" dirty="0">
                <a:latin typeface="Corbel" panose="020B0503020204020204" pitchFamily="34" charset="0"/>
              </a:rPr>
              <a:t/>
            </a:r>
            <a:br>
              <a:rPr lang="ru-RU" sz="1100" dirty="0">
                <a:latin typeface="Corbel" panose="020B0503020204020204" pitchFamily="34" charset="0"/>
              </a:rPr>
            </a:br>
            <a:endParaRPr lang="ru-RU" sz="1100" dirty="0">
              <a:latin typeface="Corbel" panose="020B0503020204020204" pitchFamily="34" charset="0"/>
            </a:endParaRPr>
          </a:p>
          <a:p>
            <a:pPr fontAlgn="base"/>
            <a:r>
              <a:rPr lang="ru-RU" sz="800" dirty="0"/>
              <a:t/>
            </a:r>
            <a:br>
              <a:rPr lang="ru-RU" sz="800" dirty="0"/>
            </a:br>
            <a:endParaRPr lang="ru-RU" sz="800" dirty="0"/>
          </a:p>
        </p:txBody>
      </p:sp>
      <p:sp>
        <p:nvSpPr>
          <p:cNvPr id="154" name="Shape 154"/>
          <p:cNvSpPr txBox="1"/>
          <p:nvPr/>
        </p:nvSpPr>
        <p:spPr>
          <a:xfrm>
            <a:off x="257225" y="4884400"/>
            <a:ext cx="8037300" cy="29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700" b="1" dirty="0">
                <a:solidFill>
                  <a:srgbClr val="073763"/>
                </a:solidFill>
              </a:rPr>
              <a:t>*</a:t>
            </a:r>
            <a:r>
              <a:rPr lang="ru" sz="700" b="1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см. Положение “Об организации и проведении I Фестиваля творчества, музыки, спорта и экологии “Возрождение. Юрьевец-Повольский”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61204" y="-69139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участия</a:t>
            </a:r>
            <a:endParaRPr lang="ru" sz="16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204" y="186915"/>
            <a:ext cx="8619696" cy="10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Для желающих стать Партнером или спонсором Фестиваля*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 зависимости от сделанных вкладов Партнеры Фестиваля получают следующий статус: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Генеральный Партнер Фестиваля 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(ГПФ) - Партнер, оказавший поддержку на сумму 100 000 руб.;  </a:t>
            </a: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Официальный Партнер Фестиваля (ОПФ)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- Партнер, оказавший поддержку на сумму 25 000 руб.;</a:t>
            </a: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Партнер Фестиваля (ПФ) 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Партнер, оказавший поддержку на сумму 10 000 руб.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 smtClean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61" name="Shape 161"/>
          <p:cNvGraphicFramePr/>
          <p:nvPr>
            <p:extLst>
              <p:ext uri="{D42A27DB-BD31-4B8C-83A1-F6EECF244321}">
                <p14:modId xmlns:p14="http://schemas.microsoft.com/office/powerpoint/2010/main" val="922700633"/>
              </p:ext>
            </p:extLst>
          </p:nvPr>
        </p:nvGraphicFramePr>
        <p:xfrm>
          <a:off x="256856" y="1308691"/>
          <a:ext cx="8524044" cy="2629741"/>
        </p:xfrm>
        <a:graphic>
          <a:graphicData uri="http://schemas.openxmlformats.org/drawingml/2006/table">
            <a:tbl>
              <a:tblPr>
                <a:noFill/>
                <a:tableStyleId>{C7F82E62-BABF-4CD5-98AC-B4859DE86470}</a:tableStyleId>
              </a:tblPr>
              <a:tblGrid>
                <a:gridCol w="501291"/>
                <a:gridCol w="708756"/>
                <a:gridCol w="789451"/>
                <a:gridCol w="685793"/>
                <a:gridCol w="690186"/>
                <a:gridCol w="804127"/>
                <a:gridCol w="683248"/>
                <a:gridCol w="705512"/>
                <a:gridCol w="788827"/>
                <a:gridCol w="743550"/>
                <a:gridCol w="727376"/>
                <a:gridCol w="695927"/>
              </a:tblGrid>
              <a:tr h="1350572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800" dirty="0">
                        <a:solidFill>
                          <a:srgbClr val="073763"/>
                        </a:solidFill>
                        <a:latin typeface="Corbel" panose="020B0503020204020204" pitchFamily="34" charset="0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Размещение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Названия и Логотипа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 всех документах Фестиваля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Упоминание во всех мероприятиях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информкампании Фестиваля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Вложение Рекламного материала в Папки и Пакеты Участников и гостей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Размещение информации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в сети интернет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73763"/>
                        </a:solidFill>
                        <a:latin typeface="Corbel" panose="020B0503020204020204" pitchFamily="34" charset="0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Выступление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представителя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 официальном открытии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Раздача информационных и других материалов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 всех акциях Фестиваля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Размещение Логотипа на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материалах Фестиваля</a:t>
                      </a:r>
                    </a:p>
                    <a:p>
                      <a:pPr lv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073763"/>
                        </a:solidFill>
                        <a:latin typeface="Corbel" panose="020B0503020204020204" pitchFamily="34" charset="0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Включение представителя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в состав оргкомитета и жюри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Награждение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памятным дипломом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Предоставление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выставочно-ярмарочного места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 площадке Фестиваля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Рекламная кампания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83333"/>
                        <a:buFont typeface="Arial"/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на сайте</a:t>
                      </a:r>
                    </a:p>
                    <a:p>
                      <a:pPr lvl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800" dirty="0">
                          <a:solidFill>
                            <a:srgbClr val="073763"/>
                          </a:solidFill>
                          <a:latin typeface="Corbel" panose="020B0503020204020204" pitchFamily="34" charset="0"/>
                          <a:ea typeface="Verdana"/>
                          <a:cs typeface="Verdana"/>
                          <a:sym typeface="Verdana"/>
                        </a:rPr>
                        <a:t>после закрытия Фестиваля</a:t>
                      </a:r>
                    </a:p>
                  </a:txBody>
                  <a:tcPr marL="91425" marR="91425" marT="91425" marB="91425"/>
                </a:tc>
              </a:tr>
              <a:tr h="42079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9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ГПФ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особое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 dirty="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особое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 dirty="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выступление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 dirty="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 dirty="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все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 месяцев</a:t>
                      </a:r>
                    </a:p>
                  </a:txBody>
                  <a:tcPr marL="91425" marR="91425" marT="91425" marB="91425"/>
                </a:tc>
              </a:tr>
              <a:tr h="437573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9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ОПФ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представление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футболки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 месяца</a:t>
                      </a:r>
                    </a:p>
                  </a:txBody>
                  <a:tcPr marL="91425" marR="91425" marT="91425" marB="91425"/>
                </a:tc>
              </a:tr>
              <a:tr h="420798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9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ПФ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 dirty="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 dirty="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900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ru" sz="600" dirty="0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месяц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pic>
        <p:nvPicPr>
          <p:cNvPr id="162" name="Shape 162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888" y="2627213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3937" y="2596389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9812" y="2596389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2339" y="2668204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975" y="2691100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6625" y="2596389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1250" y="2636758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4300" y="2643537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6000" y="2643537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630" y="2636758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38025" y="2712873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5120" y="3052313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54168" y="3533298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7630" y="3031060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26747" y="3538941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1267" y="3052314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6220" y="3445262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8980" y="3122279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0063" y="3027254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 descr="check-158879_960_720.png"/>
          <p:cNvPicPr preferRelativeResize="0"/>
          <p:nvPr/>
        </p:nvPicPr>
        <p:blipFill rotWithShape="1">
          <a:blip r:embed="rId5">
            <a:alphaModFix/>
          </a:blip>
          <a:srcRect l="56249"/>
          <a:stretch/>
        </p:blipFill>
        <p:spPr>
          <a:xfrm>
            <a:off x="6075275" y="3597541"/>
            <a:ext cx="278702" cy="3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 descr="check-158879_960_720.png"/>
          <p:cNvPicPr preferRelativeResize="0"/>
          <p:nvPr/>
        </p:nvPicPr>
        <p:blipFill rotWithShape="1">
          <a:blip r:embed="rId5">
            <a:alphaModFix/>
          </a:blip>
          <a:srcRect l="56249"/>
          <a:stretch/>
        </p:blipFill>
        <p:spPr>
          <a:xfrm>
            <a:off x="5353290" y="3604977"/>
            <a:ext cx="278702" cy="3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 descr="check-158879_960_720.png"/>
          <p:cNvPicPr preferRelativeResize="0"/>
          <p:nvPr/>
        </p:nvPicPr>
        <p:blipFill rotWithShape="1">
          <a:blip r:embed="rId5">
            <a:alphaModFix/>
          </a:blip>
          <a:srcRect l="56249"/>
          <a:stretch/>
        </p:blipFill>
        <p:spPr>
          <a:xfrm>
            <a:off x="4646809" y="3580283"/>
            <a:ext cx="278702" cy="3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4418" y="3088336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check-158879_960_720.png"/>
          <p:cNvPicPr preferRelativeResize="0"/>
          <p:nvPr/>
        </p:nvPicPr>
        <p:blipFill rotWithShape="1">
          <a:blip r:embed="rId5">
            <a:alphaModFix/>
          </a:blip>
          <a:srcRect l="56249"/>
          <a:stretch/>
        </p:blipFill>
        <p:spPr>
          <a:xfrm>
            <a:off x="3905338" y="3562780"/>
            <a:ext cx="278702" cy="3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8975" y="3149293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0650" y="3042401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8022" y="3541294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7800" y="3043894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 descr="check-158879_960_720.png"/>
          <p:cNvPicPr preferRelativeResize="0"/>
          <p:nvPr/>
        </p:nvPicPr>
        <p:blipFill rotWithShape="1">
          <a:blip r:embed="rId5">
            <a:alphaModFix/>
          </a:blip>
          <a:srcRect l="56249"/>
          <a:stretch/>
        </p:blipFill>
        <p:spPr>
          <a:xfrm>
            <a:off x="2449920" y="3564608"/>
            <a:ext cx="278702" cy="31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7076" y="3057187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9786" y="3541294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063" y="3057187"/>
            <a:ext cx="337200" cy="31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 descr="temno-sinyaya-galochka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063" y="3541295"/>
            <a:ext cx="337200" cy="3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365175" y="4906650"/>
            <a:ext cx="6882599" cy="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700" b="1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*см. Положение о Партнерах Фестиваля музыки, творчества, спорта и экологии «Возрождение. Юрьевец-Повольский</a:t>
            </a:r>
            <a:r>
              <a:rPr lang="ru" sz="7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6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61204" y="-69139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участия</a:t>
            </a:r>
            <a:endParaRPr lang="ru" sz="16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204" y="186915"/>
            <a:ext cx="8619696" cy="10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Для желающих стать Партнером или спонсором Фестиваля*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 зависимости от сделанных вкладов Партнеры Фестиваля получают следующий статус: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Генеральный Партнер Фестиваля 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(ГПФ) - Партнер, оказавший поддержку на сумму </a:t>
            </a:r>
            <a:r>
              <a:rPr lang="ru" sz="1400" b="1" dirty="0" smtClean="0">
                <a:solidFill>
                  <a:srgbClr val="0070C0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100 000 руб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ВОЗМОЖНОСТИ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 Размещение логотипа компании на сайте фестиваля 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www.возродим-юрьевец.рф и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ложение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рекламных материалов и брендированных сувениров всем участникам фестиваля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 Размещение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логотипа*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компании на пресс-волах 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баннерах, на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информационных и навигационных раздаточных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материалах, 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на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POS-материалах</a:t>
            </a:r>
            <a:endParaRPr lang="ru-RU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3. Размещение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текстовой информации о компании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и логотипа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при публикации материалов о фестивале в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СМИ и  в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социальных сетях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4.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 Выражение благодарности партнеру в текстах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ведущих и в СМИ и предоставление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приветственного слова на открытии фестиваля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5. Распространение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сувенирной и презентационной продукции компании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мероприятия, проведение фирменных акций и мероприятий. 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               </a:t>
            </a:r>
            <a:r>
              <a:rPr lang="ru-RU" sz="1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* </a:t>
            </a:r>
            <a:r>
              <a:rPr lang="ru-RU" sz="1200" b="1" dirty="0">
                <a:solidFill>
                  <a:srgbClr val="0070C0"/>
                </a:solidFill>
                <a:latin typeface="Corbel" panose="020B0503020204020204" pitchFamily="34" charset="0"/>
              </a:rPr>
              <a:t>Размер логотипа генерального партнера в 4 раза больше чем логотипы партнеров.</a:t>
            </a:r>
            <a:endParaRPr lang="ru-RU" sz="12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/>
            <a:r>
              <a:rPr lang="ru-RU" sz="12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                                  </a:t>
            </a:r>
            <a:endParaRPr lang="ru-RU" sz="1000" b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rgbClr val="1C4587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 smtClean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65175" y="4906650"/>
            <a:ext cx="6882599" cy="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700" b="1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*см. Положение о Партнерах Фестиваля музыки, творчества, спорта и экологии «Возрождение. Юрьевец-Повольский</a:t>
            </a:r>
            <a:r>
              <a:rPr lang="ru" sz="7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6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03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61204" y="-69139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участия</a:t>
            </a:r>
            <a:endParaRPr lang="ru" sz="16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204" y="186915"/>
            <a:ext cx="8619696" cy="10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Для желающих стать Партнером или спонсором Фестиваля*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 зависимости от сделанных вкладов Партнеры Фестиваля получают следующий статус: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Официальный </a:t>
            </a: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Партнер Фестиваля 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(ОПФ) - Партнер, оказавший поддержку на сумму </a:t>
            </a:r>
            <a:r>
              <a:rPr lang="ru" sz="1400" b="1" dirty="0" smtClean="0">
                <a:solidFill>
                  <a:srgbClr val="0070C0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25 000 руб.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ВОЗМОЖНОСТИ</a:t>
            </a:r>
          </a:p>
          <a:p>
            <a:pPr algn="just"/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1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. Размещение логотипа компании на сайте фестиваля 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www.возродим-юрьевец.рф и вложение 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рекламных материалов и брендированных сувениров всем участникам фестиваля.</a:t>
            </a:r>
          </a:p>
          <a:p>
            <a:pPr algn="just"/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 2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. 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Размещение 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текстовой информации о компании 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и логотипа 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при публикации материалов о фестивале в 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СМИ и  в 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социальных 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сетях.</a:t>
            </a:r>
          </a:p>
          <a:p>
            <a:pPr algn="just"/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3. Выражение 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благодарности партнеру в текстах 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ведущих и в СМИ </a:t>
            </a:r>
          </a:p>
          <a:p>
            <a:pPr algn="just"/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4. Распространение </a:t>
            </a:r>
            <a:r>
              <a:rPr lang="ru-RU" sz="1200" dirty="0">
                <a:solidFill>
                  <a:schemeClr val="bg2"/>
                </a:solidFill>
                <a:latin typeface="Corbel" panose="020B0503020204020204" pitchFamily="34" charset="0"/>
              </a:rPr>
              <a:t>сувенирной и презентационной продукции компании на территории </a:t>
            </a:r>
            <a:r>
              <a:rPr lang="ru-RU" sz="1200" dirty="0" smtClean="0">
                <a:solidFill>
                  <a:schemeClr val="bg2"/>
                </a:solidFill>
                <a:latin typeface="Corbel" panose="020B0503020204020204" pitchFamily="34" charset="0"/>
              </a:rPr>
              <a:t>мероприятия, проведение фирменных акций и мероприятий</a:t>
            </a:r>
            <a:endParaRPr lang="ru-RU" sz="1200" dirty="0">
              <a:solidFill>
                <a:schemeClr val="bg2"/>
              </a:solidFill>
              <a:latin typeface="Corbel" panose="020B0503020204020204" pitchFamily="34" charset="0"/>
            </a:endParaRPr>
          </a:p>
          <a:p>
            <a:pPr algn="just"/>
            <a:endParaRPr lang="ru-RU" sz="1000" b="1" dirty="0">
              <a:latin typeface="Corbel" panose="020B0503020204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lang="ru" sz="1200" dirty="0" smtClean="0">
              <a:solidFill>
                <a:srgbClr val="1C4587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 smtClean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9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65175" y="4906650"/>
            <a:ext cx="6882599" cy="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700" b="1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*см. Положение о Партнерах Фестиваля музыки, творчества, спорта и экологии «Возрождение. Юрьевец-Повольский</a:t>
            </a:r>
            <a:r>
              <a:rPr lang="ru" sz="7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6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90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161204" y="-69139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6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участия</a:t>
            </a:r>
            <a:endParaRPr lang="ru" sz="16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204" y="186915"/>
            <a:ext cx="8619696" cy="105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Для желающих стать Партнером или спонсором Фестиваля*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 зависимости от сделанных вкладов Партнеры Фестиваля получают следующий статус: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Партнер Фестиваля 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(ПФ) - Партнер, оказавший поддержку на сумму </a:t>
            </a:r>
            <a:r>
              <a:rPr lang="ru" sz="1400" b="1" dirty="0" smtClean="0">
                <a:solidFill>
                  <a:srgbClr val="0070C0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10 000 руб</a:t>
            </a:r>
            <a:r>
              <a:rPr lang="ru" sz="1200" dirty="0" smtClean="0">
                <a:solidFill>
                  <a:srgbClr val="1C4587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.</a:t>
            </a:r>
          </a:p>
          <a:p>
            <a:r>
              <a:rPr lang="ru-RU" sz="12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ВОЗМОЖНОСТИ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1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 Размещение логотипа компании на сайте фестиваля 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www.возродим-юрьевец.рф и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в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ложение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рекламных материалов и брендированных сувениров всем участникам фестиваля.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2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 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Размещение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текстовой информации о компании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и логотипа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при публикации материалов о фестивале в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СМИ и  в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социальных сетях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3. Распространение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сувенирной и презентационной продукции компании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мероприятия, проведение фирменных акций и мероприятий</a:t>
            </a:r>
          </a:p>
          <a:p>
            <a:pPr algn="just"/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Всем партнерам будет представлена информационная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реклама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 продукции или услуг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(предприятия)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ведущими, проведение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всевозможных акций 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розыгрышей, возможность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«специального приза» - титула от спонсора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И годовая рекламная поддержка Ваших акций в сети Интернет.</a:t>
            </a:r>
            <a:endParaRPr lang="ru-RU" sz="12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/>
            <a:endParaRPr lang="ru-RU" sz="1000" b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lang="ru" sz="1000" b="1" dirty="0" smtClean="0">
              <a:solidFill>
                <a:srgbClr val="0070C0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 smtClean="0">
              <a:solidFill>
                <a:srgbClr val="0070C0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2222"/>
              <a:buFont typeface="Arial"/>
              <a:buNone/>
            </a:pPr>
            <a:endParaRPr sz="1000" b="1" dirty="0">
              <a:solidFill>
                <a:srgbClr val="0070C0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95" name="Shape 195"/>
          <p:cNvSpPr txBox="1"/>
          <p:nvPr/>
        </p:nvSpPr>
        <p:spPr>
          <a:xfrm>
            <a:off x="365175" y="4906650"/>
            <a:ext cx="6882599" cy="37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700" b="1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*см. Положение о Партнерах Фестиваля музыки, творчества, спорта и экологии «Возрождение. Юрьевец-Повольский</a:t>
            </a:r>
            <a:r>
              <a:rPr lang="ru" sz="7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ru" sz="600" dirty="0"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825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57225" y="227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</a:t>
            </a:r>
            <a:r>
              <a:rPr lang="ru" sz="20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участия:</a:t>
            </a:r>
            <a:endParaRPr lang="ru" sz="20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94093" y="799824"/>
            <a:ext cx="3435600" cy="193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Направить ваше решение по участию в Фестивале можно</a:t>
            </a: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:</a:t>
            </a:r>
          </a:p>
          <a:p>
            <a:pPr marL="45720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</a:pP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 официальной группе ВК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представителю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Землячества в г.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Юрьевец ии</a:t>
            </a:r>
            <a:endParaRPr lang="ru" sz="1200" u="sng" dirty="0">
              <a:solidFill>
                <a:schemeClr val="hlink"/>
              </a:solidFill>
              <a:latin typeface="Corbel" panose="020B0503020204020204" pitchFamily="34" charset="0"/>
              <a:ea typeface="Verdana"/>
              <a:cs typeface="Verdana"/>
              <a:sym typeface="Verdana"/>
              <a:hlinkClick r:id="rId4"/>
            </a:endParaRPr>
          </a:p>
          <a:p>
            <a:pPr marL="45720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через форму обратной связи на сайте РОО “Георгиевское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Землячество:</a:t>
            </a:r>
            <a:endParaRPr lang="ru" sz="1200" u="sng" dirty="0">
              <a:solidFill>
                <a:schemeClr val="hlink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marL="45720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en-US" sz="1200" u="sng" dirty="0" smtClean="0">
                <a:solidFill>
                  <a:schemeClr val="hlink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www</a:t>
            </a:r>
            <a:r>
              <a:rPr lang="ru-RU" sz="1200" u="sng" dirty="0">
                <a:solidFill>
                  <a:schemeClr val="hlink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.</a:t>
            </a:r>
            <a:r>
              <a:rPr lang="ru-RU" sz="1200" u="sng" dirty="0" smtClean="0">
                <a:solidFill>
                  <a:schemeClr val="hlink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во</a:t>
            </a:r>
            <a:r>
              <a:rPr lang="ru" sz="1200" u="sng" dirty="0" smtClean="0">
                <a:solidFill>
                  <a:schemeClr val="hlink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зродим-юрьевец.рф</a:t>
            </a:r>
            <a:endParaRPr lang="ru" sz="1200" u="sng" dirty="0">
              <a:solidFill>
                <a:schemeClr val="hlink"/>
              </a:solidFill>
              <a:latin typeface="Corbel" panose="020B0503020204020204" pitchFamily="34" charset="0"/>
              <a:ea typeface="Verdana"/>
              <a:cs typeface="Verdana"/>
              <a:sym typeface="Verdana"/>
              <a:hlinkClick r:id="rId5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                                               </a:t>
            </a:r>
          </a:p>
        </p:txBody>
      </p:sp>
      <p:pic>
        <p:nvPicPr>
          <p:cNvPr id="202" name="Shape 202" descr="volunteers_needed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3199" y="799825"/>
            <a:ext cx="3435600" cy="2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257225" y="-50511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 фестивале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206225" y="285364"/>
            <a:ext cx="4700050" cy="37628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I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Фестиваль творчества, музыки, спорта и экологии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«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Возрождение. Юрьевец-Повольский» </a:t>
            </a:r>
            <a:endParaRPr lang="en-US" sz="12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Даты </a:t>
            </a: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проведения: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1-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7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августа 2016 г.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Ожидаемое количество гостей: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около 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8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тыс.человек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Место проведения: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г. Юрьевец (см. карту)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Организатор: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Региональная общественная организация “Георгиевское Землячество”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Формат праздника: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интерактивные выставки, концерты и дискотека на открытом воздухе, шоу-программы, спортивные праздники и соревнования, эко-фест, просветительские встречи-беседы, ярмарки-продажи, </a:t>
            </a:r>
            <a:r>
              <a:rPr lang="ru-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чайные и литературные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гостиные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для встреч и др.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Официальный </a:t>
            </a: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сайт: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www.</a:t>
            </a:r>
            <a:r>
              <a:rPr lang="ru-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фестиваль-возрождение-</a:t>
            </a:r>
            <a:r>
              <a:rPr lang="ru-RU" sz="1200" dirty="0" err="1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юрьевца.рф</a:t>
            </a:r>
            <a:endParaRPr lang="ru-RU" sz="12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                                             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www.</a:t>
            </a:r>
            <a:r>
              <a:rPr lang="ru-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возродим-</a:t>
            </a:r>
            <a:r>
              <a:rPr lang="ru-RU" sz="1200" dirty="0" err="1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5"/>
              </a:rPr>
              <a:t>юрьевец.рф</a:t>
            </a:r>
            <a:endParaRPr lang="ru-RU" sz="12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                 Официальные </a:t>
            </a: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страницы в соц. сетях: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endParaRPr lang="ru" sz="12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                 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6"/>
              </a:rPr>
              <a:t>https</a:t>
            </a:r>
            <a:r>
              <a:rPr lang="en-US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6"/>
              </a:rPr>
              <a:t>://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6"/>
              </a:rPr>
              <a:t>vk.com/vozrodim_yurevets</a:t>
            </a:r>
            <a:endParaRPr lang="ru-RU" sz="12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-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                 </a:t>
            </a:r>
            <a:r>
              <a:rPr lang="en-US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7"/>
              </a:rPr>
              <a:t>https://</a:t>
            </a:r>
            <a:r>
              <a:rPr lang="en-US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7"/>
              </a:rPr>
              <a:t>vk.com/club103300027</a:t>
            </a:r>
            <a:endParaRPr lang="ru-RU" sz="12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" sz="10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5" name="Shape 75" descr="VK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772" y="2760091"/>
            <a:ext cx="375125" cy="371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 descr="lYipgv07JZ0.jp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38175" y="439475"/>
            <a:ext cx="3607749" cy="281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257225" y="227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Цели и задачи фестиваля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623788" y="368310"/>
            <a:ext cx="4287600" cy="2175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85750" algn="just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Пропаганда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бережного отношения к территории города и экологии реки Волга, Асафовых островов и района в целом;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Формирование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инновационных методов взаимодействия государственных органов и средств массовой информации в сфере поддержки местного творчества и событийного туризма;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Пропаганда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физической культуры, здорового образа жизни, активного отдыха и сохранения здоровья;</a:t>
            </a:r>
          </a:p>
          <a:p>
            <a:pPr marL="457200" lvl="0" indent="-2794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88888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Содействие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развитию музыкальной культуры;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-Содействие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сохранению местных традиций, обычаев, фольклора и самобытной культуры Поволжья;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Возрождение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духовных традиций, способствующее постройке Свято - Троицкого храма и реставрации храмового комплекса Входо - Иерусалимского собора;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-102742" y="626724"/>
            <a:ext cx="4647567" cy="248910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Формирование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положительного имиджа города Юрьевец </a:t>
            </a: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и создание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локального территориального бренда;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Реконструкция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традиционной культуры, возрождение народных традиций и обрядов;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Развитие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событийного туризма и создание модели партнерства и управления территорией на основе возрождения традиций и их внедрения в со­бытийный туризм;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Поддержка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творческой активности талантливых жителей и коллективов города Юрьевец и ближайших сел;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Содействие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развитию предприятий торговли и общественного питания и производителей округа, повышение их престижа;</a:t>
            </a:r>
          </a:p>
          <a:p>
            <a:pPr marL="45720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- Популяризация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и развитие ремесленничества, художественных народных промыслов, этнокультурной сферы.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216498" y="501640"/>
            <a:ext cx="3746700" cy="368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г. Юрьевец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- старейший город Ивановской области, основанный в 1225 году Юрием Всеволодовичем как Юрьевец-Повольский на месте явления ему иконы великомученика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Георгия Победоносца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.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Основанный для защиты Центральной и Северной Руси от набегов с востока, позднее превратился в важный торговый узел.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На территории города  и района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15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приходских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церквей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, храмовых комплекс с колокольней,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8 монастырей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и пустыней, более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10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объектов гражданской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архитектуры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, чудотворный источник, собственный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остров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с белоснежными пляжами,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5 гостиниц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и 2 комплекса,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6 каф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е и ресторанов.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Город прославлен более чем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30 известными личностями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, среди которых кинорежиссер А.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Тарковский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, сказочник и режиссер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Роу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, известные архитекторы братья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Веснины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257225" y="227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Место проведения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939900" y="2094400"/>
            <a:ext cx="244199" cy="17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4440450" y="1504137"/>
            <a:ext cx="1672500" cy="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2" name="Shape 92" descr="m-LkwwIOndw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24750" y="295812"/>
            <a:ext cx="4553075" cy="28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57225" y="674025"/>
            <a:ext cx="3805799" cy="252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Организатором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Ф</a:t>
            </a:r>
            <a:r>
              <a:rPr lang="ru" sz="11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естиваля выступает Региональная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общественная организация “Георгиевское </a:t>
            </a:r>
            <a:r>
              <a:rPr lang="ru" sz="11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Землячество»</a:t>
            </a:r>
            <a:endParaRPr lang="ru" sz="11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Организацию и проведение Фестиваля осуществляет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организационный комитет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(далее Оргкомитет), состоящий из представителей Учредителей, членов Землячества, Организаторов и Партнеров.</a:t>
            </a: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r>
              <a:rPr lang="en-US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http</a:t>
            </a:r>
            <a:r>
              <a:rPr lang="en-US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://</a:t>
            </a:r>
            <a:r>
              <a:rPr lang="ru-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фестиваль-возрождение-юрьевца.рф</a:t>
            </a:r>
            <a:r>
              <a:rPr lang="ru-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r>
              <a:rPr lang="en-US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/page/965225</a:t>
            </a:r>
            <a:endParaRPr lang="ru-RU" sz="11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>
              <a:lnSpc>
                <a:spcPct val="100000"/>
              </a:lnSpc>
              <a:spcAft>
                <a:spcPts val="0"/>
              </a:spcAft>
            </a:pPr>
            <a:endParaRPr sz="11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Руководитель </a:t>
            </a:r>
            <a:r>
              <a:rPr lang="ru" sz="11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Оргкомитета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: 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Баусов Николай Львович</a:t>
            </a: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Заместитель </a:t>
            </a:r>
            <a:r>
              <a:rPr lang="ru" sz="11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Руководителя Оргкомитета: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endParaRPr lang="ru" sz="1100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Козлов </a:t>
            </a:r>
            <a:r>
              <a:rPr lang="ru" sz="11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Андрей Владимирович. </a:t>
            </a:r>
          </a:p>
          <a:p>
            <a:pPr marL="68580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257225" y="153125"/>
            <a:ext cx="25920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Организаторы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5022049" y="503800"/>
            <a:ext cx="3793177" cy="24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685800" lvl="0" indent="-45720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Официальные реквизиты</a:t>
            </a:r>
          </a:p>
          <a:p>
            <a:pPr marL="685800" lvl="0" indent="-45720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Оргкомитета Фестиваля: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Почтовый адрес:</a:t>
            </a:r>
            <a:r>
              <a:rPr lang="ru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endParaRPr lang="ru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155450, Юрьевец, Ивановской области, 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ул. Советская, дом 105а, «Сила души»</a:t>
            </a:r>
            <a:endParaRPr lang="ru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Сайт</a:t>
            </a:r>
            <a:r>
              <a:rPr lang="ru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: </a:t>
            </a:r>
            <a:r>
              <a:rPr lang="ru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www.возродим-юрьевец.рф</a:t>
            </a:r>
          </a:p>
          <a:p>
            <a:pPr lvl="0" algn="ctr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ru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e-mail:</a:t>
            </a:r>
            <a:r>
              <a:rPr lang="ru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st.georgefraternity@mail.ru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57225" y="227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 smtClean="0">
                <a:solidFill>
                  <a:srgbClr val="1155CC"/>
                </a:solidFill>
                <a:latin typeface="Verdana"/>
                <a:ea typeface="Verdana"/>
                <a:cs typeface="Verdana"/>
                <a:sym typeface="Verdana"/>
              </a:rPr>
              <a:t>Со-организаторы, друзья и партнеры</a:t>
            </a:r>
            <a:endParaRPr lang="ru" sz="2000" b="1" dirty="0">
              <a:solidFill>
                <a:srgbClr val="1155C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5" name="Shape 105" descr="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967" y="767442"/>
            <a:ext cx="1905000" cy="65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jurevetskii_rayon_coa.gif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44708" y="351912"/>
            <a:ext cx="882475" cy="106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xn-----6kccgcboefabinki8b3bob5bify1cxethoa0d.xn--p1ai/static/img/0000/0005/0509/50509345.fw2bwkb8a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7" y="1504690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ozrodim-yurevets.nethouse.ru/static/img/0000/0004/9121/49121577.mxnzkc56pg.W66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59" y="767442"/>
            <a:ext cx="1561434" cy="15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festival-vozrozhdenie.nethouse.ru/static/img/0000/0005/4746/54746166.1bnxqko0q0.W66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94" y="767442"/>
            <a:ext cx="1508838" cy="150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vozrodim-yurevets.nethouse.ru/static/img/0000/0005/0450/50450688.82yi9av9tv.W66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19" y="763571"/>
            <a:ext cx="2221389" cy="62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estival-vozrozhdenie.nethouse.ru/static/img/0000/0005/4746/54746319.mf7vdqiw0j.W66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60" y="2375487"/>
            <a:ext cx="1474170" cy="86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festival-vozrozhdenie.nethouse.ru/static/img/0000/0005/4746/54746323.4l3bir6vd7.W66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994" y="2375487"/>
            <a:ext cx="1508838" cy="80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festival-vozrozhdenie.nethouse.ru/static/img/0000/0005/4746/54746133.lrmxy448ez.W665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19" y="1389549"/>
            <a:ext cx="1603598" cy="12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vozrodim-yurevets.nethouse.ru/static/img/0000/0004/8566/48566782.4pft852xqh.W665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06" y="1474896"/>
            <a:ext cx="1086536" cy="15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7225" y="2271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Площадки фестиваля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4400" y="903450"/>
            <a:ext cx="4287600" cy="233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89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tx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1.     Схема площадки Гала-концерт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tx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2.     Схема площадки Ярмарка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tx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3.     Схема площадки Городской сад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tx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4.     Схема площадки Городской пляж</a:t>
            </a:r>
          </a:p>
          <a:p>
            <a:pPr marL="914400" lvl="0" indent="-22860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tx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5.     Схема площадки Спириха</a:t>
            </a:r>
          </a:p>
          <a:p>
            <a:pPr marL="889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</a:p>
          <a:p>
            <a:pPr marL="8890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1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3" name="Shape 113" descr="схема.png"/>
          <p:cNvPicPr preferRelativeResize="0"/>
          <p:nvPr/>
        </p:nvPicPr>
        <p:blipFill rotWithShape="1">
          <a:blip r:embed="rId4">
            <a:alphaModFix/>
          </a:blip>
          <a:srcRect l="1715" r="4564"/>
          <a:stretch/>
        </p:blipFill>
        <p:spPr>
          <a:xfrm>
            <a:off x="4595850" y="303425"/>
            <a:ext cx="3493125" cy="293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82201" y="131122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Программа </a:t>
            </a:r>
            <a:r>
              <a:rPr lang="ru" sz="2000" b="1" dirty="0" smtClean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фестиваля</a:t>
            </a:r>
            <a:endParaRPr lang="ru" sz="2000" b="1" dirty="0">
              <a:solidFill>
                <a:srgbClr val="1155CC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82200" y="799824"/>
            <a:ext cx="8520599" cy="3680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Предварительная Программа опубликована на сайте Фестиваля  </a:t>
            </a:r>
            <a:r>
              <a:rPr lang="en-US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http://</a:t>
            </a:r>
            <a:r>
              <a:rPr lang="ru-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фестиваль-возрождение-юрьевца.рф</a:t>
            </a:r>
            <a:r>
              <a:rPr lang="en-US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  <a:hlinkClick r:id="rId4"/>
              </a:rPr>
              <a:t>/page/971207</a:t>
            </a:r>
            <a:endParaRPr lang="ru-RU" sz="1200" b="1" dirty="0" smtClean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В течение 7 дней в городе будет работать более 20 тематических площадок с целевой аудиторией более 8000 человек (туристы, жители и участники с десятка регионов России).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ru-RU"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Свое мастерство на фестивале представят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музыкальные коллективы из разных регионов, вокалисты-любители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, а также профессиональные исполнители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 Все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выступления будут сопровождаться только живым звуком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endParaRPr lang="ru-RU"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Планируемые результаты проекта </a:t>
            </a:r>
            <a:r>
              <a:rPr lang="ru-RU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для Партнеров</a:t>
            </a:r>
            <a:r>
              <a:rPr lang="ru-RU" sz="2000" b="1" dirty="0">
                <a:solidFill>
                  <a:srgbClr val="0070C0"/>
                </a:solidFill>
                <a:latin typeface="Corbel" panose="020B0503020204020204" pitchFamily="34" charset="0"/>
              </a:rPr>
              <a:t>: </a:t>
            </a:r>
            <a:endParaRPr lang="ru-RU" sz="2000" b="1" dirty="0">
              <a:solidFill>
                <a:srgbClr val="0070C0"/>
              </a:solidFill>
              <a:latin typeface="Corbel" panose="020B0503020204020204" pitchFamily="34" charset="0"/>
            </a:endParaRPr>
          </a:p>
          <a:p>
            <a:pPr marL="228600" indent="-228600" algn="just">
              <a:lnSpc>
                <a:spcPct val="100000"/>
              </a:lnSpc>
              <a:spcAft>
                <a:spcPts val="0"/>
              </a:spcAft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Повышение 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уровня имиджа компании-партнера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;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2. Позиционирование информационного Партнера в качестве поддерживающего направления молодежной политики </a:t>
            </a: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</a:rPr>
              <a:t>и творчества; 3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. Усиление/появление молодежной аудитории бренда информационного Партнера; </a:t>
            </a: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orbel" panose="020B0503020204020204" pitchFamily="34" charset="0"/>
              </a:rPr>
              <a:t>4. Получение широкого охвата аудитории благодаря международному статусу мероприятия. </a:t>
            </a:r>
            <a:endParaRPr lang="ru-RU" sz="1200" dirty="0" smtClean="0">
              <a:solidFill>
                <a:schemeClr val="tx1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 </a:t>
            </a:r>
            <a:endParaRPr sz="1200" dirty="0">
              <a:solidFill>
                <a:schemeClr val="tx1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333025" y="4862275"/>
            <a:ext cx="6779100" cy="3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800">
                <a:solidFill>
                  <a:srgbClr val="073763"/>
                </a:solidFill>
                <a:latin typeface="Verdana"/>
                <a:ea typeface="Verdana"/>
                <a:cs typeface="Verdana"/>
                <a:sym typeface="Verdana"/>
              </a:rPr>
              <a:t>*в программу могут быть внесены изменения и дополнения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70862" y="61179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 dirty="0">
                <a:solidFill>
                  <a:srgbClr val="1155CC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Способы и условия участия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70862" y="614890"/>
            <a:ext cx="2800575" cy="251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Участники: </a:t>
            </a:r>
            <a:endParaRPr lang="ru"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инструментальные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, вокальные, фольклорные, танцевальные коллективы и отдельные исполнители;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Tx/>
              <a:buChar char="-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жители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и гости города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Юрьевца, Юрьевецкого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муниципального района, Ивановской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области,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Tx/>
              <a:buChar char="-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жители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других областей РФ;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- местные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предприниматели, фермеры, туристы и дачники</a:t>
            </a:r>
            <a:r>
              <a:rPr lang="ru" sz="105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.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029163" y="636113"/>
            <a:ext cx="2706002" cy="2583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Партнеры и спонсоры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фестиваля: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любые российские и зарубежные юри­дические и физические лица в качестве партнера фестиваля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Средства массовой информации, блоги, видеоблоги и прочие интернет-источники в качестве информационного спонсора фестиваля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858350" y="731700"/>
            <a:ext cx="3039070" cy="2515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Участники </a:t>
            </a:r>
            <a:r>
              <a:rPr lang="ru" sz="1200" b="1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Оргкомитета</a:t>
            </a:r>
            <a:r>
              <a:rPr lang="ru" sz="1200" b="1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Verdana"/>
                <a:sym typeface="Verdana"/>
              </a:rPr>
              <a:t>: 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Verdana"/>
              <a:sym typeface="Verdana"/>
            </a:endParaRP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- П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равление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и члены РОО “Георгиевское землячество”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-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представители государственных административных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организаций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- представители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коммерческих 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и некоммерческих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организаций-партнеров фестиваля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 typeface="Verdana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- выбранные </a:t>
            </a:r>
            <a:r>
              <a:rPr lang="ru" sz="1200" dirty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жители города, представляющие определенное направление фестиваля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Tx/>
              <a:buChar char="-"/>
            </a:pPr>
            <a:r>
              <a:rPr lang="ru-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В</a:t>
            </a: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олонтеры</a:t>
            </a:r>
          </a:p>
          <a:p>
            <a:pPr marL="457200" lvl="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ct val="100000"/>
              <a:buFontTx/>
              <a:buChar char="-"/>
            </a:pPr>
            <a:r>
              <a:rPr lang="ru" sz="1200" dirty="0" smtClean="0">
                <a:solidFill>
                  <a:srgbClr val="073763"/>
                </a:solidFill>
                <a:latin typeface="Corbel" panose="020B0503020204020204" pitchFamily="34" charset="0"/>
                <a:ea typeface="Verdana"/>
                <a:cs typeface="Urdu Typesetting" panose="03020402040406030203" pitchFamily="66" charset="-78"/>
                <a:sym typeface="Verdana"/>
              </a:rPr>
              <a:t>туристы</a:t>
            </a:r>
            <a:endParaRPr lang="ru" sz="1200" dirty="0">
              <a:solidFill>
                <a:srgbClr val="073763"/>
              </a:solidFill>
              <a:latin typeface="Corbel" panose="020B0503020204020204" pitchFamily="34" charset="0"/>
              <a:ea typeface="Verdana"/>
              <a:cs typeface="Urdu Typesetting" panose="03020402040406030203" pitchFamily="66" charset="-78"/>
              <a:sym typeface="Verdana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rgbClr val="073763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1273</Words>
  <Application>Microsoft Office PowerPoint</Application>
  <PresentationFormat>Экран (16:9)</PresentationFormat>
  <Paragraphs>203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Cambria</vt:lpstr>
      <vt:lpstr>Corbel</vt:lpstr>
      <vt:lpstr>Times New Roman</vt:lpstr>
      <vt:lpstr>Urdu Typesetting</vt:lpstr>
      <vt:lpstr>Verdana</vt:lpstr>
      <vt:lpstr>simple-light-2</vt:lpstr>
      <vt:lpstr>Презентация PowerPoint</vt:lpstr>
      <vt:lpstr>О фестивале</vt:lpstr>
      <vt:lpstr>Цели и задачи фестиваля</vt:lpstr>
      <vt:lpstr>Место проведения</vt:lpstr>
      <vt:lpstr>Организаторы</vt:lpstr>
      <vt:lpstr>Со-организаторы, друзья и партнеры</vt:lpstr>
      <vt:lpstr>Площадки фестиваля</vt:lpstr>
      <vt:lpstr>Программа фестиваля</vt:lpstr>
      <vt:lpstr>Способы и условия участия</vt:lpstr>
      <vt:lpstr>Способы и условия участия для Партнеров и спонсоров</vt:lpstr>
      <vt:lpstr>Способы и условия участия</vt:lpstr>
      <vt:lpstr>Способы и условия участия</vt:lpstr>
      <vt:lpstr>Способы и условия участия</vt:lpstr>
      <vt:lpstr>Способы и условия участия</vt:lpstr>
      <vt:lpstr>Способы и условия участия: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modified xsi:type="dcterms:W3CDTF">2016-06-19T23:15:02Z</dcterms:modified>
</cp:coreProperties>
</file>