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2" r:id="rId5"/>
    <p:sldId id="261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642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546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989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263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601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548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752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150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074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004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668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608ED-B80A-4B64-AFA5-3832121E70D8}" type="datetimeFigureOut">
              <a:rPr lang="ru-RU" smtClean="0"/>
              <a:t>19.03.2025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D140C-4670-4BE5-A7BD-AB99A91F9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813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8"/>
          <p:cNvGrpSpPr>
            <a:grpSpLocks/>
          </p:cNvGrpSpPr>
          <p:nvPr/>
        </p:nvGrpSpPr>
        <p:grpSpPr>
          <a:xfrm>
            <a:off x="0" y="0"/>
            <a:ext cx="12191999" cy="6858000"/>
            <a:chOff x="4762" y="4762"/>
            <a:chExt cx="9144000" cy="6858000"/>
          </a:xfrm>
        </p:grpSpPr>
        <p:pic>
          <p:nvPicPr>
            <p:cNvPr id="7" name="Image 2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62" y="4762"/>
              <a:ext cx="9144000" cy="6858000"/>
            </a:xfrm>
            <a:prstGeom prst="rect">
              <a:avLst/>
            </a:prstGeom>
          </p:spPr>
        </p:pic>
        <p:sp>
          <p:nvSpPr>
            <p:cNvPr id="8" name="Graphic 30"/>
            <p:cNvSpPr/>
            <p:nvPr/>
          </p:nvSpPr>
          <p:spPr>
            <a:xfrm>
              <a:off x="4762" y="4762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0" y="6858000"/>
                  </a:moveTo>
                  <a:lnTo>
                    <a:pt x="9144000" y="68580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8000"/>
                  </a:lnTo>
                  <a:close/>
                </a:path>
              </a:pathLst>
            </a:custGeom>
            <a:ln w="9525">
              <a:solidFill>
                <a:srgbClr val="BD4A4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pSp>
        <p:nvGrpSpPr>
          <p:cNvPr id="2" name="Group 31"/>
          <p:cNvGrpSpPr>
            <a:grpSpLocks/>
          </p:cNvGrpSpPr>
          <p:nvPr/>
        </p:nvGrpSpPr>
        <p:grpSpPr>
          <a:xfrm>
            <a:off x="1973897" y="875347"/>
            <a:ext cx="8243887" cy="5106924"/>
            <a:chOff x="0" y="0"/>
            <a:chExt cx="8243887" cy="5106924"/>
          </a:xfrm>
        </p:grpSpPr>
        <p:pic>
          <p:nvPicPr>
            <p:cNvPr id="3" name="Image 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43638" y="0"/>
              <a:ext cx="2500249" cy="1874774"/>
            </a:xfrm>
            <a:prstGeom prst="rect">
              <a:avLst/>
            </a:prstGeom>
          </p:spPr>
        </p:pic>
        <p:pic>
          <p:nvPicPr>
            <p:cNvPr id="4" name="Image 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268349"/>
              <a:ext cx="5716524" cy="3838575"/>
            </a:xfrm>
            <a:prstGeom prst="rect">
              <a:avLst/>
            </a:prstGeom>
          </p:spPr>
        </p:pic>
      </p:grpSp>
      <p:sp>
        <p:nvSpPr>
          <p:cNvPr id="5" name="Прямоугольник 4"/>
          <p:cNvSpPr/>
          <p:nvPr/>
        </p:nvSpPr>
        <p:spPr>
          <a:xfrm>
            <a:off x="83681" y="376591"/>
            <a:ext cx="7633854" cy="1615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05840" marR="647700" indent="913765" algn="ctr">
              <a:lnSpc>
                <a:spcPct val="105000"/>
              </a:lnSpc>
              <a:spcAft>
                <a:spcPts val="0"/>
              </a:spcAft>
            </a:pPr>
            <a:r>
              <a:rPr lang="ru-RU" sz="24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Мы</a:t>
            </a:r>
            <a:r>
              <a:rPr lang="ru-RU" sz="2400" spc="-9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заботимся</a:t>
            </a:r>
            <a:r>
              <a:rPr lang="ru-RU" sz="2400" spc="-11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и</a:t>
            </a:r>
            <a:r>
              <a:rPr lang="ru-RU" sz="2400" spc="-11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беспокоимся</a:t>
            </a:r>
            <a:r>
              <a:rPr lang="ru-RU" sz="2400" spc="-9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о</a:t>
            </a:r>
            <a:r>
              <a:rPr lang="ru-RU" sz="2400" spc="-1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своих</a:t>
            </a:r>
            <a:r>
              <a:rPr lang="ru-RU" sz="2400" spc="-1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детях, как о слепых котятах, стараясь за них определить их дальнейший</a:t>
            </a:r>
            <a:r>
              <a:rPr lang="ru-RU" sz="2400" spc="4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шаг.</a:t>
            </a:r>
          </a:p>
        </p:txBody>
      </p:sp>
    </p:spTree>
    <p:extLst>
      <p:ext uri="{BB962C8B-B14F-4D97-AF65-F5344CB8AC3E}">
        <p14:creationId xmlns:p14="http://schemas.microsoft.com/office/powerpoint/2010/main" val="80392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>
            <a:grpSpLocks/>
          </p:cNvGrpSpPr>
          <p:nvPr/>
        </p:nvGrpSpPr>
        <p:grpSpPr>
          <a:xfrm>
            <a:off x="1524000" y="0"/>
            <a:ext cx="9240982" cy="6857999"/>
            <a:chOff x="0" y="0"/>
            <a:chExt cx="9144000" cy="6857999"/>
          </a:xfrm>
        </p:grpSpPr>
        <p:pic>
          <p:nvPicPr>
            <p:cNvPr id="3" name="Image 3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7999"/>
            </a:xfrm>
            <a:prstGeom prst="rect">
              <a:avLst/>
            </a:prstGeom>
          </p:spPr>
        </p:pic>
        <p:pic>
          <p:nvPicPr>
            <p:cNvPr id="4" name="Image 3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01800" y="520573"/>
              <a:ext cx="5822950" cy="4421251"/>
            </a:xfrm>
            <a:prstGeom prst="rect">
              <a:avLst/>
            </a:prstGeom>
          </p:spPr>
        </p:pic>
      </p:grpSp>
      <p:sp>
        <p:nvSpPr>
          <p:cNvPr id="5" name="Прямоугольник 4"/>
          <p:cNvSpPr/>
          <p:nvPr/>
        </p:nvSpPr>
        <p:spPr>
          <a:xfrm>
            <a:off x="574767" y="5278972"/>
            <a:ext cx="10894422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05840" indent="913765">
              <a:lnSpc>
                <a:spcPct val="105000"/>
              </a:lnSpc>
              <a:spcAft>
                <a:spcPts val="0"/>
              </a:spcAft>
            </a:pPr>
            <a:r>
              <a:rPr lang="ru-RU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Не</a:t>
            </a:r>
            <a:r>
              <a:rPr lang="ru-RU" spc="-1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проще</a:t>
            </a:r>
            <a:r>
              <a:rPr lang="ru-RU" spc="-8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ли</a:t>
            </a:r>
            <a:r>
              <a:rPr lang="ru-RU" spc="-10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научить</a:t>
            </a:r>
            <a:r>
              <a:rPr lang="ru-RU" spc="-9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своего</a:t>
            </a:r>
            <a:r>
              <a:rPr lang="ru-RU" spc="-9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ребенка</a:t>
            </a:r>
            <a:r>
              <a:rPr lang="ru-RU" spc="-8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навыкам безопасного поведения?</a:t>
            </a:r>
            <a:r>
              <a:rPr lang="ru-RU" spc="40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endParaRPr lang="ru-RU" spc="400" dirty="0" smtClean="0">
              <a:latin typeface="Microsoft Sans Serif" panose="020B0604020202020204" pitchFamily="34" charset="0"/>
              <a:ea typeface="Microsoft Sans Serif" panose="020B0604020202020204" pitchFamily="34" charset="0"/>
            </a:endParaRPr>
          </a:p>
          <a:p>
            <a:pPr marL="1005840" indent="913765">
              <a:lnSpc>
                <a:spcPct val="105000"/>
              </a:lnSpc>
              <a:spcAft>
                <a:spcPts val="0"/>
              </a:spcAft>
            </a:pPr>
            <a:r>
              <a:rPr lang="ru-RU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И </a:t>
            </a:r>
            <a:r>
              <a:rPr lang="ru-RU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начинать это надо </a:t>
            </a:r>
            <a:r>
              <a:rPr lang="ru-RU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уже в</a:t>
            </a:r>
            <a:r>
              <a:rPr lang="ru-RU" spc="-125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дошкольном</a:t>
            </a:r>
            <a:r>
              <a:rPr lang="ru-RU" spc="-1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pc="-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возрасте.</a:t>
            </a:r>
            <a:endParaRPr lang="ru-RU" dirty="0">
              <a:latin typeface="Microsoft Sans Serif" panose="020B0604020202020204" pitchFamily="34" charset="0"/>
              <a:ea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55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7"/>
          <p:cNvGrpSpPr>
            <a:grpSpLocks/>
          </p:cNvGrpSpPr>
          <p:nvPr/>
        </p:nvGrpSpPr>
        <p:grpSpPr>
          <a:xfrm>
            <a:off x="0" y="0"/>
            <a:ext cx="12192000" cy="6858000"/>
            <a:chOff x="4762" y="4762"/>
            <a:chExt cx="9144000" cy="6858000"/>
          </a:xfrm>
        </p:grpSpPr>
        <p:pic>
          <p:nvPicPr>
            <p:cNvPr id="4" name="Image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62" y="4762"/>
              <a:ext cx="9144000" cy="6858000"/>
            </a:xfrm>
            <a:prstGeom prst="rect">
              <a:avLst/>
            </a:prstGeom>
          </p:spPr>
        </p:pic>
        <p:sp>
          <p:nvSpPr>
            <p:cNvPr id="5" name="Graphic 39"/>
            <p:cNvSpPr/>
            <p:nvPr/>
          </p:nvSpPr>
          <p:spPr>
            <a:xfrm>
              <a:off x="4762" y="4762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0" y="6858000"/>
                  </a:moveTo>
                  <a:lnTo>
                    <a:pt x="9144000" y="68580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8000"/>
                  </a:lnTo>
                  <a:close/>
                </a:path>
              </a:pathLst>
            </a:custGeom>
            <a:ln w="9525">
              <a:solidFill>
                <a:srgbClr val="BD4A4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pic>
        <p:nvPicPr>
          <p:cNvPr id="2" name="Image 4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44875" y="229235"/>
            <a:ext cx="4753610" cy="475361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96389" y="5294610"/>
            <a:ext cx="10358846" cy="856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1280"/>
              </a:spcBef>
              <a:spcAft>
                <a:spcPts val="0"/>
              </a:spcAft>
              <a:buSzPts val="2400"/>
              <a:tabLst>
                <a:tab pos="1099820" algn="l"/>
              </a:tabLst>
            </a:pPr>
            <a:r>
              <a:rPr lang="ru-RU" sz="2400" spc="-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Какие</a:t>
            </a:r>
            <a:r>
              <a:rPr lang="ru-RU" sz="2400" spc="-15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опасности</a:t>
            </a:r>
            <a:r>
              <a:rPr lang="ru-RU" sz="2400" spc="-15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могут</a:t>
            </a:r>
            <a:r>
              <a:rPr lang="ru-RU" sz="2400" spc="-15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подстерегать</a:t>
            </a:r>
            <a:r>
              <a:rPr lang="ru-RU" sz="2400" spc="-15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10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ребенка</a:t>
            </a:r>
            <a:endParaRPr lang="ru-RU" sz="1100" dirty="0">
              <a:latin typeface="Microsoft Sans Serif" panose="020B0604020202020204" pitchFamily="34" charset="0"/>
              <a:ea typeface="Microsoft Sans Serif" panose="020B0604020202020204" pitchFamily="34" charset="0"/>
            </a:endParaRPr>
          </a:p>
          <a:p>
            <a:pPr algn="ctr">
              <a:spcBef>
                <a:spcPts val="165"/>
              </a:spcBef>
              <a:spcAft>
                <a:spcPts val="0"/>
              </a:spcAft>
            </a:pPr>
            <a:r>
              <a:rPr lang="ru-RU" sz="2400" spc="-20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дошкольного</a:t>
            </a:r>
            <a:r>
              <a:rPr lang="ru-RU" sz="2400" spc="-80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возраста?</a:t>
            </a:r>
            <a:endParaRPr lang="ru-RU" sz="2400" dirty="0">
              <a:latin typeface="Microsoft Sans Serif" panose="020B0604020202020204" pitchFamily="34" charset="0"/>
              <a:ea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5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7"/>
          <p:cNvGrpSpPr>
            <a:grpSpLocks/>
          </p:cNvGrpSpPr>
          <p:nvPr/>
        </p:nvGrpSpPr>
        <p:grpSpPr>
          <a:xfrm>
            <a:off x="0" y="0"/>
            <a:ext cx="12192000" cy="6858000"/>
            <a:chOff x="4762" y="4762"/>
            <a:chExt cx="9144000" cy="6858000"/>
          </a:xfrm>
        </p:grpSpPr>
        <p:pic>
          <p:nvPicPr>
            <p:cNvPr id="13" name="Image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62" y="4762"/>
              <a:ext cx="9144000" cy="6858000"/>
            </a:xfrm>
            <a:prstGeom prst="rect">
              <a:avLst/>
            </a:prstGeom>
          </p:spPr>
        </p:pic>
        <p:sp>
          <p:nvSpPr>
            <p:cNvPr id="14" name="Graphic 39"/>
            <p:cNvSpPr/>
            <p:nvPr/>
          </p:nvSpPr>
          <p:spPr>
            <a:xfrm>
              <a:off x="4762" y="4762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0" y="6858000"/>
                  </a:moveTo>
                  <a:lnTo>
                    <a:pt x="9144000" y="68580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8000"/>
                  </a:lnTo>
                  <a:close/>
                </a:path>
              </a:pathLst>
            </a:custGeom>
            <a:ln w="9525">
              <a:solidFill>
                <a:srgbClr val="BD4A4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0630" y="1309245"/>
            <a:ext cx="1131243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685800" algn="l"/>
              </a:tabLst>
            </a:pPr>
            <a:endParaRPr lang="ru-RU" altLang="ru-RU" sz="2400" baseline="0" dirty="0">
              <a:ea typeface="Microsoft Sans Serif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63039" y="662914"/>
            <a:ext cx="88827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ПРЕДУПРЕЖДЕНИЕ</a:t>
            </a:r>
            <a:r>
              <a:rPr lang="ru-RU" sz="2400" spc="-195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ДОРОЖНО-ТРАНСПОРТНОГО </a:t>
            </a:r>
            <a:r>
              <a:rPr lang="ru-RU" sz="2400" spc="-10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ТРАВМАТИЗМА.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051" y="1741326"/>
            <a:ext cx="9753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ts val="55"/>
              </a:spcBef>
              <a:spcAft>
                <a:spcPts val="0"/>
              </a:spcAft>
              <a:buSzPts val="2400"/>
              <a:buFont typeface="Microsoft Sans Serif" panose="020B0604020202020204" pitchFamily="34" charset="0"/>
              <a:buAutoNum type="arabicPeriod"/>
              <a:tabLst>
                <a:tab pos="433070" algn="l"/>
              </a:tabLst>
            </a:pPr>
            <a:r>
              <a:rPr lang="ru-RU" sz="2400" spc="-5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Нахождение</a:t>
            </a:r>
            <a:r>
              <a:rPr lang="ru-RU" sz="2400" spc="-13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ребѐнка</a:t>
            </a:r>
            <a:r>
              <a:rPr lang="ru-RU" sz="2400" spc="-125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на</a:t>
            </a:r>
            <a:r>
              <a:rPr lang="ru-RU" sz="2400" spc="-14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улице</a:t>
            </a:r>
            <a:r>
              <a:rPr lang="ru-RU" sz="2400" spc="-15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под</a:t>
            </a:r>
            <a:r>
              <a:rPr lang="ru-RU" sz="2400" spc="-14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присмотром</a:t>
            </a:r>
            <a:r>
              <a:rPr lang="ru-RU" sz="2400" spc="-13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1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взрослых;</a:t>
            </a:r>
            <a:endParaRPr lang="ru-RU" sz="1100" spc="-5" dirty="0">
              <a:effectLst/>
              <a:latin typeface="Microsoft Sans Serif" panose="020B0604020202020204" pitchFamily="34" charset="0"/>
              <a:ea typeface="Microsoft Sans Serif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052" y="2450406"/>
            <a:ext cx="1162158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97230" lvl="1">
              <a:lnSpc>
                <a:spcPct val="105000"/>
              </a:lnSpc>
              <a:spcBef>
                <a:spcPts val="165"/>
              </a:spcBef>
              <a:spcAft>
                <a:spcPts val="0"/>
              </a:spcAft>
              <a:buSzPts val="2400"/>
              <a:tabLst>
                <a:tab pos="433070" algn="l"/>
                <a:tab pos="434340" algn="l"/>
              </a:tabLst>
            </a:pPr>
            <a:r>
              <a:rPr lang="ru-RU" sz="2400" spc="-5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2. Соблюдение</a:t>
            </a:r>
            <a:r>
              <a:rPr lang="ru-RU" sz="2400" spc="-160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родителями</a:t>
            </a:r>
            <a:r>
              <a:rPr lang="ru-RU" sz="2400" spc="-16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правил</a:t>
            </a:r>
            <a:r>
              <a:rPr lang="ru-RU" sz="2400" spc="-15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пешехода</a:t>
            </a:r>
            <a:r>
              <a:rPr lang="ru-RU" sz="2400" spc="-14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и</a:t>
            </a:r>
            <a:r>
              <a:rPr lang="ru-RU" sz="2400" spc="-15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дорожного </a:t>
            </a:r>
            <a:r>
              <a:rPr lang="ru-RU" sz="2400" spc="-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движения;</a:t>
            </a:r>
            <a:endParaRPr lang="ru-RU" sz="1100" spc="-5" dirty="0">
              <a:effectLst/>
              <a:latin typeface="Microsoft Sans Serif" panose="020B0604020202020204" pitchFamily="34" charset="0"/>
              <a:ea typeface="Microsoft Sans Serif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051" y="3143710"/>
            <a:ext cx="1145177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198880" lvl="1">
              <a:lnSpc>
                <a:spcPct val="105000"/>
              </a:lnSpc>
              <a:spcBef>
                <a:spcPts val="5"/>
              </a:spcBef>
              <a:spcAft>
                <a:spcPts val="0"/>
              </a:spcAft>
              <a:buSzPts val="2400"/>
              <a:tabLst>
                <a:tab pos="433070" algn="l"/>
                <a:tab pos="434340" algn="l"/>
              </a:tabLst>
            </a:pPr>
            <a:r>
              <a:rPr lang="ru-RU" sz="2400" spc="-5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3. Недопустимость</a:t>
            </a:r>
            <a:r>
              <a:rPr lang="ru-RU" sz="2400" spc="-155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игр</a:t>
            </a:r>
            <a:r>
              <a:rPr lang="ru-RU" sz="2400" spc="-15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возле</a:t>
            </a:r>
            <a:r>
              <a:rPr lang="ru-RU" sz="2400" spc="-15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проезжей</a:t>
            </a:r>
            <a:r>
              <a:rPr lang="ru-RU" sz="2400" spc="-14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части</a:t>
            </a:r>
            <a:r>
              <a:rPr lang="ru-RU" sz="2400" spc="-14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и</a:t>
            </a:r>
            <a:r>
              <a:rPr lang="ru-RU" sz="2400" spc="-16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стоянки </a:t>
            </a:r>
            <a:r>
              <a:rPr lang="ru-RU" sz="2400" spc="-5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а</a:t>
            </a:r>
            <a:r>
              <a:rPr lang="ru-RU" sz="2400" spc="-10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втомобилей</a:t>
            </a:r>
            <a:r>
              <a:rPr lang="ru-RU" sz="2400" spc="-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;</a:t>
            </a:r>
            <a:endParaRPr lang="ru-RU" sz="1100" spc="-5" dirty="0">
              <a:effectLst/>
              <a:latin typeface="Microsoft Sans Serif" panose="020B0604020202020204" pitchFamily="34" charset="0"/>
              <a:ea typeface="Microsoft Sans Serif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052" y="4224813"/>
            <a:ext cx="54297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43280" lvl="1">
              <a:lnSpc>
                <a:spcPct val="105000"/>
              </a:lnSpc>
              <a:spcBef>
                <a:spcPts val="5"/>
              </a:spcBef>
              <a:spcAft>
                <a:spcPts val="0"/>
              </a:spcAft>
              <a:buSzPts val="2400"/>
              <a:tabLst>
                <a:tab pos="433070" algn="l"/>
                <a:tab pos="434340" algn="l"/>
              </a:tabLst>
            </a:pPr>
            <a:r>
              <a:rPr lang="ru-RU" sz="2400" spc="-5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4.Присмотр</a:t>
            </a:r>
            <a:r>
              <a:rPr lang="ru-RU" sz="2400" spc="-115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за</a:t>
            </a:r>
            <a:r>
              <a:rPr lang="ru-RU" sz="2400" spc="-12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детьми</a:t>
            </a:r>
            <a:r>
              <a:rPr lang="ru-RU" sz="2400" spc="-12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во</a:t>
            </a:r>
            <a:r>
              <a:rPr lang="ru-RU" sz="2400" spc="-11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время</a:t>
            </a:r>
            <a:r>
              <a:rPr lang="ru-RU" sz="2400" spc="-1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катания</a:t>
            </a:r>
            <a:r>
              <a:rPr lang="ru-RU" sz="2400" spc="-1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на</a:t>
            </a:r>
            <a:r>
              <a:rPr lang="ru-RU" sz="2400" spc="-11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велосипедах, роликах, </a:t>
            </a:r>
            <a:r>
              <a:rPr lang="ru-RU" sz="2400" spc="-5" dirty="0" smtClean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самокатах, санках,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лыжах,</a:t>
            </a:r>
            <a:r>
              <a:rPr lang="ru-RU" sz="2400" spc="-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ледяных</a:t>
            </a:r>
            <a:r>
              <a:rPr lang="ru-RU" sz="2400" spc="-10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2400" spc="-5" dirty="0">
                <a:latin typeface="Microsoft Sans Serif" panose="020B0604020202020204" pitchFamily="34" charset="0"/>
                <a:ea typeface="Microsoft Sans Serif" panose="020B0604020202020204" pitchFamily="34" charset="0"/>
              </a:rPr>
              <a:t>дорожках.</a:t>
            </a:r>
            <a:endParaRPr lang="ru-RU" sz="1100" spc="-5" dirty="0">
              <a:effectLst/>
              <a:latin typeface="Microsoft Sans Serif" panose="020B0604020202020204" pitchFamily="34" charset="0"/>
              <a:ea typeface="Microsoft Sans Serif" panose="020B0604020202020204" pitchFamily="34" charset="0"/>
            </a:endParaRPr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207" y="4032058"/>
            <a:ext cx="5978433" cy="269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70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7"/>
          <p:cNvGrpSpPr>
            <a:grpSpLocks/>
          </p:cNvGrpSpPr>
          <p:nvPr/>
        </p:nvGrpSpPr>
        <p:grpSpPr>
          <a:xfrm>
            <a:off x="0" y="0"/>
            <a:ext cx="12192000" cy="6858000"/>
            <a:chOff x="4762" y="4762"/>
            <a:chExt cx="9144000" cy="6858000"/>
          </a:xfrm>
        </p:grpSpPr>
        <p:pic>
          <p:nvPicPr>
            <p:cNvPr id="13" name="Image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62" y="4762"/>
              <a:ext cx="9144000" cy="6858000"/>
            </a:xfrm>
            <a:prstGeom prst="rect">
              <a:avLst/>
            </a:prstGeom>
          </p:spPr>
        </p:pic>
        <p:sp>
          <p:nvSpPr>
            <p:cNvPr id="14" name="Graphic 39"/>
            <p:cNvSpPr/>
            <p:nvPr/>
          </p:nvSpPr>
          <p:spPr>
            <a:xfrm>
              <a:off x="4762" y="4762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0" y="6858000"/>
                  </a:moveTo>
                  <a:lnTo>
                    <a:pt x="9144000" y="68580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8000"/>
                  </a:lnTo>
                  <a:close/>
                </a:path>
              </a:pathLst>
            </a:custGeom>
            <a:ln w="9525">
              <a:solidFill>
                <a:srgbClr val="BD4A4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0630" y="755248"/>
            <a:ext cx="11312434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6858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Sans Serif" panose="020B0604020202020204" pitchFamily="34" charset="0"/>
              </a:rPr>
              <a:t>ПОЖАРНАЯ</a:t>
            </a:r>
            <a:r>
              <a:rPr kumimoji="0" lang="ru-RU" alt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Sans Serif" panose="020B0604020202020204" pitchFamily="34" charset="0"/>
              </a:rPr>
              <a:t> БЕЗОПАСНОСТЬ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685800" algn="l"/>
              </a:tabLst>
            </a:pPr>
            <a:endParaRPr lang="ru-RU" altLang="ru-RU" sz="2400" baseline="0" dirty="0">
              <a:ea typeface="Microsoft Sans Serif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6858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Sans Serif" panose="020B0604020202020204" pitchFamily="34" charset="0"/>
              </a:rPr>
              <a:t>1. Контроль за хранением спичек, зажигалок и легко воспламеняющихся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Sans Serif" panose="020B0604020202020204" pitchFamily="34" charset="0"/>
              </a:rPr>
              <a:t>предметов и жидкостей;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2" name="Image 13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729" y="2027422"/>
            <a:ext cx="3779837" cy="363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09452" y="2828835"/>
            <a:ext cx="707539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  <a:tab pos="6858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Sans Serif" panose="020B0604020202020204" pitchFamily="34" charset="0"/>
              </a:rPr>
              <a:t>2. Присмотр за детьми во время пребывания на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4213" algn="l"/>
                <a:tab pos="6858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Sans Serif" panose="020B0604020202020204" pitchFamily="34" charset="0"/>
              </a:rPr>
              <a:t>улице (запрет на сжигание листьев, сухой травы)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18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7"/>
          <p:cNvGrpSpPr>
            <a:grpSpLocks/>
          </p:cNvGrpSpPr>
          <p:nvPr/>
        </p:nvGrpSpPr>
        <p:grpSpPr>
          <a:xfrm>
            <a:off x="0" y="0"/>
            <a:ext cx="12192000" cy="6858000"/>
            <a:chOff x="4762" y="4762"/>
            <a:chExt cx="9144000" cy="6858000"/>
          </a:xfrm>
        </p:grpSpPr>
        <p:pic>
          <p:nvPicPr>
            <p:cNvPr id="13" name="Image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62" y="4762"/>
              <a:ext cx="9144000" cy="6858000"/>
            </a:xfrm>
            <a:prstGeom prst="rect">
              <a:avLst/>
            </a:prstGeom>
          </p:spPr>
        </p:pic>
        <p:sp>
          <p:nvSpPr>
            <p:cNvPr id="14" name="Graphic 39"/>
            <p:cNvSpPr/>
            <p:nvPr/>
          </p:nvSpPr>
          <p:spPr>
            <a:xfrm>
              <a:off x="4762" y="4762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0" y="6858000"/>
                  </a:moveTo>
                  <a:lnTo>
                    <a:pt x="9144000" y="68580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8000"/>
                  </a:lnTo>
                  <a:close/>
                </a:path>
              </a:pathLst>
            </a:custGeom>
            <a:ln w="9525">
              <a:solidFill>
                <a:srgbClr val="BD4A4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0630" y="1309245"/>
            <a:ext cx="1131243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685800" algn="l"/>
              </a:tabLst>
            </a:pPr>
            <a:endParaRPr lang="ru-RU" altLang="ru-RU" sz="2400" baseline="0" dirty="0">
              <a:ea typeface="Microsoft Sans Serif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767" y="198119"/>
            <a:ext cx="6479176" cy="647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71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7"/>
          <p:cNvGrpSpPr>
            <a:grpSpLocks/>
          </p:cNvGrpSpPr>
          <p:nvPr/>
        </p:nvGrpSpPr>
        <p:grpSpPr>
          <a:xfrm>
            <a:off x="0" y="0"/>
            <a:ext cx="12192000" cy="6858000"/>
            <a:chOff x="4762" y="4762"/>
            <a:chExt cx="9144000" cy="6858000"/>
          </a:xfrm>
        </p:grpSpPr>
        <p:pic>
          <p:nvPicPr>
            <p:cNvPr id="13" name="Image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62" y="4762"/>
              <a:ext cx="9144000" cy="6858000"/>
            </a:xfrm>
            <a:prstGeom prst="rect">
              <a:avLst/>
            </a:prstGeom>
          </p:spPr>
        </p:pic>
        <p:sp>
          <p:nvSpPr>
            <p:cNvPr id="14" name="Graphic 39"/>
            <p:cNvSpPr/>
            <p:nvPr/>
          </p:nvSpPr>
          <p:spPr>
            <a:xfrm>
              <a:off x="4762" y="4762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0" y="6858000"/>
                  </a:moveTo>
                  <a:lnTo>
                    <a:pt x="9144000" y="68580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8000"/>
                  </a:lnTo>
                  <a:close/>
                </a:path>
              </a:pathLst>
            </a:custGeom>
            <a:ln w="9525">
              <a:solidFill>
                <a:srgbClr val="BD4A4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0630" y="1309245"/>
            <a:ext cx="1131243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685800" algn="l"/>
              </a:tabLst>
            </a:pPr>
            <a:endParaRPr lang="ru-RU" altLang="ru-RU" sz="2400" baseline="0" dirty="0">
              <a:ea typeface="Microsoft Sans Serif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03" y="778771"/>
            <a:ext cx="11220994" cy="565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253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7"/>
          <p:cNvGrpSpPr>
            <a:grpSpLocks/>
          </p:cNvGrpSpPr>
          <p:nvPr/>
        </p:nvGrpSpPr>
        <p:grpSpPr>
          <a:xfrm>
            <a:off x="0" y="0"/>
            <a:ext cx="12192000" cy="6858000"/>
            <a:chOff x="4762" y="4762"/>
            <a:chExt cx="9144000" cy="6858000"/>
          </a:xfrm>
        </p:grpSpPr>
        <p:pic>
          <p:nvPicPr>
            <p:cNvPr id="13" name="Image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62" y="4762"/>
              <a:ext cx="9144000" cy="6858000"/>
            </a:xfrm>
            <a:prstGeom prst="rect">
              <a:avLst/>
            </a:prstGeom>
          </p:spPr>
        </p:pic>
        <p:sp>
          <p:nvSpPr>
            <p:cNvPr id="14" name="Graphic 39"/>
            <p:cNvSpPr/>
            <p:nvPr/>
          </p:nvSpPr>
          <p:spPr>
            <a:xfrm>
              <a:off x="4762" y="4762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0" y="6858000"/>
                  </a:moveTo>
                  <a:lnTo>
                    <a:pt x="9144000" y="68580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8000"/>
                  </a:lnTo>
                  <a:close/>
                </a:path>
              </a:pathLst>
            </a:custGeom>
            <a:ln w="9525">
              <a:solidFill>
                <a:srgbClr val="BD4A4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0630" y="1309245"/>
            <a:ext cx="1131243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685800" algn="l"/>
              </a:tabLst>
            </a:pPr>
            <a:endParaRPr lang="ru-RU" altLang="ru-RU" sz="2400" baseline="0" dirty="0">
              <a:ea typeface="Microsoft Sans Serif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418" y="255178"/>
            <a:ext cx="6711163" cy="634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20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7"/>
          <p:cNvGrpSpPr>
            <a:grpSpLocks/>
          </p:cNvGrpSpPr>
          <p:nvPr/>
        </p:nvGrpSpPr>
        <p:grpSpPr>
          <a:xfrm>
            <a:off x="0" y="0"/>
            <a:ext cx="12192000" cy="6858000"/>
            <a:chOff x="4762" y="4762"/>
            <a:chExt cx="9144000" cy="6858000"/>
          </a:xfrm>
        </p:grpSpPr>
        <p:pic>
          <p:nvPicPr>
            <p:cNvPr id="13" name="Image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62" y="4762"/>
              <a:ext cx="9144000" cy="6858000"/>
            </a:xfrm>
            <a:prstGeom prst="rect">
              <a:avLst/>
            </a:prstGeom>
          </p:spPr>
        </p:pic>
        <p:sp>
          <p:nvSpPr>
            <p:cNvPr id="14" name="Graphic 39"/>
            <p:cNvSpPr/>
            <p:nvPr/>
          </p:nvSpPr>
          <p:spPr>
            <a:xfrm>
              <a:off x="4762" y="4762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0" y="6858000"/>
                  </a:moveTo>
                  <a:lnTo>
                    <a:pt x="9144000" y="6858000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8000"/>
                  </a:lnTo>
                  <a:close/>
                </a:path>
              </a:pathLst>
            </a:custGeom>
            <a:ln w="9525">
              <a:solidFill>
                <a:srgbClr val="BD4A4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0630" y="1309245"/>
            <a:ext cx="1131243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685800" algn="l"/>
              </a:tabLst>
            </a:pPr>
            <a:endParaRPr lang="ru-RU" altLang="ru-RU" sz="2400" baseline="0" dirty="0">
              <a:ea typeface="Microsoft Sans Serif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Image 16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47127" y="922156"/>
            <a:ext cx="5679440" cy="454342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0631" y="5784123"/>
            <a:ext cx="10228215" cy="853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17825" marR="1855470" indent="-79375" algn="ctr">
              <a:lnSpc>
                <a:spcPct val="103000"/>
              </a:lnSpc>
              <a:spcBef>
                <a:spcPts val="2005"/>
              </a:spcBef>
              <a:spcAft>
                <a:spcPts val="0"/>
              </a:spcAft>
            </a:pPr>
            <a:r>
              <a:rPr lang="ru-RU" sz="2400" b="1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Пусть</a:t>
            </a:r>
            <a:r>
              <a:rPr lang="ru-RU" sz="2400" b="1" spc="-40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каждый</a:t>
            </a:r>
            <a:r>
              <a:rPr lang="ru-RU" sz="2400" b="1" spc="-70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день </a:t>
            </a:r>
            <a:r>
              <a:rPr lang="ru-RU" sz="2400" b="1" spc="-20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будет</a:t>
            </a:r>
            <a:r>
              <a:rPr lang="ru-RU" sz="2400" b="1" spc="-135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sz="2400" b="1" spc="-10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безопасным!</a:t>
            </a:r>
            <a:endParaRPr lang="ru-RU" sz="1050" dirty="0">
              <a:effectLst/>
              <a:latin typeface="Microsoft Sans Serif" panose="020B0604020202020204" pitchFamily="34" charset="0"/>
              <a:ea typeface="Microsoft Sans Serif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35132" y="330459"/>
            <a:ext cx="10750732" cy="377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61465" marR="1563370" indent="1263650">
              <a:lnSpc>
                <a:spcPct val="103000"/>
              </a:lnSpc>
              <a:spcBef>
                <a:spcPts val="2570"/>
              </a:spcBef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Показывайте детям только</a:t>
            </a:r>
            <a:r>
              <a:rPr lang="ru-RU" b="1" spc="-195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положительные</a:t>
            </a:r>
            <a:r>
              <a:rPr lang="ru-RU" b="1" spc="-195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примеры!</a:t>
            </a:r>
            <a:endParaRPr lang="ru-RU" sz="900" dirty="0">
              <a:effectLst/>
              <a:latin typeface="Microsoft Sans Serif" panose="020B0604020202020204" pitchFamily="34" charset="0"/>
              <a:ea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25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149</Words>
  <Application>Microsoft Office PowerPoint</Application>
  <PresentationFormat>Широкоэкранный</PresentationFormat>
  <Paragraphs>18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Microsoft Sans Serif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10</cp:revision>
  <dcterms:created xsi:type="dcterms:W3CDTF">2025-03-19T12:16:55Z</dcterms:created>
  <dcterms:modified xsi:type="dcterms:W3CDTF">2025-03-19T13:06:06Z</dcterms:modified>
</cp:coreProperties>
</file>