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0" r:id="rId1"/>
  </p:sldMasterIdLst>
  <p:notesMasterIdLst>
    <p:notesMasterId r:id="rId23"/>
  </p:notesMasterIdLst>
  <p:sldIdLst>
    <p:sldId id="256" r:id="rId2"/>
    <p:sldId id="268" r:id="rId3"/>
    <p:sldId id="257" r:id="rId4"/>
    <p:sldId id="283" r:id="rId5"/>
    <p:sldId id="260" r:id="rId6"/>
    <p:sldId id="288" r:id="rId7"/>
    <p:sldId id="293" r:id="rId8"/>
    <p:sldId id="290" r:id="rId9"/>
    <p:sldId id="269" r:id="rId10"/>
    <p:sldId id="286" r:id="rId11"/>
    <p:sldId id="294" r:id="rId12"/>
    <p:sldId id="295" r:id="rId13"/>
    <p:sldId id="296" r:id="rId14"/>
    <p:sldId id="287" r:id="rId15"/>
    <p:sldId id="270" r:id="rId16"/>
    <p:sldId id="297" r:id="rId17"/>
    <p:sldId id="262" r:id="rId18"/>
    <p:sldId id="264" r:id="rId19"/>
    <p:sldId id="291" r:id="rId20"/>
    <p:sldId id="266" r:id="rId21"/>
    <p:sldId id="292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123" initials="1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8151" autoAdjust="0"/>
  </p:normalViewPr>
  <p:slideViewPr>
    <p:cSldViewPr>
      <p:cViewPr varScale="1">
        <p:scale>
          <a:sx n="74" d="100"/>
          <a:sy n="74" d="100"/>
        </p:scale>
        <p:origin x="1266" y="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4C6B12-DB6D-4042-82E2-F23D37599E20}" type="datetimeFigureOut">
              <a:rPr lang="ru-RU" smtClean="0"/>
              <a:pPr/>
              <a:t>13.11.2019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187DCA-00D3-4BA8-BF52-6FC5FDD30CC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83321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187DCA-00D3-4BA8-BF52-6FC5FDD30CCA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36917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322C63-BF6C-498F-8F36-6E9C19436AEA}" type="datetimeFigureOut">
              <a:rPr lang="ru-RU" smtClean="0"/>
              <a:pPr/>
              <a:t>13.11.2019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1CE84F-63CF-4CA5-A7A3-3F91535186B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322C63-BF6C-498F-8F36-6E9C19436AEA}" type="datetimeFigureOut">
              <a:rPr lang="ru-RU" smtClean="0"/>
              <a:pPr/>
              <a:t>13.11.2019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1CE84F-63CF-4CA5-A7A3-3F91535186B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322C63-BF6C-498F-8F36-6E9C19436AEA}" type="datetimeFigureOut">
              <a:rPr lang="ru-RU" smtClean="0"/>
              <a:pPr/>
              <a:t>13.11.2019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1CE84F-63CF-4CA5-A7A3-3F91535186B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322C63-BF6C-498F-8F36-6E9C19436AEA}" type="datetimeFigureOut">
              <a:rPr lang="ru-RU" smtClean="0"/>
              <a:pPr/>
              <a:t>13.11.2019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1CE84F-63CF-4CA5-A7A3-3F91535186B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322C63-BF6C-498F-8F36-6E9C19436AEA}" type="datetimeFigureOut">
              <a:rPr lang="ru-RU" smtClean="0"/>
              <a:pPr/>
              <a:t>13.11.2019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1CE84F-63CF-4CA5-A7A3-3F91535186B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322C63-BF6C-498F-8F36-6E9C19436AEA}" type="datetimeFigureOut">
              <a:rPr lang="ru-RU" smtClean="0"/>
              <a:pPr/>
              <a:t>13.11.2019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1CE84F-63CF-4CA5-A7A3-3F91535186B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322C63-BF6C-498F-8F36-6E9C19436AEA}" type="datetimeFigureOut">
              <a:rPr lang="ru-RU" smtClean="0"/>
              <a:pPr/>
              <a:t>13.11.2019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1CE84F-63CF-4CA5-A7A3-3F91535186B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322C63-BF6C-498F-8F36-6E9C19436AEA}" type="datetimeFigureOut">
              <a:rPr lang="ru-RU" smtClean="0"/>
              <a:pPr/>
              <a:t>13.11.2019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1CE84F-63CF-4CA5-A7A3-3F91535186B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322C63-BF6C-498F-8F36-6E9C19436AEA}" type="datetimeFigureOut">
              <a:rPr lang="ru-RU" smtClean="0"/>
              <a:pPr/>
              <a:t>13.11.2019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1CE84F-63CF-4CA5-A7A3-3F91535186B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322C63-BF6C-498F-8F36-6E9C19436AEA}" type="datetimeFigureOut">
              <a:rPr lang="ru-RU" smtClean="0"/>
              <a:pPr/>
              <a:t>13.11.2019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1CE84F-63CF-4CA5-A7A3-3F91535186B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322C63-BF6C-498F-8F36-6E9C19436AEA}" type="datetimeFigureOut">
              <a:rPr lang="ru-RU" smtClean="0"/>
              <a:pPr/>
              <a:t>13.11.2019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941CE84F-63CF-4CA5-A7A3-3F91535186B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C7322C63-BF6C-498F-8F36-6E9C19436AEA}" type="datetimeFigureOut">
              <a:rPr lang="ru-RU" smtClean="0"/>
              <a:pPr/>
              <a:t>13.11.2019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941CE84F-63CF-4CA5-A7A3-3F91535186B3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7.JPG"/><Relationship Id="rId4" Type="http://schemas.openxmlformats.org/officeDocument/2006/relationships/image" Target="../media/image26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29.JPG"/><Relationship Id="rId7" Type="http://schemas.openxmlformats.org/officeDocument/2006/relationships/image" Target="../media/image33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g"/><Relationship Id="rId5" Type="http://schemas.openxmlformats.org/officeDocument/2006/relationships/image" Target="../media/image31.jpeg"/><Relationship Id="rId4" Type="http://schemas.openxmlformats.org/officeDocument/2006/relationships/image" Target="../media/image30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G"/><Relationship Id="rId3" Type="http://schemas.openxmlformats.org/officeDocument/2006/relationships/image" Target="../media/image36.JPG"/><Relationship Id="rId7" Type="http://schemas.openxmlformats.org/officeDocument/2006/relationships/image" Target="../media/image40.jpe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JPG"/><Relationship Id="rId5" Type="http://schemas.openxmlformats.org/officeDocument/2006/relationships/image" Target="../media/image38.jpeg"/><Relationship Id="rId10" Type="http://schemas.openxmlformats.org/officeDocument/2006/relationships/image" Target="../media/image43.JPG"/><Relationship Id="rId4" Type="http://schemas.openxmlformats.org/officeDocument/2006/relationships/image" Target="../media/image37.JPG"/><Relationship Id="rId9" Type="http://schemas.openxmlformats.org/officeDocument/2006/relationships/image" Target="../media/image42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7" Type="http://schemas.openxmlformats.org/officeDocument/2006/relationships/image" Target="../media/image53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jpeg"/><Relationship Id="rId5" Type="http://schemas.openxmlformats.org/officeDocument/2006/relationships/image" Target="../media/image57.JPG"/><Relationship Id="rId4" Type="http://schemas.openxmlformats.org/officeDocument/2006/relationships/image" Target="../media/image56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2.JPG"/><Relationship Id="rId4" Type="http://schemas.openxmlformats.org/officeDocument/2006/relationships/image" Target="../media/image61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5.JPG"/><Relationship Id="rId4" Type="http://schemas.openxmlformats.org/officeDocument/2006/relationships/image" Target="../media/image6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jpeg"/><Relationship Id="rId3" Type="http://schemas.openxmlformats.org/officeDocument/2006/relationships/image" Target="../media/image67.jpeg"/><Relationship Id="rId7" Type="http://schemas.openxmlformats.org/officeDocument/2006/relationships/image" Target="../media/image71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0.jpeg"/><Relationship Id="rId5" Type="http://schemas.openxmlformats.org/officeDocument/2006/relationships/image" Target="../media/image69.jpeg"/><Relationship Id="rId4" Type="http://schemas.openxmlformats.org/officeDocument/2006/relationships/image" Target="../media/image68.jpeg"/><Relationship Id="rId9" Type="http://schemas.openxmlformats.org/officeDocument/2006/relationships/image" Target="../media/image7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6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0.jpeg"/><Relationship Id="rId4" Type="http://schemas.openxmlformats.org/officeDocument/2006/relationships/image" Target="../media/image79.JP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260648"/>
            <a:ext cx="8147248" cy="1471866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ru-RU" sz="3200" b="1" dirty="0" smtClean="0">
                <a:latin typeface="Times New Roman" panose="02020603050405020304" pitchFamily="18" charset="0"/>
                <a:cs typeface="Times New Roman" pitchFamily="18" charset="0"/>
              </a:rPr>
              <a:t>«</a:t>
            </a:r>
            <a:r>
              <a:rPr lang="ru-RU" sz="3200" b="1" dirty="0" smtClean="0">
                <a:cs typeface="Aharoni" pitchFamily="2" charset="-79"/>
              </a:rPr>
              <a:t>Формирование </a:t>
            </a:r>
            <a:r>
              <a:rPr lang="ru-RU" sz="3200" b="1" dirty="0">
                <a:cs typeface="Aharoni" pitchFamily="2" charset="-79"/>
              </a:rPr>
              <a:t>основ гражданственности </a:t>
            </a:r>
            <a:r>
              <a:rPr lang="ru-RU" sz="3200" b="1" dirty="0" smtClean="0">
                <a:cs typeface="Aharoni" pitchFamily="2" charset="-79"/>
              </a:rPr>
              <a:t>  у </a:t>
            </a:r>
            <a:r>
              <a:rPr lang="ru-RU" sz="3200" b="1" dirty="0">
                <a:cs typeface="Aharoni" pitchFamily="2" charset="-79"/>
              </a:rPr>
              <a:t>детей </a:t>
            </a:r>
            <a:r>
              <a:rPr lang="ru-RU" sz="3200" b="1" dirty="0" smtClean="0">
                <a:cs typeface="Aharoni" pitchFamily="2" charset="-79"/>
              </a:rPr>
              <a:t>старшего дошкольного возраста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»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sz="half" idx="2"/>
          </p:nvPr>
        </p:nvSpPr>
        <p:spPr>
          <a:xfrm>
            <a:off x="5076056" y="5949280"/>
            <a:ext cx="3610744" cy="504056"/>
          </a:xfrm>
        </p:spPr>
        <p:txBody>
          <a:bodyPr>
            <a:normAutofit fontScale="92500" lnSpcReduction="20000"/>
          </a:bodyPr>
          <a:lstStyle/>
          <a:p>
            <a:pPr marL="0" indent="0" algn="r">
              <a:buNone/>
            </a:pPr>
            <a:r>
              <a:rPr lang="ru-RU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Подготовила воспитатель Жукова Т. А.</a:t>
            </a:r>
          </a:p>
          <a:p>
            <a:pPr marL="0" indent="0" algn="r">
              <a:buNone/>
            </a:pPr>
            <a:r>
              <a:rPr lang="ru-RU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МДОУ детский сад №7</a:t>
            </a:r>
          </a:p>
          <a:p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7" descr="флаг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2320140"/>
            <a:ext cx="3240360" cy="30415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964811"/>
            <a:ext cx="3409699" cy="32661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flipH="1" flipV="1">
            <a:off x="8871520" y="620688"/>
            <a:ext cx="1245096" cy="192247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    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0" t="24908" r="6978" b="5659"/>
          <a:stretch/>
        </p:blipFill>
        <p:spPr>
          <a:xfrm>
            <a:off x="267239" y="220688"/>
            <a:ext cx="3937821" cy="251158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34" t="3932" r="6589" b="9838"/>
          <a:stretch/>
        </p:blipFill>
        <p:spPr>
          <a:xfrm>
            <a:off x="4769994" y="180304"/>
            <a:ext cx="3690438" cy="255196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8" t="27168" r="8750" b="11407"/>
          <a:stretch/>
        </p:blipFill>
        <p:spPr>
          <a:xfrm>
            <a:off x="267239" y="3070826"/>
            <a:ext cx="3937821" cy="303815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92" t="11019" r="17222" b="6294"/>
          <a:stretch/>
        </p:blipFill>
        <p:spPr>
          <a:xfrm>
            <a:off x="4769994" y="3043555"/>
            <a:ext cx="3803587" cy="306542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796136" y="328498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539552" y="2732272"/>
            <a:ext cx="366550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Фотовыставка «Красота вокруг нас»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769994" y="2732272"/>
            <a:ext cx="39784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Белка песенки поет, да орешки все грызет..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39552" y="6021288"/>
            <a:ext cx="33843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/>
              <a:t>        </a:t>
            </a:r>
            <a:r>
              <a:rPr lang="ru-RU" sz="1600" b="1" dirty="0" smtClean="0"/>
              <a:t>     </a:t>
            </a: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Веселая </a:t>
            </a: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семейка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580112" y="6143264"/>
            <a:ext cx="21732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Ежик на полянке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9826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51" t="21754" r="32711" b="31723"/>
          <a:stretch/>
        </p:blipFill>
        <p:spPr>
          <a:xfrm>
            <a:off x="3474368" y="584775"/>
            <a:ext cx="2474358" cy="203770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3874" y="1211182"/>
            <a:ext cx="2301871" cy="200106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93" t="37006" r="31396"/>
          <a:stretch/>
        </p:blipFill>
        <p:spPr>
          <a:xfrm>
            <a:off x="3479056" y="2609142"/>
            <a:ext cx="2291661" cy="204382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79" t="14300" r="-1836" b="38199"/>
          <a:stretch/>
        </p:blipFill>
        <p:spPr>
          <a:xfrm>
            <a:off x="6144312" y="3631052"/>
            <a:ext cx="2317977" cy="227963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82" t="45935" r="17618"/>
          <a:stretch/>
        </p:blipFill>
        <p:spPr>
          <a:xfrm>
            <a:off x="443894" y="3451568"/>
            <a:ext cx="2552005" cy="23145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1619672" y="0"/>
            <a:ext cx="62646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Наблюдаем за птицами</a:t>
            </a:r>
            <a:endParaRPr lang="ru-RU" sz="3200" b="1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00" t="4182" r="19288" b="22509"/>
          <a:stretch/>
        </p:blipFill>
        <p:spPr>
          <a:xfrm>
            <a:off x="3316843" y="4608822"/>
            <a:ext cx="2304317" cy="221730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25" t="15351" r="23477" b="25850"/>
          <a:stretch/>
        </p:blipFill>
        <p:spPr>
          <a:xfrm>
            <a:off x="646982" y="980728"/>
            <a:ext cx="2359491" cy="223151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39877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556" r="14563"/>
          <a:stretch/>
        </p:blipFill>
        <p:spPr>
          <a:xfrm>
            <a:off x="3233199" y="4428874"/>
            <a:ext cx="2649661" cy="227438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19" t="6295" r="3046"/>
          <a:stretch/>
        </p:blipFill>
        <p:spPr>
          <a:xfrm>
            <a:off x="3233198" y="341717"/>
            <a:ext cx="2649661" cy="176668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61"/>
          <a:stretch/>
        </p:blipFill>
        <p:spPr>
          <a:xfrm>
            <a:off x="6122696" y="341717"/>
            <a:ext cx="2592563" cy="177891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9" y="2348880"/>
            <a:ext cx="2492338" cy="186925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76" r="14951"/>
          <a:stretch/>
        </p:blipFill>
        <p:spPr>
          <a:xfrm>
            <a:off x="323529" y="4366718"/>
            <a:ext cx="2492338" cy="233654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3201" y="2331369"/>
            <a:ext cx="2649660" cy="188676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677"/>
          <a:stretch/>
        </p:blipFill>
        <p:spPr>
          <a:xfrm>
            <a:off x="6122696" y="2330322"/>
            <a:ext cx="2592563" cy="188781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77" t="18107" r="14175" b="3544"/>
          <a:stretch/>
        </p:blipFill>
        <p:spPr>
          <a:xfrm>
            <a:off x="374719" y="353941"/>
            <a:ext cx="2441148" cy="176668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50" r="8361"/>
          <a:stretch/>
        </p:blipFill>
        <p:spPr>
          <a:xfrm>
            <a:off x="6122696" y="4442293"/>
            <a:ext cx="2592563" cy="2260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5007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61" t="3840" r="7832" b="7832"/>
          <a:stretch/>
        </p:blipFill>
        <p:spPr>
          <a:xfrm>
            <a:off x="5138475" y="3495400"/>
            <a:ext cx="3450252" cy="289252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9" t="2750" r="3544"/>
          <a:stretch/>
        </p:blipFill>
        <p:spPr>
          <a:xfrm>
            <a:off x="658947" y="3519187"/>
            <a:ext cx="3471133" cy="2906173"/>
          </a:xfrm>
          <a:prstGeom prst="rect">
            <a:avLst/>
          </a:prstGeom>
        </p:spPr>
      </p:pic>
      <p:pic>
        <p:nvPicPr>
          <p:cNvPr id="4" name="Рисунок 3" descr="https://ds03.infourok.ru/uploads/ex/0a9e/0003db2d-8cb7b843/img10.jpg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70" t="60720" r="53168" b="5163"/>
          <a:stretch/>
        </p:blipFill>
        <p:spPr bwMode="auto">
          <a:xfrm>
            <a:off x="5114199" y="845422"/>
            <a:ext cx="3456384" cy="236755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115616" y="260648"/>
            <a:ext cx="74888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Все  о птицах родного края</a:t>
            </a:r>
            <a:endParaRPr lang="ru-RU" sz="3200" b="1" dirty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845422"/>
            <a:ext cx="3446512" cy="2367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484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C:\Users\Таня\Desktop\фото на все темы\детский сад фото\5d-lOTHDH3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1727" y="917431"/>
            <a:ext cx="2458704" cy="256601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1\Desktop\конференция 2017\Новая папка (5)\DSCF441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9399" y="945197"/>
            <a:ext cx="2662721" cy="263013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115616" y="332656"/>
            <a:ext cx="71171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Акция «Птичья столовая»</a:t>
            </a:r>
            <a:endParaRPr lang="ru-RU" sz="3200" b="1" dirty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66" t="7476" r="34053" b="24013"/>
          <a:stretch/>
        </p:blipFill>
        <p:spPr>
          <a:xfrm>
            <a:off x="5793015" y="3892515"/>
            <a:ext cx="2667416" cy="265092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62" r="28738"/>
          <a:stretch/>
        </p:blipFill>
        <p:spPr>
          <a:xfrm>
            <a:off x="289854" y="3933056"/>
            <a:ext cx="2553954" cy="270048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48" t="22244" r="11286"/>
          <a:stretch/>
        </p:blipFill>
        <p:spPr>
          <a:xfrm>
            <a:off x="2984703" y="3802415"/>
            <a:ext cx="2667417" cy="283112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24" t="22049" r="27551" b="2351"/>
          <a:stretch/>
        </p:blipFill>
        <p:spPr>
          <a:xfrm>
            <a:off x="304932" y="917431"/>
            <a:ext cx="2538876" cy="287413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50920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784781"/>
            <a:ext cx="3373249" cy="278823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21" t="388" r="15449" b="96"/>
          <a:stretch/>
        </p:blipFill>
        <p:spPr>
          <a:xfrm>
            <a:off x="4804143" y="732592"/>
            <a:ext cx="3612812" cy="284042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966" b="7476"/>
          <a:stretch/>
        </p:blipFill>
        <p:spPr>
          <a:xfrm>
            <a:off x="251520" y="3939656"/>
            <a:ext cx="2381184" cy="226248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78" t="16926" b="1569"/>
          <a:stretch/>
        </p:blipFill>
        <p:spPr>
          <a:xfrm>
            <a:off x="6229892" y="3939656"/>
            <a:ext cx="2706842" cy="225588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051720" y="78198"/>
            <a:ext cx="55315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Ухаживаем за растениями</a:t>
            </a:r>
            <a:endParaRPr lang="ru-RU" sz="3200" b="1" dirty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8926" y="3939657"/>
            <a:ext cx="2724743" cy="2255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1197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8" t="10101" r="26768" b="10101"/>
          <a:stretch/>
        </p:blipFill>
        <p:spPr>
          <a:xfrm>
            <a:off x="683568" y="3767714"/>
            <a:ext cx="3420380" cy="292077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12" t="17850" r="22039" b="-1050"/>
          <a:stretch/>
        </p:blipFill>
        <p:spPr>
          <a:xfrm>
            <a:off x="4644008" y="3767714"/>
            <a:ext cx="3352994" cy="295918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051720" y="-1"/>
            <a:ext cx="5400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День защитника Отечества</a:t>
            </a:r>
            <a:endParaRPr lang="ru-RU" sz="3200" b="1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39" t="2750" r="20764" b="15744"/>
          <a:stretch/>
        </p:blipFill>
        <p:spPr>
          <a:xfrm>
            <a:off x="4644008" y="584774"/>
            <a:ext cx="3352994" cy="299488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93" t="13382" r="18107"/>
          <a:stretch/>
        </p:blipFill>
        <p:spPr>
          <a:xfrm>
            <a:off x="683568" y="584774"/>
            <a:ext cx="3420380" cy="2974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7033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51584"/>
            <a:ext cx="3750718" cy="295233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03" t="27837" r="29251" b="58715"/>
          <a:stretch/>
        </p:blipFill>
        <p:spPr>
          <a:xfrm>
            <a:off x="467544" y="151584"/>
            <a:ext cx="3934404" cy="298938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31" r="9812" b="9193"/>
          <a:stretch/>
        </p:blipFill>
        <p:spPr>
          <a:xfrm>
            <a:off x="1403648" y="3933056"/>
            <a:ext cx="2124936" cy="230425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364088" y="3140969"/>
            <a:ext cx="37286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небе праздничный салют, </a:t>
            </a:r>
            <a:b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фейерверки </a:t>
            </a: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там и тут. </a:t>
            </a:r>
            <a:b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200" b="1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23528" y="3103914"/>
            <a:ext cx="40165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Война глазами детей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4" t="-1686" r="13677" b="19693"/>
          <a:stretch/>
        </p:blipFill>
        <p:spPr>
          <a:xfrm>
            <a:off x="3811442" y="3580650"/>
            <a:ext cx="3840198" cy="284126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401949" y="6403276"/>
            <a:ext cx="30028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Военная техника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63"/>
          <a:stretch/>
        </p:blipFill>
        <p:spPr>
          <a:xfrm rot="10800000">
            <a:off x="3517278" y="183349"/>
            <a:ext cx="2448271" cy="170927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157196"/>
            <a:ext cx="2806387" cy="1704647"/>
          </a:xfrm>
          <a:prstGeom prst="rect">
            <a:avLst/>
          </a:prstGeom>
        </p:spPr>
      </p:pic>
      <p:pic>
        <p:nvPicPr>
          <p:cNvPr id="8" name="Picture 4" descr="C:\Users\Татьяна\Desktop\патриотизм\9 мая\P1300396.JPG"/>
          <p:cNvPicPr>
            <a:picLocks noChangeAspect="1" noChangeArrowheads="1"/>
          </p:cNvPicPr>
          <p:nvPr/>
        </p:nvPicPr>
        <p:blipFill rotWithShape="1">
          <a:blip r:embed="rId4" cstate="print"/>
          <a:srcRect t="50909" b="13214"/>
          <a:stretch/>
        </p:blipFill>
        <p:spPr bwMode="auto">
          <a:xfrm>
            <a:off x="251521" y="183349"/>
            <a:ext cx="3004259" cy="1740049"/>
          </a:xfrm>
          <a:prstGeom prst="rect">
            <a:avLst/>
          </a:prstGeom>
          <a:noFill/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02" b="4975"/>
          <a:stretch/>
        </p:blipFill>
        <p:spPr>
          <a:xfrm rot="10800000">
            <a:off x="2740345" y="2270814"/>
            <a:ext cx="2460453" cy="193985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51520" y="1923398"/>
            <a:ext cx="25202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Выставка книг о войне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339753" y="1923398"/>
            <a:ext cx="74861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Папка-передвижка «Эхо прошедшей войны»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0" t="7978" r="3538" b="6165"/>
          <a:stretch/>
        </p:blipFill>
        <p:spPr>
          <a:xfrm>
            <a:off x="5224777" y="4422650"/>
            <a:ext cx="2406600" cy="191808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63" t="9098" r="5900" b="15303"/>
          <a:stretch/>
        </p:blipFill>
        <p:spPr>
          <a:xfrm>
            <a:off x="1398132" y="4362966"/>
            <a:ext cx="2572439" cy="201858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331640" y="6529502"/>
            <a:ext cx="75608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Тематические альбомы:  « Город Тверь в годы войны», «Ветераны нашего села»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0" t="14300" r="7475" b="9051"/>
          <a:stretch/>
        </p:blipFill>
        <p:spPr>
          <a:xfrm>
            <a:off x="5718412" y="2270815"/>
            <a:ext cx="2958044" cy="1963066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34" t="5901" r="21829" b="8000"/>
          <a:stretch/>
        </p:blipFill>
        <p:spPr>
          <a:xfrm>
            <a:off x="800587" y="2305319"/>
            <a:ext cx="1422146" cy="189187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0" y="2492896"/>
            <a:ext cx="4800534" cy="36004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24" t="19950" r="5502" b="24400"/>
          <a:stretch/>
        </p:blipFill>
        <p:spPr>
          <a:xfrm>
            <a:off x="827584" y="628697"/>
            <a:ext cx="4344936" cy="280831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043608" y="3933056"/>
            <a:ext cx="316835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Поклон вам низкий, ветераны,</a:t>
            </a:r>
            <a:b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 подвиг ваш, за вашу мощь,</a:t>
            </a:r>
            <a:b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 то, что мир нам подарили</a:t>
            </a:r>
            <a:b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все смогли вы превозмочь.</a:t>
            </a:r>
            <a:b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/>
              <a:t>.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9" name="Рисунок 8" descr="http://mingas.by/wp-content/uploads/2018/05/3-1024x670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83" t="9228" r="3896"/>
          <a:stretch/>
        </p:blipFill>
        <p:spPr bwMode="auto">
          <a:xfrm>
            <a:off x="5940379" y="404664"/>
            <a:ext cx="1944216" cy="187220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050710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199" y="642754"/>
            <a:ext cx="8075241" cy="553998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АКТУАЛЬНОСТЬ</a:t>
            </a:r>
            <a:endParaRPr lang="ru-RU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23528" y="3284984"/>
            <a:ext cx="8424935" cy="2595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dirty="0" smtClean="0"/>
          </a:p>
          <a:p>
            <a:pPr algn="just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Воспитание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гражданственности, трудолюбия, нравственности, уважения к правам и свободам человека, любви к Родине, семье, окружающей природе рассматривается как основополагающее направление в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дошкольном образовании</a:t>
            </a:r>
            <a:endParaRPr lang="ru-RU" sz="2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123728" y="1484785"/>
            <a:ext cx="684076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«Любовь к родному краю, родной культуре, родной речи начинается с малого – с любви к своей семье, к своему жилищу, к своему детскому саду. Постепенно расширяясь, эта любовь переходит в любовь к Родине, её истории, прошлому и настоящему, ко всему человечеству» </a:t>
            </a:r>
            <a:b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Д</a:t>
            </a:r>
            <a:r>
              <a:rPr lang="ru-RU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С. Лихачёв</a:t>
            </a:r>
            <a: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035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453" y="921539"/>
            <a:ext cx="3413152" cy="255986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067944" y="1356962"/>
            <a:ext cx="3360518" cy="252038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791" y="3877351"/>
            <a:ext cx="3413153" cy="255986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" name="TextBox 1"/>
          <p:cNvSpPr txBox="1"/>
          <p:nvPr/>
        </p:nvSpPr>
        <p:spPr>
          <a:xfrm>
            <a:off x="611560" y="116632"/>
            <a:ext cx="71631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НИКТО НЕ ЗАБЫТ –НИЧТО НЕ ЗАБЫТО!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059832" y="524525"/>
            <a:ext cx="60841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Великой войны победу </a:t>
            </a:r>
          </a:p>
          <a:p>
            <a:pPr algn="ctr"/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Мы не должны забывать! </a:t>
            </a:r>
          </a:p>
          <a:p>
            <a:pPr algn="ctr"/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боях отстояли деды </a:t>
            </a:r>
          </a:p>
          <a:p>
            <a:pPr algn="ctr"/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Священную Родину – мать!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73"/>
          <a:stretch/>
        </p:blipFill>
        <p:spPr>
          <a:xfrm>
            <a:off x="5182430" y="4077072"/>
            <a:ext cx="2592288" cy="26254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http://900igr.net/up/datas/218363/013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33142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979712" y="908720"/>
            <a:ext cx="69847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у ребенка активной социальной гражданской позиции, воспитание гуманной, самостоятельной, интеллектуально развитой творческой личности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67544" y="980728"/>
            <a:ext cx="17019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Цель:</a:t>
            </a:r>
            <a:endParaRPr lang="ru-RU" sz="32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467544" y="2420889"/>
            <a:ext cx="151216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979712" y="2276872"/>
            <a:ext cx="6696745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fontAlgn="base"/>
            <a:endParaRPr lang="ru-RU" dirty="0" smtClean="0"/>
          </a:p>
          <a:p>
            <a:pPr lvl="0" fontAlgn="base"/>
            <a:endParaRPr lang="ru-RU" dirty="0"/>
          </a:p>
          <a:p>
            <a:pPr marL="285750" lvl="0" indent="-285750" fontAlgn="base">
              <a:buFont typeface="Wingdings" panose="05000000000000000000" pitchFamily="2" charset="2"/>
              <a:buChar char="v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Сформировать позитивную установку в воспитании патриотизма</a:t>
            </a:r>
          </a:p>
          <a:p>
            <a:pPr marL="285750" lvl="0" indent="-285750" fontAlgn="base">
              <a:buFont typeface="Wingdings" panose="05000000000000000000" pitchFamily="2" charset="2"/>
              <a:buChar char="v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Способствовать формированию чувства привязанности к своему дому, своим близким, детскому саду; улице, родному селу, стране</a:t>
            </a:r>
          </a:p>
          <a:p>
            <a:pPr marL="285750" lvl="0" indent="-285750" fontAlgn="base">
              <a:buFont typeface="Wingdings" panose="05000000000000000000" pitchFamily="2" charset="2"/>
              <a:buChar char="v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Ознакомить детей с символами государства</a:t>
            </a:r>
          </a:p>
          <a:p>
            <a:pPr marL="285750" lvl="0" indent="-285750" fontAlgn="base">
              <a:buFont typeface="Wingdings" panose="05000000000000000000" pitchFamily="2" charset="2"/>
              <a:buChar char="v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бережного отношения к родной природе и всему живому</a:t>
            </a:r>
          </a:p>
          <a:p>
            <a:pPr marL="285750" lvl="0" indent="-285750" fontAlgn="base">
              <a:buFont typeface="Wingdings" panose="05000000000000000000" pitchFamily="2" charset="2"/>
              <a:buChar char="v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Воспитывать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 дошкольников чувства уважения и заботы к защитникам Отечества</a:t>
            </a:r>
          </a:p>
          <a:p>
            <a:pPr lvl="0" fontAlgn="base"/>
            <a:endParaRPr lang="ru-RU" dirty="0" smtClean="0"/>
          </a:p>
          <a:p>
            <a:r>
              <a:rPr lang="ru-RU" b="1" dirty="0"/>
              <a:t> 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862875"/>
            <a:ext cx="8229600" cy="4389120"/>
          </a:xfrm>
        </p:spPr>
        <p:txBody>
          <a:bodyPr/>
          <a:lstStyle/>
          <a:p>
            <a:pPr>
              <a:buNone/>
            </a:pP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sp>
        <p:nvSpPr>
          <p:cNvPr id="4" name="Овал 3"/>
          <p:cNvSpPr/>
          <p:nvPr/>
        </p:nvSpPr>
        <p:spPr>
          <a:xfrm>
            <a:off x="3221038" y="2333625"/>
            <a:ext cx="2482849" cy="1423988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Формы работы с детьми</a:t>
            </a:r>
          </a:p>
        </p:txBody>
      </p:sp>
      <p:sp>
        <p:nvSpPr>
          <p:cNvPr id="5" name="Овал 4"/>
          <p:cNvSpPr/>
          <p:nvPr/>
        </p:nvSpPr>
        <p:spPr>
          <a:xfrm>
            <a:off x="3403600" y="116632"/>
            <a:ext cx="2300288" cy="1383516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НОД</a:t>
            </a:r>
          </a:p>
        </p:txBody>
      </p:sp>
      <p:sp>
        <p:nvSpPr>
          <p:cNvPr id="6" name="Овал 5"/>
          <p:cNvSpPr/>
          <p:nvPr/>
        </p:nvSpPr>
        <p:spPr>
          <a:xfrm>
            <a:off x="6012160" y="692696"/>
            <a:ext cx="2520280" cy="1531391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Чтение худ.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литературы, составление рассказов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Овал 6"/>
          <p:cNvSpPr/>
          <p:nvPr/>
        </p:nvSpPr>
        <p:spPr>
          <a:xfrm>
            <a:off x="6490424" y="2333625"/>
            <a:ext cx="2397189" cy="1423988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/>
              <a:t>Н</a:t>
            </a:r>
            <a:r>
              <a:rPr lang="ru-RU" dirty="0" smtClean="0"/>
              <a:t>аблюдения </a:t>
            </a:r>
            <a:r>
              <a:rPr lang="ru-RU" dirty="0"/>
              <a:t>в быту и природе</a:t>
            </a:r>
          </a:p>
        </p:txBody>
      </p:sp>
      <p:sp>
        <p:nvSpPr>
          <p:cNvPr id="9" name="Овал 8"/>
          <p:cNvSpPr/>
          <p:nvPr/>
        </p:nvSpPr>
        <p:spPr>
          <a:xfrm>
            <a:off x="5508104" y="3867152"/>
            <a:ext cx="2463919" cy="1434056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Сюжетно-ролевые и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дид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игры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Овал 9"/>
          <p:cNvSpPr/>
          <p:nvPr/>
        </p:nvSpPr>
        <p:spPr>
          <a:xfrm>
            <a:off x="866929" y="3933865"/>
            <a:ext cx="2536671" cy="1583367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Праздники, досуги, развлечения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203647" y="2333625"/>
            <a:ext cx="2345276" cy="1533525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Беседы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508716" y="692696"/>
            <a:ext cx="2524500" cy="1531391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Целевые экскурсии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Овал 12"/>
          <p:cNvSpPr/>
          <p:nvPr/>
        </p:nvSpPr>
        <p:spPr>
          <a:xfrm>
            <a:off x="3395417" y="5013176"/>
            <a:ext cx="2472727" cy="1343402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Просмотр тематических мультфильмов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5" name="Прямая со стрелкой 14"/>
          <p:cNvCxnSpPr/>
          <p:nvPr/>
        </p:nvCxnSpPr>
        <p:spPr>
          <a:xfrm flipV="1">
            <a:off x="4545562" y="1441401"/>
            <a:ext cx="8182" cy="84521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>
            <a:stCxn id="4" idx="7"/>
          </p:cNvCxnSpPr>
          <p:nvPr/>
        </p:nvCxnSpPr>
        <p:spPr>
          <a:xfrm flipV="1">
            <a:off x="5340282" y="1988841"/>
            <a:ext cx="815894" cy="55332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 стрелкой 23"/>
          <p:cNvCxnSpPr>
            <a:stCxn id="4" idx="6"/>
            <a:endCxn id="7" idx="2"/>
          </p:cNvCxnSpPr>
          <p:nvPr/>
        </p:nvCxnSpPr>
        <p:spPr>
          <a:xfrm>
            <a:off x="5703887" y="3045619"/>
            <a:ext cx="786537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 стрелкой 25"/>
          <p:cNvCxnSpPr>
            <a:stCxn id="4" idx="5"/>
          </p:cNvCxnSpPr>
          <p:nvPr/>
        </p:nvCxnSpPr>
        <p:spPr>
          <a:xfrm>
            <a:off x="5340282" y="3549075"/>
            <a:ext cx="887902" cy="31807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 стрелкой 27"/>
          <p:cNvCxnSpPr>
            <a:stCxn id="4" idx="4"/>
          </p:cNvCxnSpPr>
          <p:nvPr/>
        </p:nvCxnSpPr>
        <p:spPr>
          <a:xfrm flipH="1">
            <a:off x="4427984" y="3757613"/>
            <a:ext cx="34479" cy="125556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 стрелкой 29"/>
          <p:cNvCxnSpPr/>
          <p:nvPr/>
        </p:nvCxnSpPr>
        <p:spPr>
          <a:xfrm flipH="1">
            <a:off x="2749737" y="3479650"/>
            <a:ext cx="707737" cy="70004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 стрелкой 32"/>
          <p:cNvCxnSpPr>
            <a:stCxn id="4" idx="2"/>
            <a:endCxn id="11" idx="6"/>
          </p:cNvCxnSpPr>
          <p:nvPr/>
        </p:nvCxnSpPr>
        <p:spPr>
          <a:xfrm flipH="1">
            <a:off x="2548923" y="3045619"/>
            <a:ext cx="672115" cy="5476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 стрелкой 34"/>
          <p:cNvCxnSpPr>
            <a:stCxn id="4" idx="1"/>
          </p:cNvCxnSpPr>
          <p:nvPr/>
        </p:nvCxnSpPr>
        <p:spPr>
          <a:xfrm flipH="1" flipV="1">
            <a:off x="2884980" y="1862875"/>
            <a:ext cx="699663" cy="67928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620688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</a:t>
            </a:r>
            <a:endParaRPr lang="ru-RU" sz="36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75" t="3670" r="15350"/>
          <a:stretch/>
        </p:blipFill>
        <p:spPr>
          <a:xfrm>
            <a:off x="5110369" y="773078"/>
            <a:ext cx="3131972" cy="279087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82" t="8821" r="17029"/>
          <a:stretch/>
        </p:blipFill>
        <p:spPr>
          <a:xfrm>
            <a:off x="755576" y="3764794"/>
            <a:ext cx="3172724" cy="295232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44" t="22531" r="28746" b="16400"/>
          <a:stretch/>
        </p:blipFill>
        <p:spPr>
          <a:xfrm>
            <a:off x="1806470" y="653151"/>
            <a:ext cx="1813270" cy="295244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08" t="27403" r="2909"/>
          <a:stretch/>
        </p:blipFill>
        <p:spPr>
          <a:xfrm>
            <a:off x="4991857" y="3735742"/>
            <a:ext cx="2677216" cy="292304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2" name="TextBox 11"/>
          <p:cNvSpPr txBox="1"/>
          <p:nvPr/>
        </p:nvSpPr>
        <p:spPr>
          <a:xfrm>
            <a:off x="4932040" y="44889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899592" y="59327"/>
            <a:ext cx="779755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   </a:t>
            </a:r>
            <a:r>
              <a:rPr lang="ru-RU" sz="3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МОЯ </a:t>
            </a:r>
            <a:r>
              <a:rPr lang="ru-RU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СЕМЬЯ КАК ЧАСТЬ РОССИИ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80" b="12201"/>
          <a:stretch/>
        </p:blipFill>
        <p:spPr>
          <a:xfrm>
            <a:off x="4644008" y="908721"/>
            <a:ext cx="4363889" cy="547260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25850"/>
          <a:stretch/>
        </p:blipFill>
        <p:spPr>
          <a:xfrm rot="10800000">
            <a:off x="323528" y="908720"/>
            <a:ext cx="3885437" cy="247901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000"/>
          <a:stretch/>
        </p:blipFill>
        <p:spPr>
          <a:xfrm rot="16200000">
            <a:off x="934099" y="3106461"/>
            <a:ext cx="2664297" cy="388543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331640" y="0"/>
            <a:ext cx="7200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Уголок патриотического воспитания</a:t>
            </a:r>
            <a:endParaRPr lang="ru-RU" sz="3200" dirty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650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35696" y="188640"/>
            <a:ext cx="65527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Родина моя РОССИЯ!!!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 descr="E:\Documents and Settings\Администратор\Рабочий стол\москва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1520" y="970705"/>
            <a:ext cx="4032449" cy="291632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Picture 3" descr="E:\Documents and Settings\Администратор\Рабочий стол\москва2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970705"/>
            <a:ext cx="4378867" cy="291632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Picture 4" descr="E:\Documents and Settings\Администратор\Рабочий стол\москва 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377989" y="4061289"/>
            <a:ext cx="3811960" cy="269695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953133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08" t="933"/>
          <a:stretch/>
        </p:blipFill>
        <p:spPr>
          <a:xfrm>
            <a:off x="179512" y="695982"/>
            <a:ext cx="2736303" cy="244646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63" b="18900"/>
          <a:stretch/>
        </p:blipFill>
        <p:spPr>
          <a:xfrm>
            <a:off x="5940151" y="775051"/>
            <a:ext cx="3038555" cy="236739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79" t="8657" r="25194" b="12200"/>
          <a:stretch/>
        </p:blipFill>
        <p:spPr>
          <a:xfrm>
            <a:off x="3164394" y="1556792"/>
            <a:ext cx="2383165" cy="247673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" t="6361" r="4725" b="7951"/>
          <a:stretch/>
        </p:blipFill>
        <p:spPr>
          <a:xfrm>
            <a:off x="611560" y="4362863"/>
            <a:ext cx="3528392" cy="221695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00" r="3538" b="4851"/>
          <a:stretch/>
        </p:blipFill>
        <p:spPr>
          <a:xfrm>
            <a:off x="5004048" y="4362863"/>
            <a:ext cx="3672408" cy="221695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899592" y="0"/>
            <a:ext cx="80791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Знакомим с историей нашего села</a:t>
            </a:r>
            <a:endParaRPr lang="ru-RU" sz="3200" dirty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6025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0"/>
            <a:ext cx="8712967" cy="64971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Эту истину знаю от роду. И её никогда не таю: Кто не любит родную природу, Тот не любит Отчизну 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свою</a:t>
            </a:r>
            <a:r>
              <a:rPr lang="ru-RU" sz="22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endParaRPr lang="ru-RU" sz="22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3501008"/>
            <a:ext cx="3456383" cy="25922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004048" y="3500174"/>
            <a:ext cx="3456384" cy="25922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295" y="897070"/>
            <a:ext cx="2915117" cy="218633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2279" y="852520"/>
            <a:ext cx="1728193" cy="230425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Picture 4" descr="E:\Documents and Settings\Администратор\Рабочий стол\фото для презентации\115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637996" y="1084545"/>
            <a:ext cx="3177060" cy="217190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911149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1704</TotalTime>
  <Words>365</Words>
  <Application>Microsoft Office PowerPoint</Application>
  <PresentationFormat>Экран (4:3)</PresentationFormat>
  <Paragraphs>57</Paragraphs>
  <Slides>21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8" baseType="lpstr">
      <vt:lpstr>Aharoni</vt:lpstr>
      <vt:lpstr>Calibri</vt:lpstr>
      <vt:lpstr>Constantia</vt:lpstr>
      <vt:lpstr>Times New Roman</vt:lpstr>
      <vt:lpstr>Wingdings</vt:lpstr>
      <vt:lpstr>Wingdings 2</vt:lpstr>
      <vt:lpstr>Поток</vt:lpstr>
      <vt:lpstr>«Формирование основ гражданственности   у детей старшего дошкольного возраста»</vt:lpstr>
      <vt:lpstr>АКТУАЛЬНОСТЬ</vt:lpstr>
      <vt:lpstr>Презентация PowerPoint</vt:lpstr>
      <vt:lpstr>Презентация PowerPoint</vt:lpstr>
      <vt:lpstr> </vt:lpstr>
      <vt:lpstr>Презентация PowerPoint</vt:lpstr>
      <vt:lpstr>Презентация PowerPoint</vt:lpstr>
      <vt:lpstr>Презентация PowerPoint</vt:lpstr>
      <vt:lpstr>         Эту истину знаю от роду. И её никогда не таю: Кто не любит родную природу, Тот не любит Отчизну свою     </vt:lpstr>
      <vt:lpstr>  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 Воспитание активной гражданской позиции у дошкольников»</dc:title>
  <dc:creator>123</dc:creator>
  <cp:lastModifiedBy>Татьяна</cp:lastModifiedBy>
  <cp:revision>130</cp:revision>
  <dcterms:created xsi:type="dcterms:W3CDTF">2013-03-16T05:50:49Z</dcterms:created>
  <dcterms:modified xsi:type="dcterms:W3CDTF">2019-11-13T10:08:43Z</dcterms:modified>
</cp:coreProperties>
</file>