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6" r:id="rId3"/>
    <p:sldId id="271" r:id="rId4"/>
    <p:sldId id="283" r:id="rId5"/>
    <p:sldId id="279" r:id="rId6"/>
    <p:sldId id="296" r:id="rId7"/>
    <p:sldId id="299" r:id="rId8"/>
    <p:sldId id="265" r:id="rId9"/>
    <p:sldId id="303" r:id="rId10"/>
    <p:sldId id="298" r:id="rId11"/>
    <p:sldId id="263" r:id="rId12"/>
    <p:sldId id="284" r:id="rId13"/>
    <p:sldId id="256" r:id="rId14"/>
    <p:sldId id="292" r:id="rId15"/>
    <p:sldId id="293" r:id="rId16"/>
    <p:sldId id="258" r:id="rId17"/>
    <p:sldId id="257" r:id="rId18"/>
    <p:sldId id="275" r:id="rId19"/>
    <p:sldId id="301" r:id="rId20"/>
    <p:sldId id="268" r:id="rId21"/>
    <p:sldId id="302" r:id="rId22"/>
    <p:sldId id="29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85" autoAdjust="0"/>
    <p:restoredTop sz="94343" autoAdjust="0"/>
  </p:normalViewPr>
  <p:slideViewPr>
    <p:cSldViewPr snapToGrid="0">
      <p:cViewPr varScale="1">
        <p:scale>
          <a:sx n="73" d="100"/>
          <a:sy n="73" d="100"/>
        </p:scale>
        <p:origin x="2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CB6-13F4-4D26-8E93-F7A7AF746ED7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AC0-8074-46A8-B8DC-6D95B53D7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15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CB6-13F4-4D26-8E93-F7A7AF746ED7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AC0-8074-46A8-B8DC-6D95B53D7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19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CB6-13F4-4D26-8E93-F7A7AF746ED7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AC0-8074-46A8-B8DC-6D95B53D7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58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CB6-13F4-4D26-8E93-F7A7AF746ED7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AC0-8074-46A8-B8DC-6D95B53D7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16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CB6-13F4-4D26-8E93-F7A7AF746ED7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AC0-8074-46A8-B8DC-6D95B53D7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68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CB6-13F4-4D26-8E93-F7A7AF746ED7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AC0-8074-46A8-B8DC-6D95B53D7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8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CB6-13F4-4D26-8E93-F7A7AF746ED7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AC0-8074-46A8-B8DC-6D95B53D7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78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CB6-13F4-4D26-8E93-F7A7AF746ED7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AC0-8074-46A8-B8DC-6D95B53D7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CB6-13F4-4D26-8E93-F7A7AF746ED7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AC0-8074-46A8-B8DC-6D95B53D7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2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CB6-13F4-4D26-8E93-F7A7AF746ED7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AC0-8074-46A8-B8DC-6D95B53D7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58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CB6-13F4-4D26-8E93-F7A7AF746ED7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1AC0-8074-46A8-B8DC-6D95B53D7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15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40CB6-13F4-4D26-8E93-F7A7AF746ED7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C1AC0-8074-46A8-B8DC-6D95B53D7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50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99"/>
            <a:ext cx="12193057" cy="6870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199"/>
            <a:ext cx="12192000" cy="6879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70041" y="2743200"/>
            <a:ext cx="892844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cap="none" spc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Работа с семьями воспитанников</a:t>
            </a:r>
          </a:p>
          <a:p>
            <a:pPr algn="r"/>
            <a:endParaRPr lang="ru-RU" sz="2000" cap="none" spc="0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r"/>
            <a:r>
              <a:rPr lang="ru-RU" sz="2000" cap="none" spc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МДОУ детский сад №7</a:t>
            </a:r>
          </a:p>
          <a:p>
            <a:pPr algn="r"/>
            <a:r>
              <a:rPr lang="ru-RU" sz="20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Выполнила: воспитатель Конечная В.С.</a:t>
            </a:r>
            <a:endParaRPr lang="ru-RU" sz="2000" cap="none" spc="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8" b="46858"/>
          <a:stretch/>
        </p:blipFill>
        <p:spPr>
          <a:xfrm>
            <a:off x="4048600" y="457200"/>
            <a:ext cx="3833542" cy="256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0" b="42095"/>
          <a:stretch/>
        </p:blipFill>
        <p:spPr>
          <a:xfrm>
            <a:off x="8232886" y="3804487"/>
            <a:ext cx="3760620" cy="2847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41431"/>
          <a:stretch/>
        </p:blipFill>
        <p:spPr>
          <a:xfrm>
            <a:off x="161107" y="3742369"/>
            <a:ext cx="3536749" cy="2647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4571" r="-1701" b="42857"/>
          <a:stretch/>
        </p:blipFill>
        <p:spPr>
          <a:xfrm>
            <a:off x="214087" y="457200"/>
            <a:ext cx="3483769" cy="2534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0" b="50857"/>
          <a:stretch/>
        </p:blipFill>
        <p:spPr>
          <a:xfrm>
            <a:off x="3956688" y="3804487"/>
            <a:ext cx="4017366" cy="2272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2" b="36571"/>
          <a:stretch/>
        </p:blipFill>
        <p:spPr>
          <a:xfrm>
            <a:off x="8232886" y="261255"/>
            <a:ext cx="3569932" cy="30828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38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89" y="1047040"/>
            <a:ext cx="9065621" cy="5552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401538" y="261910"/>
            <a:ext cx="5075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err="1" smtClean="0">
                <a:ln w="0"/>
                <a:latin typeface="Monotype Corsiva" panose="03010101010201010101" pitchFamily="66" charset="0"/>
              </a:rPr>
              <a:t>Фоточеллендж</a:t>
            </a:r>
            <a:r>
              <a:rPr lang="ru-RU" sz="2800" dirty="0" smtClean="0">
                <a:ln w="0"/>
                <a:latin typeface="Monotype Corsiva" panose="03010101010201010101" pitchFamily="66" charset="0"/>
              </a:rPr>
              <a:t> «Семья в объективе»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161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6" r="-339" b="28380"/>
          <a:stretch/>
        </p:blipFill>
        <p:spPr>
          <a:xfrm>
            <a:off x="7214387" y="718457"/>
            <a:ext cx="4817165" cy="4872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3048" r="-337" b="15238"/>
          <a:stretch/>
        </p:blipFill>
        <p:spPr>
          <a:xfrm>
            <a:off x="3781911" y="1724296"/>
            <a:ext cx="3081145" cy="4232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4190" r="-2943" b="9905"/>
          <a:stretch/>
        </p:blipFill>
        <p:spPr>
          <a:xfrm>
            <a:off x="269463" y="914400"/>
            <a:ext cx="3161118" cy="4519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834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89" y="1854925"/>
            <a:ext cx="5057811" cy="4650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8" y="274320"/>
            <a:ext cx="4526280" cy="6035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41" y="2413293"/>
            <a:ext cx="3460626" cy="4271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095999" y="589351"/>
            <a:ext cx="4573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err="1" smtClean="0">
                <a:ln w="0"/>
                <a:latin typeface="Monotype Corsiva" panose="03010101010201010101" pitchFamily="66" charset="0"/>
              </a:rPr>
              <a:t>Флешмоб</a:t>
            </a:r>
            <a:r>
              <a:rPr lang="ru-RU" sz="3200" dirty="0" smtClean="0">
                <a:ln w="0"/>
                <a:latin typeface="Monotype Corsiva" panose="03010101010201010101" pitchFamily="66" charset="0"/>
              </a:rPr>
              <a:t> «Я люблю Россию»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0866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24" y="131473"/>
            <a:ext cx="3709716" cy="6595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0" y="1776039"/>
            <a:ext cx="4659084" cy="3494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5" y="2926689"/>
            <a:ext cx="3736565" cy="3631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623473" y="392797"/>
            <a:ext cx="42114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err="1" smtClean="0">
                <a:ln w="0"/>
                <a:latin typeface="Monotype Corsiva" panose="03010101010201010101" pitchFamily="66" charset="0"/>
              </a:rPr>
              <a:t>Флешмоб</a:t>
            </a:r>
            <a:r>
              <a:rPr lang="ru-RU" sz="2800" dirty="0" smtClean="0">
                <a:ln w="0"/>
                <a:latin typeface="Monotype Corsiva" panose="03010101010201010101" pitchFamily="66" charset="0"/>
              </a:rPr>
              <a:t> семейного чтения</a:t>
            </a:r>
          </a:p>
          <a:p>
            <a:pPr algn="ctr"/>
            <a:r>
              <a:rPr lang="ru-RU" sz="2800" dirty="0" smtClean="0">
                <a:ln w="0"/>
                <a:latin typeface="Monotype Corsiva" panose="03010101010201010101" pitchFamily="66" charset="0"/>
              </a:rPr>
              <a:t>«Мы помним. Мы гордимся.»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4601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78" y="0"/>
            <a:ext cx="12193057" cy="6870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84" y="1619043"/>
            <a:ext cx="3683711" cy="4909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0" y="1306287"/>
            <a:ext cx="3666692" cy="4873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037" y="1162595"/>
            <a:ext cx="3688700" cy="4899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234757" y="353458"/>
            <a:ext cx="7935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Традиция поздравлять с днём рождения воспитанников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26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8" b="14518"/>
          <a:stretch/>
        </p:blipFill>
        <p:spPr>
          <a:xfrm>
            <a:off x="4321687" y="2008864"/>
            <a:ext cx="3008694" cy="35428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61" y="2573384"/>
            <a:ext cx="4393474" cy="40090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396" r="-657" b="37358"/>
          <a:stretch/>
        </p:blipFill>
        <p:spPr>
          <a:xfrm>
            <a:off x="300624" y="1136469"/>
            <a:ext cx="3777484" cy="3289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367273" y="767137"/>
            <a:ext cx="4413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n w="0"/>
                <a:latin typeface="Monotype Corsiva" panose="03010101010201010101" pitchFamily="66" charset="0"/>
              </a:rPr>
              <a:t>П</a:t>
            </a:r>
            <a:r>
              <a:rPr lang="ru-RU" sz="2800" dirty="0" smtClean="0">
                <a:ln w="0"/>
                <a:latin typeface="Monotype Corsiva" panose="03010101010201010101" pitchFamily="66" charset="0"/>
              </a:rPr>
              <a:t>оздравляем родных и близких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346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" r="2165"/>
          <a:stretch/>
        </p:blipFill>
        <p:spPr>
          <a:xfrm>
            <a:off x="7676406" y="869089"/>
            <a:ext cx="4249982" cy="5747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0" y="1423851"/>
            <a:ext cx="6923499" cy="5192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93442" y="416341"/>
            <a:ext cx="34195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n w="0"/>
                <a:latin typeface="Monotype Corsiva" panose="03010101010201010101" pitchFamily="66" charset="0"/>
              </a:rPr>
              <a:t>Участие в конкурсах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5026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4371"/>
            <a:ext cx="12192001" cy="68823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1048727"/>
            <a:ext cx="3477315" cy="5508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048727"/>
            <a:ext cx="3145899" cy="5574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62"/>
          <a:stretch/>
        </p:blipFill>
        <p:spPr>
          <a:xfrm>
            <a:off x="7915736" y="2189782"/>
            <a:ext cx="3756699" cy="2905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859218" y="864061"/>
            <a:ext cx="3857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n w="0"/>
                <a:latin typeface="Monotype Corsiva" panose="03010101010201010101" pitchFamily="66" charset="0"/>
              </a:rPr>
              <a:t>Совместное творчество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165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3" y="1384957"/>
            <a:ext cx="3965121" cy="5286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72" y="2893726"/>
            <a:ext cx="6096000" cy="3438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4211" r="13852" b="4661"/>
          <a:stretch/>
        </p:blipFill>
        <p:spPr>
          <a:xfrm>
            <a:off x="8235341" y="104664"/>
            <a:ext cx="3726792" cy="2560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11682" y="1613433"/>
            <a:ext cx="3493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n w="0"/>
                <a:latin typeface="Monotype Corsiva" panose="03010101010201010101" pitchFamily="66" charset="0"/>
              </a:rPr>
              <a:t>Реализация проектов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533885" y="5870586"/>
            <a:ext cx="1564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bg1"/>
                </a:solidFill>
                <a:latin typeface="Monotype Corsiva" panose="03010101010201010101" pitchFamily="66" charset="0"/>
              </a:rPr>
              <a:t>«Добрый </a:t>
            </a:r>
            <a:r>
              <a:rPr lang="ru-RU" sz="2400" dirty="0" smtClean="0">
                <a:ln w="0"/>
                <a:solidFill>
                  <a:schemeClr val="bg1"/>
                </a:solidFill>
                <a:latin typeface="Monotype Corsiva" panose="03010101010201010101" pitchFamily="66" charset="0"/>
              </a:rPr>
              <a:t>мир</a:t>
            </a:r>
            <a:r>
              <a:rPr lang="ru-RU" dirty="0" smtClean="0">
                <a:ln w="0"/>
                <a:solidFill>
                  <a:schemeClr val="bg1"/>
                </a:solidFill>
                <a:latin typeface="Monotype Corsiva" panose="03010101010201010101" pitchFamily="66" charset="0"/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52" y="483722"/>
            <a:ext cx="10733650" cy="5739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497205" y="906709"/>
            <a:ext cx="995389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условиях, когда большинство семей озабочено решением проблем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экономического характера, многие родители уделяют недостаточно внимания вопросам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и личностного развития ребёнка.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родители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интересуются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питанием или чистотой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одежды, считают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детский сад – место, где только присматривают за детьми, пока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работе, а также не владея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достаточной мере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возрастных и интеллектуальных особенностей развития ребёнка, порой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вслепую.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Принимая во внимание, что главные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детей – это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родители, мы в своей работе поставили цель: способствовать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компетентности родителей в области воспитания детей, содействовать вовлечению родительского коллектива в жизнедеятельность группы детского сада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42" y="370139"/>
            <a:ext cx="4030406" cy="5357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8" y="370139"/>
            <a:ext cx="4134395" cy="5512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70" y="2878889"/>
            <a:ext cx="4888536" cy="3674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536117" y="1393788"/>
            <a:ext cx="3119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n w="0"/>
                <a:latin typeface="Monotype Corsiva" panose="03010101010201010101" pitchFamily="66" charset="0"/>
              </a:rPr>
              <a:t>П</a:t>
            </a:r>
            <a:r>
              <a:rPr lang="ru-RU" sz="2400" dirty="0" smtClean="0">
                <a:ln w="0"/>
                <a:latin typeface="Monotype Corsiva" panose="03010101010201010101" pitchFamily="66" charset="0"/>
              </a:rPr>
              <a:t>роект «Играем вместе»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7984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17" y="783770"/>
            <a:ext cx="3259314" cy="3259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1" y="267918"/>
            <a:ext cx="3775166" cy="3775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21" y="783770"/>
            <a:ext cx="4245427" cy="4245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99770" y="5208131"/>
            <a:ext cx="11767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осознают, что их вовлечение в педагогическую деятельность, заинтересованное участие в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образовательном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важно не потому, что этого хочет воспитатель, а потому, что это необходимо для развития их собственного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 Сотрудничество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 родителями является залогом успешной воспитательной деятельности с дошкольниками.</a:t>
            </a:r>
          </a:p>
        </p:txBody>
      </p:sp>
    </p:spTree>
    <p:extLst>
      <p:ext uri="{BB962C8B-B14F-4D97-AF65-F5344CB8AC3E}">
        <p14:creationId xmlns:p14="http://schemas.microsoft.com/office/powerpoint/2010/main" val="157873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618" y="-204531"/>
            <a:ext cx="12583235" cy="72670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43200" y="2967335"/>
            <a:ext cx="71650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88359" y="2068437"/>
            <a:ext cx="7915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3200" y="2530102"/>
            <a:ext cx="64251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Спасибо за внимание!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34201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70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7" y="1495559"/>
            <a:ext cx="5512524" cy="4134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86446" y="208937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0"/>
                <a:latin typeface="Monotype Corsiva" panose="03010101010201010101" pitchFamily="66" charset="0"/>
              </a:rPr>
              <a:t>Родительские собрания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0" y="1619794"/>
            <a:ext cx="5521991" cy="41414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290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583" y="470263"/>
            <a:ext cx="3632555" cy="4715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3" y="391885"/>
            <a:ext cx="3595551" cy="4794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05" y="1211442"/>
            <a:ext cx="3876387" cy="5166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60440" y="285597"/>
            <a:ext cx="2810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n w="0"/>
                <a:latin typeface="Monotype Corsiva" panose="03010101010201010101" pitchFamily="66" charset="0"/>
              </a:rPr>
              <a:t>Буклеты, памятки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676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787"/>
            <a:ext cx="12193057" cy="6870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44" y="915674"/>
            <a:ext cx="6628251" cy="4986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74" y="241800"/>
            <a:ext cx="4766691" cy="6334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907878" y="243137"/>
            <a:ext cx="3453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n w="0"/>
                <a:latin typeface="Monotype Corsiva" panose="03010101010201010101" pitchFamily="66" charset="0"/>
              </a:rPr>
              <a:t>Праздники, развлечения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1226" y="6206940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 smtClean="0">
                <a:ln w="0"/>
                <a:latin typeface="+mj-lt"/>
              </a:rPr>
              <a:t>Квест</a:t>
            </a:r>
            <a:r>
              <a:rPr lang="ru-RU" dirty="0" smtClean="0">
                <a:ln w="0"/>
                <a:latin typeface="+mj-lt"/>
              </a:rPr>
              <a:t>-игра, посвящённая Дню матери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91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786" y="448209"/>
            <a:ext cx="4480776" cy="5974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4" y="781730"/>
            <a:ext cx="6447064" cy="4835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0" y="996649"/>
            <a:ext cx="5900058" cy="4425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115" y="1959429"/>
            <a:ext cx="5574296" cy="41807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357115" y="996649"/>
            <a:ext cx="557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Праздничный митинг, посвящённый дню Победы.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65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4"/>
            <a:ext cx="12192000" cy="6870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77" y="2762794"/>
            <a:ext cx="4963885" cy="3722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80"/>
          <a:stretch/>
        </p:blipFill>
        <p:spPr>
          <a:xfrm>
            <a:off x="151037" y="280389"/>
            <a:ext cx="6634304" cy="3638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04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4"/>
            <a:ext cx="12192000" cy="68707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96" y="117566"/>
            <a:ext cx="5067633" cy="66116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9486" y="228013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750"/>
              </a:spcAft>
            </a:pPr>
            <a:r>
              <a:rPr lang="ru-RU" sz="28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Силами </a:t>
            </a:r>
            <a:r>
              <a:rPr lang="ru-RU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педагогов и родителей воспитанников, были собраны автобиографические данные наших родственников, </a:t>
            </a:r>
            <a:r>
              <a:rPr lang="ru-RU" sz="28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участвовавших </a:t>
            </a:r>
            <a:r>
              <a:rPr lang="ru-RU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 и создана «Стена памяти».</a:t>
            </a:r>
            <a:endParaRPr lang="ru-RU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10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273</Words>
  <Application>Microsoft Office PowerPoint</Application>
  <PresentationFormat>Широкоэкранный</PresentationFormat>
  <Paragraphs>27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</dc:creator>
  <cp:lastModifiedBy>Lenovo</cp:lastModifiedBy>
  <cp:revision>64</cp:revision>
  <dcterms:created xsi:type="dcterms:W3CDTF">2022-04-24T04:31:58Z</dcterms:created>
  <dcterms:modified xsi:type="dcterms:W3CDTF">2025-10-28T00:58:35Z</dcterms:modified>
</cp:coreProperties>
</file>