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68" r:id="rId6"/>
    <p:sldId id="265" r:id="rId7"/>
    <p:sldId id="269" r:id="rId8"/>
    <p:sldId id="266" r:id="rId9"/>
    <p:sldId id="270" r:id="rId10"/>
    <p:sldId id="271" r:id="rId11"/>
    <p:sldId id="259" r:id="rId12"/>
    <p:sldId id="273" r:id="rId13"/>
    <p:sldId id="274" r:id="rId14"/>
    <p:sldId id="275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9087835">
            <a:off x="237534" y="1755746"/>
            <a:ext cx="2059385" cy="27146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flipV="1">
            <a:off x="2487214" y="659498"/>
            <a:ext cx="1884229" cy="2483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zhar.png"/>
          <p:cNvPicPr>
            <a:picLocks noChangeAspect="1"/>
          </p:cNvPicPr>
          <p:nvPr userDrawn="1"/>
        </p:nvPicPr>
        <p:blipFill>
          <a:blip r:embed="rId4">
            <a:lum contrast="20000"/>
          </a:blip>
          <a:srcRect l="8215" r="5522" b="4166"/>
          <a:stretch>
            <a:fillRect/>
          </a:stretch>
        </p:blipFill>
        <p:spPr>
          <a:xfrm>
            <a:off x="142844" y="71420"/>
            <a:ext cx="3429024" cy="3755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0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428728" y="1285866"/>
            <a:ext cx="2245568" cy="37147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rot="20994163" flipH="1">
            <a:off x="7173230" y="2717139"/>
            <a:ext cx="1388027" cy="1829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flipV="1">
            <a:off x="7910103" y="714362"/>
            <a:ext cx="1233897" cy="16265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zhar.png"/>
          <p:cNvPicPr>
            <a:picLocks noChangeAspect="1"/>
          </p:cNvPicPr>
          <p:nvPr userDrawn="1"/>
        </p:nvPicPr>
        <p:blipFill>
          <a:blip r:embed="rId5">
            <a:lum contrast="20000"/>
          </a:blip>
          <a:srcRect l="8215" r="5522" b="4166"/>
          <a:stretch>
            <a:fillRect/>
          </a:stretch>
        </p:blipFill>
        <p:spPr>
          <a:xfrm rot="20894957" flipH="1">
            <a:off x="6786578" y="500048"/>
            <a:ext cx="2140034" cy="234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643834" y="2071684"/>
            <a:ext cx="1643074" cy="2718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H="1">
            <a:off x="0" y="1214428"/>
            <a:ext cx="1355662" cy="17870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10800000" flipH="1" flipV="1">
            <a:off x="214282" y="2714626"/>
            <a:ext cx="1500198" cy="1977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zhar.png"/>
          <p:cNvPicPr>
            <a:picLocks noChangeAspect="1"/>
          </p:cNvPicPr>
          <p:nvPr userDrawn="1"/>
        </p:nvPicPr>
        <p:blipFill>
          <a:blip r:embed="rId5">
            <a:lum contrast="20000"/>
          </a:blip>
          <a:srcRect l="8215" r="5522" b="4166"/>
          <a:stretch>
            <a:fillRect/>
          </a:stretch>
        </p:blipFill>
        <p:spPr>
          <a:xfrm rot="786504">
            <a:off x="96377" y="356226"/>
            <a:ext cx="2152458" cy="23574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 rot="2106423" flipH="1" flipV="1">
            <a:off x="236248" y="2860746"/>
            <a:ext cx="908091" cy="11970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 rot="2521404" flipH="1">
            <a:off x="192471" y="1583031"/>
            <a:ext cx="1029693" cy="13573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0" descr="http://galerey-room.ru/images/154233_1413632553.png"/>
          <p:cNvPicPr>
            <a:picLocks noChangeAspect="1" noChangeArrowheads="1"/>
          </p:cNvPicPr>
          <p:nvPr userDrawn="1"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 flipV="1">
            <a:off x="428596" y="1928808"/>
            <a:ext cx="1288092" cy="16979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qiinga.com/images/intime-hausfrauen-porno.png"/>
          <p:cNvPicPr>
            <a:picLocks noChangeAspect="1" noChangeArrowheads="1"/>
          </p:cNvPicPr>
          <p:nvPr userDrawn="1"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flipH="1">
            <a:off x="0" y="2285998"/>
            <a:ext cx="1457014" cy="2410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" y="-1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3071802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6072198" y="0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" y="4569072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071802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 descr="https://goroddetstva.by/upload/resize_cache/iblock/131/1000_1000_1/13191b56b7fb2d5a765950f82cf76fd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6072198" y="4569073"/>
            <a:ext cx="3071802" cy="5744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56458D1-1567-4B29-AA3E-95F532C13708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4786328"/>
            <a:ext cx="2133600" cy="273844"/>
          </a:xfrm>
          <a:prstGeom prst="rect">
            <a:avLst/>
          </a:prstGeom>
        </p:spPr>
        <p:txBody>
          <a:bodyPr/>
          <a:lstStyle/>
          <a:p>
            <a:fld id="{88E1E18B-19F3-44B0-9CDF-62B455D8A9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age.freepik.com/free-vector/no-translate-detected_1048-6530.jpg"/>
          <p:cNvPicPr>
            <a:picLocks noChangeAspect="1" noChangeArrowheads="1"/>
          </p:cNvPicPr>
          <p:nvPr userDrawn="1"/>
        </p:nvPicPr>
        <p:blipFill>
          <a:blip r:embed="rId13"/>
          <a:srcRect t="1388" b="1388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134761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Проект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"В </a:t>
            </a:r>
            <a:r>
              <a:rPr lang="ru-RU" sz="3600" b="1" dirty="0">
                <a:solidFill>
                  <a:srgbClr val="FF0000"/>
                </a:solidFill>
                <a:latin typeface="Segoe Script" panose="020B0504020000000003" pitchFamily="34" charset="0"/>
              </a:rPr>
              <a:t>гостях у сказки</a:t>
            </a:r>
            <a:r>
              <a:rPr lang="ru-RU" sz="3600" b="1" dirty="0" smtClean="0">
                <a:solidFill>
                  <a:srgbClr val="FF0000"/>
                </a:solidFill>
                <a:latin typeface="Segoe Script" panose="020B0504020000000003" pitchFamily="34" charset="0"/>
              </a:rPr>
              <a:t>"</a:t>
            </a:r>
            <a:endParaRPr lang="ru-RU" sz="3600" b="1" i="1" dirty="0"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8024" y="3939902"/>
            <a:ext cx="4138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Жукова Т. А.</a:t>
            </a:r>
          </a:p>
          <a:p>
            <a:pPr algn="r"/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№7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7584" y="555526"/>
            <a:ext cx="80134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НОД рисование, лепка, аппликация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40" y="1005774"/>
            <a:ext cx="2060698" cy="1693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r="12667"/>
          <a:stretch/>
        </p:blipFill>
        <p:spPr>
          <a:xfrm>
            <a:off x="3231741" y="2454031"/>
            <a:ext cx="2232527" cy="20793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1"/>
          <a:stretch/>
        </p:blipFill>
        <p:spPr>
          <a:xfrm>
            <a:off x="835725" y="1013726"/>
            <a:ext cx="2160240" cy="216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0" r="3334"/>
          <a:stretch/>
        </p:blipFill>
        <p:spPr>
          <a:xfrm>
            <a:off x="189796" y="2659284"/>
            <a:ext cx="2028098" cy="1874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r="3895" b="5201"/>
          <a:stretch/>
        </p:blipFill>
        <p:spPr>
          <a:xfrm>
            <a:off x="5778032" y="1013726"/>
            <a:ext cx="2006661" cy="2200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0" b="5201"/>
          <a:stretch/>
        </p:blipFill>
        <p:spPr>
          <a:xfrm>
            <a:off x="6765525" y="2602368"/>
            <a:ext cx="2248922" cy="19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552" y="646837"/>
            <a:ext cx="1917634" cy="20570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 t="2401" r="2386" b="6601"/>
          <a:stretch/>
        </p:blipFill>
        <p:spPr>
          <a:xfrm>
            <a:off x="4899126" y="2571750"/>
            <a:ext cx="2996957" cy="20882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63" y="646837"/>
            <a:ext cx="1965069" cy="22010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>
          <a:xfrm>
            <a:off x="1558197" y="646837"/>
            <a:ext cx="1960107" cy="24157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r="-2143"/>
          <a:stretch/>
        </p:blipFill>
        <p:spPr>
          <a:xfrm rot="5400000">
            <a:off x="2796395" y="2714374"/>
            <a:ext cx="2016225" cy="1730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83518"/>
            <a:ext cx="7797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egoe Script" panose="020B0504020000000003" pitchFamily="34" charset="0"/>
              </a:rPr>
              <a:t>Работа с родителями 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9"/>
          <a:stretch/>
        </p:blipFill>
        <p:spPr>
          <a:xfrm>
            <a:off x="143148" y="1491630"/>
            <a:ext cx="2520280" cy="2944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1" r="2750" b="5052"/>
          <a:stretch/>
        </p:blipFill>
        <p:spPr>
          <a:xfrm>
            <a:off x="2801454" y="3120224"/>
            <a:ext cx="3103350" cy="14209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6" r="5263"/>
          <a:stretch/>
        </p:blipFill>
        <p:spPr>
          <a:xfrm>
            <a:off x="6042830" y="1602035"/>
            <a:ext cx="2995421" cy="2833943"/>
          </a:xfrm>
          <a:prstGeom prst="rect">
            <a:avLst/>
          </a:prstGeom>
        </p:spPr>
      </p:pic>
      <p:sp>
        <p:nvSpPr>
          <p:cNvPr id="10" name="Прямоугольная выноска 9"/>
          <p:cNvSpPr/>
          <p:nvPr/>
        </p:nvSpPr>
        <p:spPr>
          <a:xfrm>
            <a:off x="149846" y="1006738"/>
            <a:ext cx="2513582" cy="595297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любимый герой»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6030931" y="1017143"/>
            <a:ext cx="3007320" cy="617504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народные сказки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/>
        </p:blipFill>
        <p:spPr>
          <a:xfrm>
            <a:off x="2945817" y="1006738"/>
            <a:ext cx="2771389" cy="20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9582"/>
            <a:ext cx="6336704" cy="371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познакомились с новыми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научились распознавать сказочных героев по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иллюстрациям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 дидактических игр дети закрепили знания цветов, количество,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счет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пробовали отображать прочитанное в творческих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работах</a:t>
            </a: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познакомились с театральными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постановками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нашего проекта стала игра – драматизация по сказке «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Теремок»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83518"/>
            <a:ext cx="699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   Результат проекта</a:t>
            </a:r>
            <a:endParaRPr lang="ru-RU" sz="2800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 r="10800" b="8001"/>
          <a:stretch/>
        </p:blipFill>
        <p:spPr>
          <a:xfrm>
            <a:off x="6372200" y="1131590"/>
            <a:ext cx="2682228" cy="32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35696" y="1707655"/>
            <a:ext cx="763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СПАСИБО ЗА ВНИМАНИЕ !</a:t>
            </a:r>
            <a:endParaRPr lang="ru-RU" sz="3600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7534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7030A0"/>
                </a:solidFill>
                <a:latin typeface="Segoe Script" panose="020B0504020000000003" pitchFamily="34" charset="0"/>
                <a:cs typeface="Times New Roman" pitchFamily="18" charset="0"/>
              </a:rPr>
              <a:t>Девиз проекта: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  <a:cs typeface="Times New Roman" pitchFamily="18" charset="0"/>
              </a:rPr>
              <a:t>«Сказка ложь, </a:t>
            </a:r>
            <a:r>
              <a:rPr lang="ru-RU" sz="2800" b="1" dirty="0">
                <a:solidFill>
                  <a:srgbClr val="FF0000"/>
                </a:solidFill>
                <a:latin typeface="Segoe Script" panose="020B0504020000000003" pitchFamily="34" charset="0"/>
                <a:cs typeface="Times New Roman" pitchFamily="18" charset="0"/>
              </a:rPr>
              <a:t>да в ней </a:t>
            </a:r>
            <a:r>
              <a:rPr lang="ru-RU" sz="2800" b="1" dirty="0" smtClean="0">
                <a:solidFill>
                  <a:srgbClr val="FF0000"/>
                </a:solidFill>
                <a:latin typeface="Segoe Script" panose="020B0504020000000003" pitchFamily="34" charset="0"/>
                <a:cs typeface="Times New Roman" pitchFamily="18" charset="0"/>
              </a:rPr>
              <a:t>намек…»</a:t>
            </a:r>
            <a:r>
              <a:rPr lang="ru-RU" sz="3200" b="1" dirty="0" smtClean="0">
                <a:solidFill>
                  <a:srgbClr val="FF0000"/>
                </a:solidFill>
                <a:latin typeface="Segoe Script" panose="020B0504020000000003" pitchFamily="34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Segoe Script" panose="020B0504020000000003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40200" r="32150" b="9401"/>
          <a:stretch/>
        </p:blipFill>
        <p:spPr>
          <a:xfrm>
            <a:off x="3203848" y="1563638"/>
            <a:ext cx="3744416" cy="29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15566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 проекта:</a:t>
            </a:r>
            <a:r>
              <a:rPr lang="ru-RU" sz="2000" dirty="0"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 проекта:</a:t>
            </a:r>
            <a:r>
              <a:rPr lang="ru-RU" sz="2000" dirty="0"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sz="2000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краткосрочный 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(1неделя)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r>
              <a:rPr lang="ru-RU" sz="2000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познавательная, игровая, продуктивная, работа с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Дата проведения</a:t>
            </a:r>
            <a:r>
              <a:rPr lang="ru-RU" sz="2000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марта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проведения: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МДОУ д/с 7 с.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Киверичи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r>
              <a:rPr lang="ru-RU" sz="2000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А.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Жукова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9541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r>
              <a:rPr lang="ru-RU" sz="2000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 мало русских народных сказок.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2000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родным языком, развитие речи является одним из самых важных приобретений ребенка в дошкольном детстве и рассматривается в современном дошкольном воспитании, как общая основа воспитания и обучение детей.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детьми, мы столкнулись с тем, что у них плохо развита связная речь, они с трудом рассказывают о событиях своей жизни, не могут пересказать литературное произведение.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решения данной проблемы я выбрала работу по ознакомлению со сказками, так как считаю, что сказки прочно вошли в детский быт малыша, и по своей сущности сказка вполне отвечает природе маленького человека, близка его мышлению, представлению.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3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771550"/>
            <a:ext cx="8856984" cy="407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у детей представления о русской народной сказке через различные виды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>
              <a:solidFill>
                <a:srgbClr val="C00000"/>
              </a:solidFill>
              <a:latin typeface="Segoe Script" panose="020B050402000000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условия для знакомства со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сказками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познавательные способности ребенка, любознательность, творческое воображение, память,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фантазию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звукопроизношением, развивать звуковую культуру речи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пересказывать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групповую сплоченность, самооценку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детей уважение к самому себе и другим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робуждать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сказкам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83518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    Этапы </a:t>
            </a:r>
            <a:r>
              <a:rPr lang="ru-RU" sz="2000" b="1" dirty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реализации </a:t>
            </a:r>
            <a:r>
              <a:rPr lang="ru-RU" sz="2000" b="1" dirty="0" smtClean="0">
                <a:solidFill>
                  <a:srgbClr val="C00000"/>
                </a:solidFill>
                <a:latin typeface="Segoe Script" panose="020B0504020000000003" pitchFamily="34" charset="0"/>
                <a:ea typeface="Times New Roman" panose="02020603050405020304" pitchFamily="18" charset="0"/>
              </a:rPr>
              <a:t>проекта</a:t>
            </a:r>
            <a:endParaRPr lang="ru-RU" sz="2000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43028"/>
              </p:ext>
            </p:extLst>
          </p:nvPr>
        </p:nvGraphicFramePr>
        <p:xfrm>
          <a:off x="1" y="843559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222"/>
                <a:gridCol w="4088779"/>
                <a:gridCol w="3047999"/>
              </a:tblGrid>
              <a:tr h="576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этап -  подготовительный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детьми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родителями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168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проблемы и актуальности проекта;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постановка цели и задач;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форм и методов работы;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информации, литературы, дополнительных материалов;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работа по составлению этапов и плана по реализации проекта;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РППС: внести в книжный центр русские народные сказки; создание дидактических игр по проекту; пополнить музыкально-театральный центр масками для инсценировок сказок, подвижных игр;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подобрать картотеки: «Пальчиковые игры на основе сказок»; «Загадки о героях сказки», «Подвижные игры по сказкам»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родителей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подборке материалов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5754"/>
              </p:ext>
            </p:extLst>
          </p:nvPr>
        </p:nvGraphicFramePr>
        <p:xfrm>
          <a:off x="0" y="627535"/>
          <a:ext cx="914399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696"/>
                <a:gridCol w="4260304"/>
                <a:gridCol w="3047999"/>
              </a:tblGrid>
              <a:tr h="16430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этап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основной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 «Какие вы сказки?»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Беседа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«Любимые сказки»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 «Что случилось с колобком, который ушел гулять без спросу?»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НОД по рисованию «</a:t>
                      </a:r>
                      <a:r>
                        <a:rPr 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Заюшкина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избушка»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Лепка «Горошек для Петушка»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Аппликация «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Заюшкина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избушка» 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Конструирование «Избушка для Лисички»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Игра – драматизация по сказке «Теремок»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Консультации: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«Ценность семейного чтения»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«Роль сказки в воспитании детей дошкольного возраста»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этап -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полученных результатов;</a:t>
                      </a:r>
                      <a:b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итоговое мероприятие «Игра – драматизация по сказке «Теремок»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выставка рисунков «В гостях у сказки»;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выставка детских книг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2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4" r="18835"/>
          <a:stretch/>
        </p:blipFill>
        <p:spPr>
          <a:xfrm>
            <a:off x="2007310" y="905301"/>
            <a:ext cx="2601515" cy="1908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23400" r="12713" b="13601"/>
          <a:stretch/>
        </p:blipFill>
        <p:spPr>
          <a:xfrm>
            <a:off x="3308068" y="2539925"/>
            <a:ext cx="2766667" cy="1886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4" t="10800" r="10801" b="3801"/>
          <a:stretch/>
        </p:blipFill>
        <p:spPr>
          <a:xfrm>
            <a:off x="6804248" y="905300"/>
            <a:ext cx="2246335" cy="3250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/>
          <a:stretch/>
        </p:blipFill>
        <p:spPr>
          <a:xfrm>
            <a:off x="5004048" y="905301"/>
            <a:ext cx="1512168" cy="2170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4" r="8267" b="3800"/>
          <a:stretch/>
        </p:blipFill>
        <p:spPr>
          <a:xfrm>
            <a:off x="164317" y="706706"/>
            <a:ext cx="1667421" cy="2728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b="8000"/>
          <a:stretch/>
        </p:blipFill>
        <p:spPr>
          <a:xfrm>
            <a:off x="772069" y="2837000"/>
            <a:ext cx="1939143" cy="1692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483518"/>
            <a:ext cx="7941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НОД «Какие вы сказки?»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483518"/>
            <a:ext cx="77254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Script" panose="020B0504020000000003" pitchFamily="34" charset="0"/>
              </a:rPr>
              <a:t>НОД ФЭМП «Любимые сказки»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/>
          <a:stretch/>
        </p:blipFill>
        <p:spPr>
          <a:xfrm flipH="1">
            <a:off x="66879" y="1405548"/>
            <a:ext cx="1974365" cy="249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/>
          <a:stretch/>
        </p:blipFill>
        <p:spPr>
          <a:xfrm>
            <a:off x="2227598" y="1191091"/>
            <a:ext cx="2291333" cy="2495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1"/>
          <a:stretch/>
        </p:blipFill>
        <p:spPr>
          <a:xfrm>
            <a:off x="4660427" y="1426808"/>
            <a:ext cx="2035708" cy="247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01"/>
          <a:stretch/>
        </p:blipFill>
        <p:spPr>
          <a:xfrm>
            <a:off x="6837632" y="1191091"/>
            <a:ext cx="2116433" cy="2477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ая выноска 14"/>
          <p:cNvSpPr/>
          <p:nvPr/>
        </p:nvSpPr>
        <p:spPr>
          <a:xfrm>
            <a:off x="86298" y="4083918"/>
            <a:ext cx="2016224" cy="416823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«Кто за кем»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131478" y="4083917"/>
            <a:ext cx="2355058" cy="41682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«Сложи картинку»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4640612" y="4083916"/>
            <a:ext cx="2232248" cy="416825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«Закрой окошечки в теремочке»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6962678" y="4083915"/>
            <a:ext cx="1995018" cy="416825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 «Соберем букет для лисички»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411</Words>
  <Application>Microsoft Office PowerPoint</Application>
  <PresentationFormat>Экран (16:9)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Segoe Script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52</cp:revision>
  <dcterms:created xsi:type="dcterms:W3CDTF">2018-06-09T17:57:46Z</dcterms:created>
  <dcterms:modified xsi:type="dcterms:W3CDTF">2025-11-11T12:36:52Z</dcterms:modified>
</cp:coreProperties>
</file>