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71" r:id="rId5"/>
    <p:sldId id="266" r:id="rId6"/>
    <p:sldId id="268" r:id="rId7"/>
    <p:sldId id="270" r:id="rId8"/>
    <p:sldId id="258" r:id="rId9"/>
    <p:sldId id="261" r:id="rId10"/>
    <p:sldId id="272" r:id="rId11"/>
    <p:sldId id="269" r:id="rId12"/>
    <p:sldId id="267" r:id="rId13"/>
    <p:sldId id="26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9B156E"/>
    <a:srgbClr val="B91984"/>
    <a:srgbClr val="850985"/>
    <a:srgbClr val="B00CB0"/>
    <a:srgbClr val="990099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7085" autoAdjust="0"/>
    <p:restoredTop sz="94660"/>
  </p:normalViewPr>
  <p:slideViewPr>
    <p:cSldViewPr>
      <p:cViewPr>
        <p:scale>
          <a:sx n="96" d="100"/>
          <a:sy n="96" d="100"/>
        </p:scale>
        <p:origin x="-2934" y="-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1196" baseline="0" dirty="0" smtClean="0"/>
              <a:t>Привито в тыс.</a:t>
            </a:r>
            <a:endParaRPr lang="ru-RU" sz="1200" baseline="0" dirty="0"/>
          </a:p>
        </c:rich>
      </c:tx>
      <c:layout>
        <c:manualLayout>
          <c:xMode val="edge"/>
          <c:yMode val="edge"/>
          <c:x val="1.0835508741646597E-2"/>
          <c:y val="2.2259321090706767E-2"/>
        </c:manualLayout>
      </c:layout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4539103971076474E-2"/>
          <c:y val="0.10103949747319926"/>
          <c:w val="0.91299344448381903"/>
          <c:h val="0.823789139033678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Привито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254000" h="127000"/>
              <a:bevelB w="0" h="0"/>
            </a:sp3d>
          </c:spPr>
          <c:invertIfNegative val="0"/>
          <c:dLbls>
            <c:numFmt formatCode="General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just">
                  <a:defRPr sz="12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Лист1!$A$2:$A$11</c:f>
              <c:strCache>
                <c:ptCount val="10"/>
                <c:pt idx="0">
                  <c:v>2008/2009</c:v>
                </c:pt>
                <c:pt idx="1">
                  <c:v>2009/2010</c:v>
                </c:pt>
                <c:pt idx="2">
                  <c:v>2010/2011</c:v>
                </c:pt>
                <c:pt idx="3">
                  <c:v>2011/2012</c:v>
                </c:pt>
                <c:pt idx="4">
                  <c:v>2012/2013</c:v>
                </c:pt>
                <c:pt idx="5">
                  <c:v>2013/2014</c:v>
                </c:pt>
                <c:pt idx="6">
                  <c:v>2014/2015</c:v>
                </c:pt>
                <c:pt idx="7">
                  <c:v>2015/2016</c:v>
                </c:pt>
                <c:pt idx="8">
                  <c:v>2016/2017</c:v>
                </c:pt>
                <c:pt idx="9">
                  <c:v>2017/2018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2623</c:v>
                </c:pt>
                <c:pt idx="1">
                  <c:v>2623</c:v>
                </c:pt>
                <c:pt idx="2">
                  <c:v>2683</c:v>
                </c:pt>
                <c:pt idx="3">
                  <c:v>2674</c:v>
                </c:pt>
                <c:pt idx="4">
                  <c:v>2746</c:v>
                </c:pt>
                <c:pt idx="5">
                  <c:v>3108</c:v>
                </c:pt>
                <c:pt idx="6">
                  <c:v>3642</c:v>
                </c:pt>
                <c:pt idx="7">
                  <c:v>4302</c:v>
                </c:pt>
                <c:pt idx="8">
                  <c:v>5847</c:v>
                </c:pt>
                <c:pt idx="9">
                  <c:v>6830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0"/>
        <c:gapDepth val="0"/>
        <c:shape val="box"/>
        <c:axId val="52729728"/>
        <c:axId val="52733440"/>
        <c:axId val="0"/>
      </c:bar3DChart>
      <c:catAx>
        <c:axId val="52729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97" baseline="0"/>
            </a:pPr>
            <a:endParaRPr lang="ru-RU"/>
          </a:p>
        </c:txPr>
        <c:crossAx val="52733440"/>
        <c:crosses val="autoZero"/>
        <c:auto val="1"/>
        <c:lblAlgn val="ctr"/>
        <c:lblOffset val="100"/>
        <c:noMultiLvlLbl val="0"/>
      </c:catAx>
      <c:valAx>
        <c:axId val="527334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96" baseline="0"/>
            </a:pPr>
            <a:endParaRPr lang="ru-RU"/>
          </a:p>
        </c:txPr>
        <c:crossAx val="52729728"/>
        <c:crosses val="autoZero"/>
        <c:crossBetween val="between"/>
      </c:valAx>
      <c:spPr>
        <a:noFill/>
        <a:ln w="25324">
          <a:noFill/>
        </a:ln>
      </c:spPr>
    </c:plotArea>
    <c:plotVisOnly val="1"/>
    <c:dispBlanksAs val="gap"/>
    <c:showDLblsOverMax val="0"/>
  </c:chart>
  <c:txPr>
    <a:bodyPr/>
    <a:lstStyle/>
    <a:p>
      <a:pPr>
        <a:defRPr sz="1795"/>
      </a:pPr>
      <a:endParaRPr lang="ru-RU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0.29167</cdr:x>
      <cdr:y>0.6724</cdr:y>
    </cdr:from>
    <cdr:to>
      <cdr:x>0.34957</cdr:x>
      <cdr:y>0.75195</cdr:y>
    </cdr:to>
    <cdr:sp macro="" textlink="">
      <cdr:nvSpPr>
        <cdr:cNvPr id="8" name="Блок-схема: альтернативный процесс 7"/>
        <cdr:cNvSpPr/>
      </cdr:nvSpPr>
      <cdr:spPr>
        <a:xfrm xmlns:a="http://schemas.openxmlformats.org/drawingml/2006/main">
          <a:off x="2400288" y="3043246"/>
          <a:ext cx="476515" cy="360041"/>
        </a:xfrm>
        <a:prstGeom xmlns:a="http://schemas.openxmlformats.org/drawingml/2006/main" prst="flowChartAlternate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FFFF00"/>
              </a:solidFill>
            </a:rPr>
            <a:t>26%</a:t>
          </a:r>
          <a:endParaRPr lang="ru-RU" sz="1100" b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0.11406</cdr:x>
      <cdr:y>0.67454</cdr:y>
    </cdr:from>
    <cdr:to>
      <cdr:x>0.17882</cdr:x>
      <cdr:y>0.75132</cdr:y>
    </cdr:to>
    <cdr:sp macro="" textlink="">
      <cdr:nvSpPr>
        <cdr:cNvPr id="6" name="Блок-схема: альтернативный процесс 5"/>
        <cdr:cNvSpPr/>
      </cdr:nvSpPr>
      <cdr:spPr>
        <a:xfrm xmlns:a="http://schemas.openxmlformats.org/drawingml/2006/main">
          <a:off x="938668" y="3052943"/>
          <a:ext cx="532926" cy="347493"/>
        </a:xfrm>
        <a:prstGeom xmlns:a="http://schemas.openxmlformats.org/drawingml/2006/main" prst="flowChartAlternateProcess">
          <a:avLst/>
        </a:prstGeom>
        <a:ln xmlns:a="http://schemas.openxmlformats.org/drawingml/2006/main" w="44450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FFFF00"/>
              </a:solidFill>
            </a:rPr>
            <a:t>25,2%</a:t>
          </a:r>
          <a:endParaRPr lang="ru-RU" sz="1100" b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0.20486</cdr:x>
      <cdr:y>0.6724</cdr:y>
    </cdr:from>
    <cdr:to>
      <cdr:x>0.2636</cdr:x>
      <cdr:y>0.74918</cdr:y>
    </cdr:to>
    <cdr:sp macro="" textlink="">
      <cdr:nvSpPr>
        <cdr:cNvPr id="7" name="Блок-схема: альтернативный процесс 6"/>
        <cdr:cNvSpPr/>
      </cdr:nvSpPr>
      <cdr:spPr>
        <a:xfrm xmlns:a="http://schemas.openxmlformats.org/drawingml/2006/main">
          <a:off x="1685908" y="3043246"/>
          <a:ext cx="483450" cy="347493"/>
        </a:xfrm>
        <a:prstGeom xmlns:a="http://schemas.openxmlformats.org/drawingml/2006/main" prst="flowChartAlternate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FFFF00"/>
              </a:solidFill>
            </a:rPr>
            <a:t>25%</a:t>
          </a:r>
          <a:endParaRPr lang="ru-RU" sz="1100" b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0.37847</cdr:x>
      <cdr:y>0.6724</cdr:y>
    </cdr:from>
    <cdr:to>
      <cdr:x>0.43885</cdr:x>
      <cdr:y>0.75008</cdr:y>
    </cdr:to>
    <cdr:sp macro="" textlink="">
      <cdr:nvSpPr>
        <cdr:cNvPr id="9" name="Блок-схема: альтернативный процесс 8"/>
        <cdr:cNvSpPr/>
      </cdr:nvSpPr>
      <cdr:spPr>
        <a:xfrm xmlns:a="http://schemas.openxmlformats.org/drawingml/2006/main">
          <a:off x="3114668" y="3043246"/>
          <a:ext cx="496903" cy="351577"/>
        </a:xfrm>
        <a:prstGeom xmlns:a="http://schemas.openxmlformats.org/drawingml/2006/main" prst="flowChartAlternate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FFFF00"/>
              </a:solidFill>
            </a:rPr>
            <a:t>26%</a:t>
          </a:r>
          <a:endParaRPr lang="ru-RU" sz="1100" b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0.4566</cdr:x>
      <cdr:y>0.65661</cdr:y>
    </cdr:from>
    <cdr:to>
      <cdr:x>0.52798</cdr:x>
      <cdr:y>0.73364</cdr:y>
    </cdr:to>
    <cdr:sp macro="" textlink="">
      <cdr:nvSpPr>
        <cdr:cNvPr id="10" name="Блок-схема: альтернативный процесс 9"/>
        <cdr:cNvSpPr/>
      </cdr:nvSpPr>
      <cdr:spPr>
        <a:xfrm xmlns:a="http://schemas.openxmlformats.org/drawingml/2006/main">
          <a:off x="3757610" y="2971808"/>
          <a:ext cx="587495" cy="348633"/>
        </a:xfrm>
        <a:prstGeom xmlns:a="http://schemas.openxmlformats.org/drawingml/2006/main" prst="flowChartAlternate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FFFF00"/>
              </a:solidFill>
            </a:rPr>
            <a:t>23,8%</a:t>
          </a:r>
          <a:endParaRPr lang="ru-RU" sz="1100" b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0.55208</cdr:x>
      <cdr:y>0.64083</cdr:y>
    </cdr:from>
    <cdr:to>
      <cdr:x>0.62153</cdr:x>
      <cdr:y>0.72038</cdr:y>
    </cdr:to>
    <cdr:sp macro="" textlink="">
      <cdr:nvSpPr>
        <cdr:cNvPr id="11" name="Блок-схема: альтернативный процесс 10"/>
        <cdr:cNvSpPr/>
      </cdr:nvSpPr>
      <cdr:spPr>
        <a:xfrm xmlns:a="http://schemas.openxmlformats.org/drawingml/2006/main">
          <a:off x="4543428" y="2900370"/>
          <a:ext cx="571504" cy="360040"/>
        </a:xfrm>
        <a:prstGeom xmlns:a="http://schemas.openxmlformats.org/drawingml/2006/main" prst="flowChartAlternate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FFFF00"/>
              </a:solidFill>
            </a:rPr>
            <a:t>27%</a:t>
          </a:r>
          <a:endParaRPr lang="ru-RU" sz="1100" b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0.63889</cdr:x>
      <cdr:y>0.59348</cdr:y>
    </cdr:from>
    <cdr:to>
      <cdr:x>0.70585</cdr:x>
      <cdr:y>0.67303</cdr:y>
    </cdr:to>
    <cdr:sp macro="" textlink="">
      <cdr:nvSpPr>
        <cdr:cNvPr id="12" name="Блок-схема: альтернативный процесс 11"/>
        <cdr:cNvSpPr/>
      </cdr:nvSpPr>
      <cdr:spPr>
        <a:xfrm xmlns:a="http://schemas.openxmlformats.org/drawingml/2006/main">
          <a:off x="5257808" y="2686056"/>
          <a:ext cx="551077" cy="360040"/>
        </a:xfrm>
        <a:prstGeom xmlns:a="http://schemas.openxmlformats.org/drawingml/2006/main" prst="flowChartAlternate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FFFF00"/>
              </a:solidFill>
            </a:rPr>
            <a:t>30,6%</a:t>
          </a:r>
          <a:endParaRPr lang="ru-RU" sz="1100" b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0.71702</cdr:x>
      <cdr:y>0.56191</cdr:y>
    </cdr:from>
    <cdr:to>
      <cdr:x>0.78661</cdr:x>
      <cdr:y>0.64146</cdr:y>
    </cdr:to>
    <cdr:sp macro="" textlink="">
      <cdr:nvSpPr>
        <cdr:cNvPr id="13" name="Блок-схема: альтернативный процесс 12"/>
        <cdr:cNvSpPr/>
      </cdr:nvSpPr>
      <cdr:spPr>
        <a:xfrm xmlns:a="http://schemas.openxmlformats.org/drawingml/2006/main">
          <a:off x="5900750" y="2543180"/>
          <a:ext cx="572700" cy="360040"/>
        </a:xfrm>
        <a:prstGeom xmlns:a="http://schemas.openxmlformats.org/drawingml/2006/main" prst="flowChartAlternate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FFFF00"/>
              </a:solidFill>
            </a:rPr>
            <a:t>35,7%</a:t>
          </a:r>
          <a:endParaRPr lang="ru-RU" sz="1100" b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0.80382</cdr:x>
      <cdr:y>0.48299</cdr:y>
    </cdr:from>
    <cdr:to>
      <cdr:x>0.87327</cdr:x>
      <cdr:y>0.56191</cdr:y>
    </cdr:to>
    <cdr:sp macro="" textlink="">
      <cdr:nvSpPr>
        <cdr:cNvPr id="14" name="Скругленный прямоугольник 13"/>
        <cdr:cNvSpPr/>
      </cdr:nvSpPr>
      <cdr:spPr>
        <a:xfrm xmlns:a="http://schemas.openxmlformats.org/drawingml/2006/main">
          <a:off x="6615130" y="2185990"/>
          <a:ext cx="571504" cy="357190"/>
        </a:xfrm>
        <a:prstGeom xmlns:a="http://schemas.openxmlformats.org/drawingml/2006/main" prst="round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rgbClr val="FFFF00"/>
              </a:solidFill>
            </a:rPr>
            <a:t>48,1%</a:t>
          </a:r>
          <a:endParaRPr lang="ru-RU" b="1" dirty="0">
            <a:solidFill>
              <a:srgbClr val="FFFF00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620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085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413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257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091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887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203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786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305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547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189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2FBAF-C43D-4A8F-A37A-EAD5781AC7F8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66E41-B231-4CEC-BA8E-F2AF54534D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714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214554"/>
            <a:ext cx="8786874" cy="207170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Организация и проведение мероприятий по профилактике гриппа в эпидсезон 2018/2019 в городе Москве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142984"/>
            <a:ext cx="9144000" cy="92869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Территориальный отдел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Управления Роспотребнадзора по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г.Москве 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 Центральном административном округе г.Москвы</a:t>
            </a:r>
          </a:p>
        </p:txBody>
      </p:sp>
      <p:pic>
        <p:nvPicPr>
          <p:cNvPr id="4" name="Рисунок 1" descr="росс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142852"/>
            <a:ext cx="928694" cy="952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одзаголовок 3"/>
          <p:cNvSpPr txBox="1">
            <a:spLocks/>
          </p:cNvSpPr>
          <p:nvPr/>
        </p:nvSpPr>
        <p:spPr>
          <a:xfrm>
            <a:off x="4139952" y="4643446"/>
            <a:ext cx="4888819" cy="135421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Линок Андрей Викторович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Заместитель начальника территориального отдела Управления Роспотребнадзора по г.Москве в ЦАО г. Москвы</a:t>
            </a:r>
          </a:p>
        </p:txBody>
      </p:sp>
    </p:spTree>
    <p:extLst>
      <p:ext uri="{BB962C8B-B14F-4D97-AF65-F5344CB8AC3E}">
        <p14:creationId xmlns:p14="http://schemas.microsoft.com/office/powerpoint/2010/main" val="301199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000496" y="214291"/>
            <a:ext cx="4962282" cy="278608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Грипп — острое инфекционное заболевание которое может поражать верхние и нижние дыхательные пути, сопровождается выраженной интоксикацией и может приводить к серьезным осложнениям и летальным исходам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Картинки по запросу грипп э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Картинки по запросу грипп э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gigabaza.ru/images/23/44072/m32a81c5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2" name="AutoShape 8" descr="https://gigabaza.ru/images/23/44072/m32a81c5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4" name="AutoShape 10" descr="https://gigabaza.ru/images/23/44072/m32a81c5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6" name="AutoShape 12" descr="Картинки по запросу грипп э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88" name="AutoShape 24" descr="Картинки по запросу грипп э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42845" y="2928934"/>
            <a:ext cx="521497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</a:pP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Возбудитель гриппа – это вирус, относящийся к семейству </a:t>
            </a:r>
            <a:r>
              <a:rPr lang="ru-RU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ортомиксовирусов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включает в себя три типа вирусов (типы A, B и C). Вирусы могут быстро </a:t>
            </a:r>
            <a:r>
              <a:rPr lang="ru-RU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мутировать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 пределах своего типа (особенно типа A) и изменять структуру своих белков, за которые могут зацепиться защитные белки организма человека (антитела) и уничтожить вирус.</a:t>
            </a:r>
          </a:p>
        </p:txBody>
      </p:sp>
      <p:sp>
        <p:nvSpPr>
          <p:cNvPr id="11290" name="AutoShape 26" descr="https://gigabaza.ru/images/23/44072/md4cd0c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92" name="Picture 28" descr="Картинки по запросу грипп э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3429000"/>
            <a:ext cx="3654276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94" name="Picture 30" descr="grprof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57166"/>
            <a:ext cx="3026880" cy="2414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7434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229600" cy="428628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Типичные симптомы гриппа: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2" name="AutoShape 2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6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8" name="AutoShape 8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2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2"/>
          <a:srcRect t="23377"/>
          <a:stretch>
            <a:fillRect/>
          </a:stretch>
        </p:blipFill>
        <p:spPr bwMode="auto">
          <a:xfrm>
            <a:off x="642910" y="1428736"/>
            <a:ext cx="7741473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06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i="1" dirty="0" smtClean="0"/>
              <a:t>Осложнения гриппа </a:t>
            </a:r>
            <a:endParaRPr lang="ru-RU" sz="4000" b="1" i="1" dirty="0"/>
          </a:p>
        </p:txBody>
      </p:sp>
      <p:pic>
        <p:nvPicPr>
          <p:cNvPr id="4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857232"/>
            <a:ext cx="6232025" cy="5643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214290"/>
            <a:ext cx="7715304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38800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3080384"/>
          </a:xfrm>
        </p:spPr>
        <p:txBody>
          <a:bodyPr>
            <a:noAutofit/>
          </a:bodyPr>
          <a:lstStyle/>
          <a:p>
            <a:pPr algn="just"/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Согласно позиции Всемирной организации здравоохранения, наиболее эффективным средством против гриппа является вакцинация, ведь именно вакцина обеспечивает защиту от тех видов вируса гриппа, которые являются наиболее актуальными в данном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эпидемическом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сезоне и входят в её состав. Введение в организм вакцины не может вызвать заболевание, но путём выработки защитных антител стимулирует иммунную систему для борьбы с инфекцией.</a:t>
            </a:r>
            <a:b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Вакцинацию проводят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 2-3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месяца до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начала сезонного подъема заболеваемости,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чтобы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организм успел выработать иммунитет после введенного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препарата.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929198"/>
            <a:ext cx="8229600" cy="1452130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Эффективность вакцины от гриппа несравнимо выше всех неспецифических медицинских препаратов, которые можно принимать в течение зимних месяцев, например иммуномодуляторов, витаминов, гомеопатических средств, средств «народной медицины» и так далее.</a:t>
            </a:r>
          </a:p>
          <a:p>
            <a:endParaRPr lang="ru-RU" dirty="0"/>
          </a:p>
        </p:txBody>
      </p:sp>
      <p:pic>
        <p:nvPicPr>
          <p:cNvPr id="4" name="Picture 4" descr="Картинки по запросу осложнения грипп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928934"/>
            <a:ext cx="3556024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6302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/>
              <a:t>Население, подлежащее вакцинации в первую очередь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лица старше 60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лет;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лица, страдающие заболеваниями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хроническими заболеваниями;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беременные женщины (только инактивированными вакцинами);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лица, часто болеющие острыми респираторными вирусными заболеваниями;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дети старше 6 месяцев,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посещающие организованные коллективы;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медицинские работники;</a:t>
            </a:r>
          </a:p>
          <a:p>
            <a:pPr lvl="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работники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сферы обслуживания, транспорта, учебных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заведений;</a:t>
            </a:r>
            <a:endParaRPr lang="ru-RU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воинские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контингенты.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29123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Динамика охвата прививками против гриппа в г. Москве за период с 2008 по 2018 гг.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7786710" y="3357562"/>
            <a:ext cx="571504" cy="3571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 smtClean="0">
                <a:solidFill>
                  <a:srgbClr val="FFFF00"/>
                </a:solidFill>
              </a:rPr>
              <a:t>55,7%</a:t>
            </a:r>
            <a:endParaRPr lang="ru-RU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94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85720" y="347857"/>
            <a:ext cx="8501122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Согласно рекомендациям Всемирной организации здравоохранения по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штаммовому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составу вакцин на сезон 2018/2019, комиссия по гриппозным вакцина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диагностическим штаммам Минздрава России рекомендовала включить в состав противогриппозной вакцины следующие три штамма:</a:t>
            </a:r>
          </a:p>
          <a:p>
            <a:pPr marL="354013" lvl="0" indent="365125">
              <a:lnSpc>
                <a:spcPct val="200000"/>
              </a:lnSpc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A/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Michigan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2015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(H1N1);</a:t>
            </a:r>
          </a:p>
          <a:p>
            <a:pPr marL="354013" lvl="0" indent="365125">
              <a:lnSpc>
                <a:spcPct val="200000"/>
              </a:lnSpc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A/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Singapore/INFIMH-16-0019/2016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(H3N2);</a:t>
            </a:r>
          </a:p>
          <a:p>
            <a:pPr marL="354013" indent="365125">
              <a:lnSpc>
                <a:spcPct val="150000"/>
              </a:lnSpc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Colorado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6/20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17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линия 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Viktoria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/2/87)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4-х компонентной вакцины, содержащей 2 вируса гриппа В, рекомендовано к трем выше указанным вирусам добавить и штамм подобный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B/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Phuket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/3073/2013 (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линия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B/Yamagata/16/88)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AutoShape 2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4071942"/>
            <a:ext cx="5214974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1801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4643470"/>
          </a:xfrm>
        </p:spPr>
        <p:txBody>
          <a:bodyPr>
            <a:normAutofit fontScale="70000" lnSpcReduction="20000"/>
          </a:bodyPr>
          <a:lstStyle/>
          <a:p>
            <a:pPr marL="0" indent="0" algn="just" fontAlgn="base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20 августа 2018 года Департаментом здравоохранения города Москвы проводится масштабная кампания по вакцинации против гриппа, в рамках которой все жители столицы могут бесплатно сделать прививку против гриппа современной вакциной:</a:t>
            </a:r>
          </a:p>
          <a:p>
            <a:pPr algn="just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 всех городских поликлиниках с 20 августа по 6 ноября 2018 года</a:t>
            </a:r>
          </a:p>
          <a:p>
            <a:pPr algn="just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мобильных пунктах рядом с 29 станциями метро, тремя станциями Московского центрального кольца и двумя ж/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станциями с 20 августа по 28 октября 2018 года</a:t>
            </a:r>
          </a:p>
          <a:p>
            <a:pPr algn="just" fontAlgn="base">
              <a:tabLst>
                <a:tab pos="2509838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9 торговых центрах столицы (по выходным дням в часы работы ТЦ)</a:t>
            </a:r>
          </a:p>
          <a:p>
            <a:pPr algn="just" fontAlgn="base">
              <a:tabLst>
                <a:tab pos="2509838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центрах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госуслуг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«Мои документы» с 20 августа по 28 октября 2018 года</a:t>
            </a:r>
          </a:p>
          <a:p>
            <a:pPr fontAlgn="base"/>
            <a:endParaRPr lang="ru-RU" dirty="0" smtClean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5505" t="37049" r="18733" b="37974"/>
          <a:stretch>
            <a:fillRect/>
          </a:stretch>
        </p:blipFill>
        <p:spPr bwMode="auto">
          <a:xfrm>
            <a:off x="428596" y="4000504"/>
            <a:ext cx="8358246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Задачи территориального отдела Управления Роспотребнадзора по г. Москве в ЦАО г. Москвы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/>
              <a:t>Ведение оперативного мониторинга заболеваемости гриппом и ОРВИ;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/>
              <a:t>Достижение </a:t>
            </a:r>
            <a:r>
              <a:rPr lang="ru-RU" sz="2400" dirty="0"/>
              <a:t>охвата профилактическими прививками против гриппа не менее </a:t>
            </a:r>
            <a:r>
              <a:rPr lang="en-US" sz="2400" dirty="0" smtClean="0"/>
              <a:t>62</a:t>
            </a:r>
            <a:r>
              <a:rPr lang="ru-RU" sz="2400" dirty="0" smtClean="0"/>
              <a:t>% </a:t>
            </a:r>
            <a:r>
              <a:rPr lang="ru-RU" sz="2400" dirty="0"/>
              <a:t>от численности населения </a:t>
            </a:r>
            <a:r>
              <a:rPr lang="ru-RU" sz="2400" dirty="0" smtClean="0"/>
              <a:t>округа;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ea typeface="Times New Roman" panose="02020603050405020304" pitchFamily="18" charset="0"/>
              </a:rPr>
              <a:t>Обеспечение надзора </a:t>
            </a:r>
            <a:r>
              <a:rPr lang="ru-RU" sz="2400" dirty="0">
                <a:ea typeface="Times New Roman" panose="02020603050405020304" pitchFamily="18" charset="0"/>
              </a:rPr>
              <a:t>за условиями транспортирования, хранения и реализации </a:t>
            </a:r>
            <a:r>
              <a:rPr lang="ru-RU" sz="2400" dirty="0" smtClean="0">
                <a:ea typeface="Times New Roman" panose="02020603050405020304" pitchFamily="18" charset="0"/>
              </a:rPr>
              <a:t>вакцин;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/>
              <a:t>Обеспечение контроля </a:t>
            </a:r>
            <a:r>
              <a:rPr lang="ru-RU" sz="2400" dirty="0"/>
              <a:t>правильности и своевременности забора </a:t>
            </a:r>
            <a:r>
              <a:rPr lang="ru-RU" sz="2400" dirty="0" smtClean="0"/>
              <a:t>и предоставления материала </a:t>
            </a:r>
            <a:r>
              <a:rPr lang="ru-RU" sz="2400" dirty="0"/>
              <a:t>от больных ОРВИ и гриппом</a:t>
            </a:r>
            <a:endParaRPr lang="ru-RU" sz="2400" dirty="0" smtClean="0">
              <a:ea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ru-RU" sz="2400" dirty="0" smtClean="0">
              <a:ea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2400" dirty="0" smtClean="0">
              <a:ea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815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/>
          <a:srcRect l="7228" t="5127" b="16504"/>
          <a:stretch>
            <a:fillRect/>
          </a:stretch>
        </p:blipFill>
        <p:spPr bwMode="auto">
          <a:xfrm>
            <a:off x="1000100" y="0"/>
            <a:ext cx="71438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9489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02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1391</TotalTime>
  <Words>566</Words>
  <Application>Microsoft Office PowerPoint</Application>
  <PresentationFormat>Экран (4:3)</PresentationFormat>
  <Paragraphs>48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Организация и проведение мероприятий по профилактике гриппа в эпидсезон 2018/2019 в городе Москве</vt:lpstr>
      <vt:lpstr>Презентация PowerPoint</vt:lpstr>
      <vt:lpstr>Типичные симптомы гриппа: </vt:lpstr>
      <vt:lpstr>Осложнения гриппа </vt:lpstr>
      <vt:lpstr>Презентация PowerPoint</vt:lpstr>
      <vt:lpstr>Согласно позиции Всемирной организации здравоохранения, наиболее эффективным средством против гриппа является вакцинация, ведь именно вакцина обеспечивает защиту от тех видов вируса гриппа, которые являются наиболее актуальными в данном эпидемическом сезоне и входят в её состав. Введение в организм вакцины не может вызвать заболевание, но путём выработки защитных антител стимулирует иммунную систему для борьбы с инфекцией. Вакцинацию проводят за 2-3 месяца до начала сезонного подъема заболеваемости, чтобы организм успел выработать иммунитет после введенного препарата.</vt:lpstr>
      <vt:lpstr>Население, подлежащее вакцинации в первую очередь</vt:lpstr>
      <vt:lpstr>Динамика охвата прививками против гриппа в г. Москве за период с 2008 по 2018 гг.</vt:lpstr>
      <vt:lpstr>Презентация PowerPoint</vt:lpstr>
      <vt:lpstr>Презентация PowerPoint</vt:lpstr>
      <vt:lpstr>Задачи территориального отдела Управления Роспотребнадзора по г. Москве в ЦАО г. Москвы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мероприятиях по профилактике гриппа и острых респираторных вирусных инфекций в эпидсезон 2016/2017 в городе Москве</dc:title>
  <dc:creator>1</dc:creator>
  <cp:lastModifiedBy>Гурьянова Ирина Петровна</cp:lastModifiedBy>
  <cp:revision>98</cp:revision>
  <dcterms:created xsi:type="dcterms:W3CDTF">2016-09-08T12:52:38Z</dcterms:created>
  <dcterms:modified xsi:type="dcterms:W3CDTF">2018-09-27T11:38:12Z</dcterms:modified>
</cp:coreProperties>
</file>