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91" r:id="rId2"/>
    <p:sldId id="278" r:id="rId3"/>
    <p:sldId id="309" r:id="rId4"/>
    <p:sldId id="308" r:id="rId5"/>
    <p:sldId id="269" r:id="rId6"/>
    <p:sldId id="277" r:id="rId7"/>
    <p:sldId id="274" r:id="rId8"/>
    <p:sldId id="276" r:id="rId9"/>
    <p:sldId id="292" r:id="rId10"/>
    <p:sldId id="273" r:id="rId11"/>
    <p:sldId id="300" r:id="rId12"/>
    <p:sldId id="282" r:id="rId13"/>
    <p:sldId id="303" r:id="rId14"/>
    <p:sldId id="297" r:id="rId15"/>
    <p:sldId id="287" r:id="rId16"/>
    <p:sldId id="289" r:id="rId17"/>
    <p:sldId id="288" r:id="rId18"/>
    <p:sldId id="281" r:id="rId19"/>
    <p:sldId id="307" r:id="rId2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PSEM" initials="H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B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07" autoAdjust="0"/>
  </p:normalViewPr>
  <p:slideViewPr>
    <p:cSldViewPr>
      <p:cViewPr varScale="1">
        <p:scale>
          <a:sx n="104" d="100"/>
          <a:sy n="104" d="100"/>
        </p:scale>
        <p:origin x="18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D1759A-9398-4907-B636-E6BB38D967C2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94F6E9B3-6AB9-4537-9394-1D1F2E75FA61}">
      <dgm:prSet phldrT="[Текст]"/>
      <dgm:spPr>
        <a:gradFill rotWithShape="0"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16200000" scaled="0"/>
        </a:gradFill>
      </dgm:spPr>
      <dgm:t>
        <a:bodyPr/>
        <a:lstStyle/>
        <a:p>
          <a:r>
            <a:rPr lang="ru-RU" b="1" dirty="0"/>
            <a:t>Это двигатель внешнего сгорания оригинальной конструкции</a:t>
          </a:r>
        </a:p>
      </dgm:t>
    </dgm:pt>
    <dgm:pt modelId="{0E3578E8-259C-40A3-953F-D3B2C7EACF38}" type="parTrans" cxnId="{7F27AD59-3508-490F-BED8-7BD0C928AE57}">
      <dgm:prSet/>
      <dgm:spPr/>
      <dgm:t>
        <a:bodyPr/>
        <a:lstStyle/>
        <a:p>
          <a:endParaRPr lang="ru-RU"/>
        </a:p>
      </dgm:t>
    </dgm:pt>
    <dgm:pt modelId="{C0679513-16F0-4B7D-ACA9-60696EFE28FD}" type="sibTrans" cxnId="{7F27AD59-3508-490F-BED8-7BD0C928AE57}">
      <dgm:prSet/>
      <dgm:spPr/>
      <dgm:t>
        <a:bodyPr/>
        <a:lstStyle/>
        <a:p>
          <a:endParaRPr lang="ru-RU"/>
        </a:p>
      </dgm:t>
    </dgm:pt>
    <dgm:pt modelId="{DFF6089F-F873-4752-846D-C45EB3135CEA}">
      <dgm:prSet phldrT="[Текст]" custT="1"/>
      <dgm:sp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6200000" scaled="0"/>
        </a:gradFill>
      </dgm:spPr>
      <dgm:t>
        <a:bodyPr/>
        <a:lstStyle/>
        <a:p>
          <a:r>
            <a:rPr lang="ru-RU" sz="1800" dirty="0"/>
            <a:t>КПД по топливу более 90%</a:t>
          </a:r>
        </a:p>
      </dgm:t>
    </dgm:pt>
    <dgm:pt modelId="{9974A487-3C5A-4F25-85F7-D04298447C66}" type="parTrans" cxnId="{4248C7D3-3438-4F1D-87D0-729DD4B87A56}">
      <dgm:prSet/>
      <dgm:spPr/>
      <dgm:t>
        <a:bodyPr/>
        <a:lstStyle/>
        <a:p>
          <a:endParaRPr lang="ru-RU"/>
        </a:p>
      </dgm:t>
    </dgm:pt>
    <dgm:pt modelId="{F3EF9F9A-EE8E-4A4D-9C5A-56698F699DE4}" type="sibTrans" cxnId="{4248C7D3-3438-4F1D-87D0-729DD4B87A56}">
      <dgm:prSet/>
      <dgm:spPr/>
      <dgm:t>
        <a:bodyPr/>
        <a:lstStyle/>
        <a:p>
          <a:endParaRPr lang="ru-RU"/>
        </a:p>
      </dgm:t>
    </dgm:pt>
    <dgm:pt modelId="{B770E553-ADB2-4F39-9E82-10863AA43E08}">
      <dgm:prSet phldrT="[Текст]" custT="1"/>
      <dgm:sp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16200000" scaled="0"/>
        </a:gradFill>
      </dgm:spPr>
      <dgm:t>
        <a:bodyPr/>
        <a:lstStyle/>
        <a:p>
          <a:r>
            <a:rPr lang="ru-RU" sz="2000" dirty="0"/>
            <a:t>Генерация электричества и тепла  1 х 3</a:t>
          </a:r>
        </a:p>
      </dgm:t>
    </dgm:pt>
    <dgm:pt modelId="{9C8BAEDF-57FB-49A3-A640-20B092811154}" type="parTrans" cxnId="{2684DBAD-6462-427E-B337-A768F4B6DC37}">
      <dgm:prSet/>
      <dgm:spPr/>
      <dgm:t>
        <a:bodyPr/>
        <a:lstStyle/>
        <a:p>
          <a:endParaRPr lang="ru-RU"/>
        </a:p>
      </dgm:t>
    </dgm:pt>
    <dgm:pt modelId="{E75D1618-429D-41ED-8043-258C3CCE817A}" type="sibTrans" cxnId="{2684DBAD-6462-427E-B337-A768F4B6DC37}">
      <dgm:prSet/>
      <dgm:spPr/>
      <dgm:t>
        <a:bodyPr/>
        <a:lstStyle/>
        <a:p>
          <a:endParaRPr lang="ru-RU"/>
        </a:p>
      </dgm:t>
    </dgm:pt>
    <dgm:pt modelId="{C17C69C6-C381-4A56-A691-E55141101E0E}" type="pres">
      <dgm:prSet presAssocID="{A6D1759A-9398-4907-B636-E6BB38D967C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E65178D-47EE-4010-B24B-618BF7025A11}" type="pres">
      <dgm:prSet presAssocID="{94F6E9B3-6AB9-4537-9394-1D1F2E75FA61}" presName="gear1" presStyleLbl="node1" presStyleIdx="0" presStyleCnt="3">
        <dgm:presLayoutVars>
          <dgm:chMax val="1"/>
          <dgm:bulletEnabled val="1"/>
        </dgm:presLayoutVars>
      </dgm:prSet>
      <dgm:spPr/>
    </dgm:pt>
    <dgm:pt modelId="{4CDEEF75-6824-46C7-8ED8-5939294D2C3C}" type="pres">
      <dgm:prSet presAssocID="{94F6E9B3-6AB9-4537-9394-1D1F2E75FA61}" presName="gear1srcNode" presStyleLbl="node1" presStyleIdx="0" presStyleCnt="3"/>
      <dgm:spPr/>
    </dgm:pt>
    <dgm:pt modelId="{4BAAAB58-72D9-4C42-A849-833B1BA6B83F}" type="pres">
      <dgm:prSet presAssocID="{94F6E9B3-6AB9-4537-9394-1D1F2E75FA61}" presName="gear1dstNode" presStyleLbl="node1" presStyleIdx="0" presStyleCnt="3"/>
      <dgm:spPr/>
    </dgm:pt>
    <dgm:pt modelId="{99B233A1-DA82-4F60-A79D-EAA811F8F256}" type="pres">
      <dgm:prSet presAssocID="{DFF6089F-F873-4752-846D-C45EB3135CEA}" presName="gear2" presStyleLbl="node1" presStyleIdx="1" presStyleCnt="3">
        <dgm:presLayoutVars>
          <dgm:chMax val="1"/>
          <dgm:bulletEnabled val="1"/>
        </dgm:presLayoutVars>
      </dgm:prSet>
      <dgm:spPr/>
    </dgm:pt>
    <dgm:pt modelId="{B89BB06E-5C21-4D37-BB38-D37DBA5B1344}" type="pres">
      <dgm:prSet presAssocID="{DFF6089F-F873-4752-846D-C45EB3135CEA}" presName="gear2srcNode" presStyleLbl="node1" presStyleIdx="1" presStyleCnt="3"/>
      <dgm:spPr/>
    </dgm:pt>
    <dgm:pt modelId="{8F6F0D17-4A1C-48A4-8F26-CF0ECA93981F}" type="pres">
      <dgm:prSet presAssocID="{DFF6089F-F873-4752-846D-C45EB3135CEA}" presName="gear2dstNode" presStyleLbl="node1" presStyleIdx="1" presStyleCnt="3"/>
      <dgm:spPr/>
    </dgm:pt>
    <dgm:pt modelId="{CD1BC168-384D-44C2-B920-9116CE310FE0}" type="pres">
      <dgm:prSet presAssocID="{B770E553-ADB2-4F39-9E82-10863AA43E08}" presName="gear3" presStyleLbl="node1" presStyleIdx="2" presStyleCnt="3"/>
      <dgm:spPr/>
    </dgm:pt>
    <dgm:pt modelId="{11699D3D-AA34-4349-85BC-2EE0098655C8}" type="pres">
      <dgm:prSet presAssocID="{B770E553-ADB2-4F39-9E82-10863AA43E0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50DFD10-26F1-40B6-9C34-B62EAB060A31}" type="pres">
      <dgm:prSet presAssocID="{B770E553-ADB2-4F39-9E82-10863AA43E08}" presName="gear3srcNode" presStyleLbl="node1" presStyleIdx="2" presStyleCnt="3"/>
      <dgm:spPr/>
    </dgm:pt>
    <dgm:pt modelId="{DF71BBF2-3BBF-4DED-A127-DB7042227AFD}" type="pres">
      <dgm:prSet presAssocID="{B770E553-ADB2-4F39-9E82-10863AA43E08}" presName="gear3dstNode" presStyleLbl="node1" presStyleIdx="2" presStyleCnt="3"/>
      <dgm:spPr/>
    </dgm:pt>
    <dgm:pt modelId="{1EED00BE-5666-4A38-AE2F-A8BCEBBAF7EE}" type="pres">
      <dgm:prSet presAssocID="{C0679513-16F0-4B7D-ACA9-60696EFE28FD}" presName="connector1" presStyleLbl="sibTrans2D1" presStyleIdx="0" presStyleCnt="3"/>
      <dgm:spPr/>
    </dgm:pt>
    <dgm:pt modelId="{5A9C552F-AD77-4545-A46F-CA9627E9940F}" type="pres">
      <dgm:prSet presAssocID="{F3EF9F9A-EE8E-4A4D-9C5A-56698F699DE4}" presName="connector2" presStyleLbl="sibTrans2D1" presStyleIdx="1" presStyleCnt="3"/>
      <dgm:spPr/>
    </dgm:pt>
    <dgm:pt modelId="{D8909A54-7783-4BE2-BB36-E468FF6FEFC0}" type="pres">
      <dgm:prSet presAssocID="{E75D1618-429D-41ED-8043-258C3CCE817A}" presName="connector3" presStyleLbl="sibTrans2D1" presStyleIdx="2" presStyleCnt="3"/>
      <dgm:spPr/>
    </dgm:pt>
  </dgm:ptLst>
  <dgm:cxnLst>
    <dgm:cxn modelId="{83F7660E-BD57-4B3C-AAE1-114BA1A913B8}" type="presOf" srcId="{A6D1759A-9398-4907-B636-E6BB38D967C2}" destId="{C17C69C6-C381-4A56-A691-E55141101E0E}" srcOrd="0" destOrd="0" presId="urn:microsoft.com/office/officeart/2005/8/layout/gear1"/>
    <dgm:cxn modelId="{1D5D8524-A415-440E-A2D3-4B477FCB78B1}" type="presOf" srcId="{B770E553-ADB2-4F39-9E82-10863AA43E08}" destId="{DF71BBF2-3BBF-4DED-A127-DB7042227AFD}" srcOrd="3" destOrd="0" presId="urn:microsoft.com/office/officeart/2005/8/layout/gear1"/>
    <dgm:cxn modelId="{77FC192A-2BFB-4125-9858-57237A24A538}" type="presOf" srcId="{B770E553-ADB2-4F39-9E82-10863AA43E08}" destId="{C50DFD10-26F1-40B6-9C34-B62EAB060A31}" srcOrd="2" destOrd="0" presId="urn:microsoft.com/office/officeart/2005/8/layout/gear1"/>
    <dgm:cxn modelId="{0D83523A-287A-43D5-A8CB-2E41F536CAC9}" type="presOf" srcId="{DFF6089F-F873-4752-846D-C45EB3135CEA}" destId="{B89BB06E-5C21-4D37-BB38-D37DBA5B1344}" srcOrd="1" destOrd="0" presId="urn:microsoft.com/office/officeart/2005/8/layout/gear1"/>
    <dgm:cxn modelId="{983AC33D-5E7B-4530-89B0-6906EA6DF5CE}" type="presOf" srcId="{B770E553-ADB2-4F39-9E82-10863AA43E08}" destId="{CD1BC168-384D-44C2-B920-9116CE310FE0}" srcOrd="0" destOrd="0" presId="urn:microsoft.com/office/officeart/2005/8/layout/gear1"/>
    <dgm:cxn modelId="{432A5460-D0FB-47A3-9826-9DDBBC089101}" type="presOf" srcId="{DFF6089F-F873-4752-846D-C45EB3135CEA}" destId="{99B233A1-DA82-4F60-A79D-EAA811F8F256}" srcOrd="0" destOrd="0" presId="urn:microsoft.com/office/officeart/2005/8/layout/gear1"/>
    <dgm:cxn modelId="{D2D5B155-AF07-44D1-BEE0-BE192853D840}" type="presOf" srcId="{C0679513-16F0-4B7D-ACA9-60696EFE28FD}" destId="{1EED00BE-5666-4A38-AE2F-A8BCEBBAF7EE}" srcOrd="0" destOrd="0" presId="urn:microsoft.com/office/officeart/2005/8/layout/gear1"/>
    <dgm:cxn modelId="{4A328577-4AAB-405F-875C-2B0FC8BD66DB}" type="presOf" srcId="{94F6E9B3-6AB9-4537-9394-1D1F2E75FA61}" destId="{6E65178D-47EE-4010-B24B-618BF7025A11}" srcOrd="0" destOrd="0" presId="urn:microsoft.com/office/officeart/2005/8/layout/gear1"/>
    <dgm:cxn modelId="{DF170B59-F645-4984-84E6-7B41DC2811C6}" type="presOf" srcId="{94F6E9B3-6AB9-4537-9394-1D1F2E75FA61}" destId="{4BAAAB58-72D9-4C42-A849-833B1BA6B83F}" srcOrd="2" destOrd="0" presId="urn:microsoft.com/office/officeart/2005/8/layout/gear1"/>
    <dgm:cxn modelId="{7F27AD59-3508-490F-BED8-7BD0C928AE57}" srcId="{A6D1759A-9398-4907-B636-E6BB38D967C2}" destId="{94F6E9B3-6AB9-4537-9394-1D1F2E75FA61}" srcOrd="0" destOrd="0" parTransId="{0E3578E8-259C-40A3-953F-D3B2C7EACF38}" sibTransId="{C0679513-16F0-4B7D-ACA9-60696EFE28FD}"/>
    <dgm:cxn modelId="{550C1F7F-B056-4808-9457-A669B9A3BA4E}" type="presOf" srcId="{E75D1618-429D-41ED-8043-258C3CCE817A}" destId="{D8909A54-7783-4BE2-BB36-E468FF6FEFC0}" srcOrd="0" destOrd="0" presId="urn:microsoft.com/office/officeart/2005/8/layout/gear1"/>
    <dgm:cxn modelId="{89CD7C81-920C-475D-ABB2-155AAA0EF86E}" type="presOf" srcId="{F3EF9F9A-EE8E-4A4D-9C5A-56698F699DE4}" destId="{5A9C552F-AD77-4545-A46F-CA9627E9940F}" srcOrd="0" destOrd="0" presId="urn:microsoft.com/office/officeart/2005/8/layout/gear1"/>
    <dgm:cxn modelId="{2684DBAD-6462-427E-B337-A768F4B6DC37}" srcId="{A6D1759A-9398-4907-B636-E6BB38D967C2}" destId="{B770E553-ADB2-4F39-9E82-10863AA43E08}" srcOrd="2" destOrd="0" parTransId="{9C8BAEDF-57FB-49A3-A640-20B092811154}" sibTransId="{E75D1618-429D-41ED-8043-258C3CCE817A}"/>
    <dgm:cxn modelId="{E5A449B6-77D0-453B-A011-310D3E7372AF}" type="presOf" srcId="{B770E553-ADB2-4F39-9E82-10863AA43E08}" destId="{11699D3D-AA34-4349-85BC-2EE0098655C8}" srcOrd="1" destOrd="0" presId="urn:microsoft.com/office/officeart/2005/8/layout/gear1"/>
    <dgm:cxn modelId="{4248C7D3-3438-4F1D-87D0-729DD4B87A56}" srcId="{A6D1759A-9398-4907-B636-E6BB38D967C2}" destId="{DFF6089F-F873-4752-846D-C45EB3135CEA}" srcOrd="1" destOrd="0" parTransId="{9974A487-3C5A-4F25-85F7-D04298447C66}" sibTransId="{F3EF9F9A-EE8E-4A4D-9C5A-56698F699DE4}"/>
    <dgm:cxn modelId="{1A8AD7E9-A20E-4192-9413-584C367222B7}" type="presOf" srcId="{94F6E9B3-6AB9-4537-9394-1D1F2E75FA61}" destId="{4CDEEF75-6824-46C7-8ED8-5939294D2C3C}" srcOrd="1" destOrd="0" presId="urn:microsoft.com/office/officeart/2005/8/layout/gear1"/>
    <dgm:cxn modelId="{691FE0F7-A378-4344-B2F9-FC745FC53BBB}" type="presOf" srcId="{DFF6089F-F873-4752-846D-C45EB3135CEA}" destId="{8F6F0D17-4A1C-48A4-8F26-CF0ECA93981F}" srcOrd="2" destOrd="0" presId="urn:microsoft.com/office/officeart/2005/8/layout/gear1"/>
    <dgm:cxn modelId="{F9E5418C-8BF6-43E2-A609-C33AAD15B268}" type="presParOf" srcId="{C17C69C6-C381-4A56-A691-E55141101E0E}" destId="{6E65178D-47EE-4010-B24B-618BF7025A11}" srcOrd="0" destOrd="0" presId="urn:microsoft.com/office/officeart/2005/8/layout/gear1"/>
    <dgm:cxn modelId="{FB359D93-3886-4FAB-8F7D-4B6456DC5120}" type="presParOf" srcId="{C17C69C6-C381-4A56-A691-E55141101E0E}" destId="{4CDEEF75-6824-46C7-8ED8-5939294D2C3C}" srcOrd="1" destOrd="0" presId="urn:microsoft.com/office/officeart/2005/8/layout/gear1"/>
    <dgm:cxn modelId="{BB540085-FFDE-464B-833D-0145C1D19124}" type="presParOf" srcId="{C17C69C6-C381-4A56-A691-E55141101E0E}" destId="{4BAAAB58-72D9-4C42-A849-833B1BA6B83F}" srcOrd="2" destOrd="0" presId="urn:microsoft.com/office/officeart/2005/8/layout/gear1"/>
    <dgm:cxn modelId="{FE6EDF82-F0ED-4BBF-9E22-8569A0AD3C0A}" type="presParOf" srcId="{C17C69C6-C381-4A56-A691-E55141101E0E}" destId="{99B233A1-DA82-4F60-A79D-EAA811F8F256}" srcOrd="3" destOrd="0" presId="urn:microsoft.com/office/officeart/2005/8/layout/gear1"/>
    <dgm:cxn modelId="{295A5051-89B8-47C5-9024-668F63BEF7B8}" type="presParOf" srcId="{C17C69C6-C381-4A56-A691-E55141101E0E}" destId="{B89BB06E-5C21-4D37-BB38-D37DBA5B1344}" srcOrd="4" destOrd="0" presId="urn:microsoft.com/office/officeart/2005/8/layout/gear1"/>
    <dgm:cxn modelId="{4964C9B7-35A8-4832-B846-9F508BD38761}" type="presParOf" srcId="{C17C69C6-C381-4A56-A691-E55141101E0E}" destId="{8F6F0D17-4A1C-48A4-8F26-CF0ECA93981F}" srcOrd="5" destOrd="0" presId="urn:microsoft.com/office/officeart/2005/8/layout/gear1"/>
    <dgm:cxn modelId="{2A1AF966-20C4-4B52-8ED5-A3E2FF56E93C}" type="presParOf" srcId="{C17C69C6-C381-4A56-A691-E55141101E0E}" destId="{CD1BC168-384D-44C2-B920-9116CE310FE0}" srcOrd="6" destOrd="0" presId="urn:microsoft.com/office/officeart/2005/8/layout/gear1"/>
    <dgm:cxn modelId="{2685D65A-4D22-48A6-B14B-DA947FEADC80}" type="presParOf" srcId="{C17C69C6-C381-4A56-A691-E55141101E0E}" destId="{11699D3D-AA34-4349-85BC-2EE0098655C8}" srcOrd="7" destOrd="0" presId="urn:microsoft.com/office/officeart/2005/8/layout/gear1"/>
    <dgm:cxn modelId="{19626976-89F7-4DC1-B56D-4E3C409F4FC6}" type="presParOf" srcId="{C17C69C6-C381-4A56-A691-E55141101E0E}" destId="{C50DFD10-26F1-40B6-9C34-B62EAB060A31}" srcOrd="8" destOrd="0" presId="urn:microsoft.com/office/officeart/2005/8/layout/gear1"/>
    <dgm:cxn modelId="{7CD9D852-3089-4DCD-AC27-A3BEB030F248}" type="presParOf" srcId="{C17C69C6-C381-4A56-A691-E55141101E0E}" destId="{DF71BBF2-3BBF-4DED-A127-DB7042227AFD}" srcOrd="9" destOrd="0" presId="urn:microsoft.com/office/officeart/2005/8/layout/gear1"/>
    <dgm:cxn modelId="{CCF986D8-989A-46AD-9FB0-01F825F197E0}" type="presParOf" srcId="{C17C69C6-C381-4A56-A691-E55141101E0E}" destId="{1EED00BE-5666-4A38-AE2F-A8BCEBBAF7EE}" srcOrd="10" destOrd="0" presId="urn:microsoft.com/office/officeart/2005/8/layout/gear1"/>
    <dgm:cxn modelId="{54AD482B-70CB-462F-9F2B-EF2B64BB4F3A}" type="presParOf" srcId="{C17C69C6-C381-4A56-A691-E55141101E0E}" destId="{5A9C552F-AD77-4545-A46F-CA9627E9940F}" srcOrd="11" destOrd="0" presId="urn:microsoft.com/office/officeart/2005/8/layout/gear1"/>
    <dgm:cxn modelId="{74F858E1-4282-40EA-ACF6-6293AC6373FE}" type="presParOf" srcId="{C17C69C6-C381-4A56-A691-E55141101E0E}" destId="{D8909A54-7783-4BE2-BB36-E468FF6FEFC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65178D-47EE-4010-B24B-618BF7025A11}">
      <dsp:nvSpPr>
        <dsp:cNvPr id="0" name=""/>
        <dsp:cNvSpPr/>
      </dsp:nvSpPr>
      <dsp:spPr>
        <a:xfrm>
          <a:off x="3796444" y="2936404"/>
          <a:ext cx="3588939" cy="3588939"/>
        </a:xfrm>
        <a:prstGeom prst="gear9">
          <a:avLst/>
        </a:prstGeom>
        <a:gradFill rotWithShape="0"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162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/>
            <a:t>Это двигатель внешнего сгорания оригинальной конструкции</a:t>
          </a:r>
        </a:p>
      </dsp:txBody>
      <dsp:txXfrm>
        <a:off x="4517980" y="3777096"/>
        <a:ext cx="2145867" cy="1844789"/>
      </dsp:txXfrm>
    </dsp:sp>
    <dsp:sp modelId="{99B233A1-DA82-4F60-A79D-EAA811F8F256}">
      <dsp:nvSpPr>
        <dsp:cNvPr id="0" name=""/>
        <dsp:cNvSpPr/>
      </dsp:nvSpPr>
      <dsp:spPr>
        <a:xfrm>
          <a:off x="1708334" y="2088110"/>
          <a:ext cx="2610137" cy="2610137"/>
        </a:xfrm>
        <a:prstGeom prst="gear6">
          <a:avLst/>
        </a:prstGeom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62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КПД по топливу более 90%</a:t>
          </a:r>
        </a:p>
      </dsp:txBody>
      <dsp:txXfrm>
        <a:off x="2365444" y="2749191"/>
        <a:ext cx="1295917" cy="1287975"/>
      </dsp:txXfrm>
    </dsp:sp>
    <dsp:sp modelId="{CD1BC168-384D-44C2-B920-9116CE310FE0}">
      <dsp:nvSpPr>
        <dsp:cNvPr id="0" name=""/>
        <dsp:cNvSpPr/>
      </dsp:nvSpPr>
      <dsp:spPr>
        <a:xfrm rot="20700000">
          <a:off x="3170278" y="287381"/>
          <a:ext cx="2557402" cy="2557402"/>
        </a:xfrm>
        <a:prstGeom prst="gear6">
          <a:avLst/>
        </a:prstGeom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162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Генерация электричества и тепла  1 х 3</a:t>
          </a:r>
        </a:p>
      </dsp:txBody>
      <dsp:txXfrm rot="-20700000">
        <a:off x="3731191" y="848294"/>
        <a:ext cx="1435575" cy="1435575"/>
      </dsp:txXfrm>
    </dsp:sp>
    <dsp:sp modelId="{1EED00BE-5666-4A38-AE2F-A8BCEBBAF7EE}">
      <dsp:nvSpPr>
        <dsp:cNvPr id="0" name=""/>
        <dsp:cNvSpPr/>
      </dsp:nvSpPr>
      <dsp:spPr>
        <a:xfrm>
          <a:off x="3546826" y="2379723"/>
          <a:ext cx="4593842" cy="4593842"/>
        </a:xfrm>
        <a:prstGeom prst="circularArrow">
          <a:avLst>
            <a:gd name="adj1" fmla="val 4688"/>
            <a:gd name="adj2" fmla="val 299029"/>
            <a:gd name="adj3" fmla="val 2553333"/>
            <a:gd name="adj4" fmla="val 15783414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C552F-AD77-4545-A46F-CA9627E9940F}">
      <dsp:nvSpPr>
        <dsp:cNvPr id="0" name=""/>
        <dsp:cNvSpPr/>
      </dsp:nvSpPr>
      <dsp:spPr>
        <a:xfrm>
          <a:off x="1246084" y="1500581"/>
          <a:ext cx="3337713" cy="333771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09A54-7783-4BE2-BB36-E468FF6FEFC0}">
      <dsp:nvSpPr>
        <dsp:cNvPr id="0" name=""/>
        <dsp:cNvSpPr/>
      </dsp:nvSpPr>
      <dsp:spPr>
        <a:xfrm>
          <a:off x="2578724" y="-282789"/>
          <a:ext cx="3598727" cy="359872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E3139-2343-4C6C-A102-E5F438A96338}" type="datetimeFigureOut">
              <a:rPr lang="ru-RU" smtClean="0"/>
              <a:pPr/>
              <a:t>25.06.2024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64959-C866-4D30-9A5B-B544A6B2D0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8973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2BDD4-5CE0-4143-877B-D0AF8E06FA31}" type="datetimeFigureOut">
              <a:rPr lang="ru-RU" smtClean="0"/>
              <a:pPr/>
              <a:t>25.06.2024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B5B50-93B4-49EF-9BFE-0DFD2BE3D7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081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9045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139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2151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289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123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298-1A06-485E-8149-F9966348170C}" type="datetimeFigureOut">
              <a:rPr lang="ru-RU" smtClean="0"/>
              <a:pPr/>
              <a:t>25.06.2024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Конкурс «</a:t>
            </a:r>
            <a:r>
              <a:rPr lang="ru-RU" dirty="0" err="1"/>
              <a:t>Техностарт:Урал</a:t>
            </a:r>
            <a:r>
              <a:rPr lang="ru-RU" dirty="0"/>
              <a:t>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B2209-B19E-4406-B687-5DE33AA811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195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298-1A06-485E-8149-F9966348170C}" type="datetimeFigureOut">
              <a:rPr lang="ru-RU" smtClean="0"/>
              <a:pPr/>
              <a:t>25.06.2024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B2209-B19E-4406-B687-5DE33AA811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142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298-1A06-485E-8149-F9966348170C}" type="datetimeFigureOut">
              <a:rPr lang="ru-RU" smtClean="0"/>
              <a:pPr/>
              <a:t>25.06.2024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B2209-B19E-4406-B687-5DE33AA811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35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3262" y="908720"/>
            <a:ext cx="8189217" cy="521744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298-1A06-485E-8149-F9966348170C}" type="datetimeFigureOut">
              <a:rPr lang="ru-RU" smtClean="0"/>
              <a:pPr/>
              <a:t>25.06.2024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B2209-B19E-4406-B687-5DE33AA811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63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298-1A06-485E-8149-F9966348170C}" type="datetimeFigureOut">
              <a:rPr lang="ru-RU" smtClean="0"/>
              <a:pPr/>
              <a:t>25.06.2024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B2209-B19E-4406-B687-5DE33AA811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477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298-1A06-485E-8149-F9966348170C}" type="datetimeFigureOut">
              <a:rPr lang="ru-RU" smtClean="0"/>
              <a:pPr/>
              <a:t>25.06.2024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B2209-B19E-4406-B687-5DE33AA811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31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298-1A06-485E-8149-F9966348170C}" type="datetimeFigureOut">
              <a:rPr lang="ru-RU" smtClean="0"/>
              <a:pPr/>
              <a:t>25.06.2024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B2209-B19E-4406-B687-5DE33AA811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75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298-1A06-485E-8149-F9966348170C}" type="datetimeFigureOut">
              <a:rPr lang="ru-RU" smtClean="0"/>
              <a:pPr/>
              <a:t>25.06.2024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B2209-B19E-4406-B687-5DE33AA811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11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298-1A06-485E-8149-F9966348170C}" type="datetimeFigureOut">
              <a:rPr lang="ru-RU" smtClean="0"/>
              <a:pPr/>
              <a:t>25.06.2024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B2209-B19E-4406-B687-5DE33AA811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632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298-1A06-485E-8149-F9966348170C}" type="datetimeFigureOut">
              <a:rPr lang="ru-RU" smtClean="0"/>
              <a:pPr/>
              <a:t>25.06.2024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B2209-B19E-4406-B687-5DE33AA811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631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4298-1A06-485E-8149-F9966348170C}" type="datetimeFigureOut">
              <a:rPr lang="ru-RU" smtClean="0"/>
              <a:pPr/>
              <a:t>25.06.2024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B2209-B19E-4406-B687-5DE33AA811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103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A4298-1A06-485E-8149-F9966348170C}" type="datetimeFigureOut">
              <a:rPr lang="ru-RU" smtClean="0"/>
              <a:pPr/>
              <a:t>25.06.2024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Конкурс «</a:t>
            </a:r>
            <a:r>
              <a:rPr lang="ru-RU" dirty="0" err="1"/>
              <a:t>Техностарт</a:t>
            </a:r>
            <a:r>
              <a:rPr lang="ru-RU" dirty="0"/>
              <a:t>: Урал»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B2209-B19E-4406-B687-5DE33AA811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0" y="0"/>
            <a:ext cx="352425" cy="6858000"/>
          </a:xfrm>
          <a:prstGeom prst="rect">
            <a:avLst/>
          </a:prstGeom>
          <a:solidFill>
            <a:srgbClr val="144D6A"/>
          </a:solidFill>
          <a:ln w="9525">
            <a:solidFill>
              <a:srgbClr val="144D6A"/>
            </a:solidFill>
            <a:miter lim="800000"/>
            <a:headEnd/>
            <a:tailEnd/>
          </a:ln>
        </p:spPr>
        <p:txBody>
          <a:bodyPr wrap="none" lIns="91048" tIns="45530" rIns="91048" bIns="45530" anchor="ctr"/>
          <a:lstStyle/>
          <a:p>
            <a:pPr defTabSz="910481">
              <a:defRPr/>
            </a:pPr>
            <a:endParaRPr lang="ru-RU" sz="1200" b="1" dirty="0">
              <a:solidFill>
                <a:srgbClr val="00517A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17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gan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NRBRm6cglQ&amp;t=2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hyperlink" Target="http://yandex.ru/images/search?text=%D0%B1%D0%B0%D0%B1%D1%83%D1%88%D0%BA%D0%B0%20%D0%B2%20%D0%BE%D0%BA%D0%BE%D1%88%D0%BA%D0%B5%20%D0%B8%D0%B7%20%D1%81%D0%BA%D0%B0%D0%B7%D0%BE%D0%BA&amp;img_url=http://img-2007-03.photosight.ru/19/1985648.jpg&amp;pos=5&amp;rpt=simage&amp;stype=image&amp;lr=65&amp;noreask=1&amp;source=wiz&amp;uinfo=sw-1366-sh-768-ww-1349-wh-643-pd-1-wp-16x9_1366x768-lt-494" TargetMode="Externa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ом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08050" y="0"/>
            <a:ext cx="184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4400" b="1" spc="60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0" y="6021288"/>
            <a:ext cx="6228184" cy="83671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Микро ТЭС </a:t>
            </a: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для сжигания ТКО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 возможностью генерации электричества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228184" y="6021288"/>
            <a:ext cx="2915816" cy="83671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Сергей Семенихин</a:t>
            </a:r>
          </a:p>
          <a:p>
            <a:pPr algn="r">
              <a:spcBef>
                <a:spcPts val="0"/>
              </a:spcBef>
            </a:pPr>
            <a:r>
              <a:rPr lang="en-US" sz="1400" b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+7 913 7647085</a:t>
            </a:r>
            <a:r>
              <a:rPr lang="ru-RU" sz="1400" b="1" dirty="0">
                <a:solidFill>
                  <a:schemeClr val="tx1"/>
                </a:solidFill>
              </a:rPr>
              <a:t>,  </a:t>
            </a:r>
            <a:r>
              <a:rPr lang="en-US" sz="1400" b="1" dirty="0">
                <a:solidFill>
                  <a:schemeClr val="tx1"/>
                </a:solidFill>
                <a:hlinkClick r:id="rId3"/>
              </a:rPr>
              <a:t>www.bagan.ru</a:t>
            </a:r>
            <a:endParaRPr lang="ru-RU" sz="1400" b="1" dirty="0">
              <a:solidFill>
                <a:schemeClr val="tx1"/>
              </a:solidFill>
            </a:endParaRPr>
          </a:p>
          <a:p>
            <a:pPr algn="r">
              <a:spcBef>
                <a:spcPts val="0"/>
              </a:spcBef>
            </a:pPr>
            <a:r>
              <a:rPr lang="ru-RU" sz="1400" b="1" dirty="0">
                <a:solidFill>
                  <a:schemeClr val="tx1"/>
                </a:solidFill>
              </a:rPr>
              <a:t>Новосибирск – 2024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60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Котел с </a:t>
            </a:r>
            <a:r>
              <a:rPr lang="ru-RU" sz="4800" b="1" cap="none" spc="60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тригенерацией</a:t>
            </a:r>
            <a:endParaRPr lang="ru-RU" sz="4800" b="1" cap="none" spc="60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0" y="692696"/>
            <a:ext cx="1907704" cy="432048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Нагрев воды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1907704" y="692696"/>
            <a:ext cx="1656184" cy="432048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Отопление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3563888" y="692696"/>
            <a:ext cx="5580112" cy="432048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Генерация электричества и холода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7B8B5B-3CAF-4763-82F7-5F953641ADBC}"/>
              </a:ext>
            </a:extLst>
          </p:cNvPr>
          <p:cNvSpPr txBox="1"/>
          <p:nvPr/>
        </p:nvSpPr>
        <p:spPr>
          <a:xfrm>
            <a:off x="0" y="55892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НЕЗАВИСИМОСТЬ</a:t>
            </a:r>
            <a:r>
              <a:rPr lang="ru-RU" sz="2400" b="1" dirty="0">
                <a:solidFill>
                  <a:srgbClr val="FFFF00"/>
                </a:solidFill>
              </a:rPr>
              <a:t>, ЧИСТЫЙ ВОЗДУХ БЕЗ ДЫМА И МУСОРА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8354"/>
            <a:ext cx="91440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spc="60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 ТЕПЛООБМЕННИК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B3449D-8642-4550-9345-127ED495F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5" y="2754584"/>
            <a:ext cx="3143714" cy="40062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1232E7-DB87-465E-8516-4B9BF8F521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812600"/>
            <a:ext cx="3169333" cy="4045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D11CC2-39C4-40B2-877D-CE65399905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82" y="904805"/>
            <a:ext cx="2556118" cy="19170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220121-E5D0-47BD-B394-6891872DCBE4}"/>
              </a:ext>
            </a:extLst>
          </p:cNvPr>
          <p:cNvSpPr txBox="1"/>
          <p:nvPr/>
        </p:nvSpPr>
        <p:spPr>
          <a:xfrm>
            <a:off x="2987823" y="2823201"/>
            <a:ext cx="29178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Суть и преимущества перед конкурентами в мире:</a:t>
            </a:r>
          </a:p>
          <a:p>
            <a:r>
              <a:rPr lang="ru-RU" sz="2000" b="1" dirty="0"/>
              <a:t> </a:t>
            </a:r>
            <a:r>
              <a:rPr lang="ru-RU" sz="1600" dirty="0"/>
              <a:t>Главное – надежность. Взят за основу самый высокотехнологичный </a:t>
            </a:r>
            <a:r>
              <a:rPr lang="ru-RU" sz="1600" b="1" dirty="0"/>
              <a:t>теплообменник</a:t>
            </a:r>
            <a:r>
              <a:rPr lang="ru-RU" sz="1600" dirty="0"/>
              <a:t> с ядерного реактора: «труба в трубе», потому как трубы держат очень высокое давление. Такой теплообменник надежен, он дает пар высокого давления и крутит турбогенератор для выработки электричества.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B9B247-6C79-4F2A-A644-D23E50325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96" y="911133"/>
            <a:ext cx="1433070" cy="19107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287566F-DD0F-4BBA-9763-EFA3D7E43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1166" y="943861"/>
            <a:ext cx="2504043" cy="18780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889BC2-2D5D-4B48-A203-84D504BEA6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2465" y="927703"/>
            <a:ext cx="2500089" cy="187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44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8354"/>
            <a:ext cx="91440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5400" b="1" spc="60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 ДЫМОСОС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B13222-F5E7-4EF5-AACF-814F70B7E5B0}"/>
              </a:ext>
            </a:extLst>
          </p:cNvPr>
          <p:cNvSpPr/>
          <p:nvPr/>
        </p:nvSpPr>
        <p:spPr>
          <a:xfrm>
            <a:off x="359024" y="829226"/>
            <a:ext cx="87849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Второе</a:t>
            </a:r>
            <a:r>
              <a:rPr lang="ru-RU" sz="1400" dirty="0"/>
              <a:t> это дымосос,  он дает котлу автоматизацию процесса и эффективность.  Дымосос:</a:t>
            </a:r>
          </a:p>
          <a:p>
            <a:r>
              <a:rPr lang="ru-RU" sz="1400" dirty="0"/>
              <a:t>1. автоматизирует процесс работы котла регулировкой тяги котла по температуре, что исключает постоянный присмотр человека за котлом;</a:t>
            </a:r>
          </a:p>
          <a:p>
            <a:r>
              <a:rPr lang="ru-RU" sz="1400" dirty="0"/>
              <a:t>2. исключает черный дым из трубы, а также копоть и сажу т.к. дымосос, как горн в кузнице, резко увеличивает количество кислорода в топке, что обеспечивает высокую температуру (более 1200°С), полное сгорание угля и чистую атмосферу  в округе;</a:t>
            </a:r>
          </a:p>
          <a:p>
            <a:r>
              <a:rPr lang="ru-RU" sz="1400" dirty="0"/>
              <a:t>3. увеличивает КПД котла, увеличивает мощность котла, исключает попадание дыма в помещение;</a:t>
            </a:r>
          </a:p>
          <a:p>
            <a:r>
              <a:rPr lang="ru-RU" sz="1400" dirty="0"/>
              <a:t>4. позволяет котлу топиться при любой погоде, даже когда нет тяги, т.к. он нагнетает воздух в котел принудительно, а дым удаляет через трубу, в которую он и установлен. </a:t>
            </a:r>
          </a:p>
          <a:p>
            <a:r>
              <a:rPr lang="ru-RU" sz="1400" dirty="0"/>
              <a:t> 5. используются для разогрева до жидкого состояния металлов: свинца, натрия в ядерных реакторах на быстрых нейтронах.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DC043F-184E-4A32-8BC3-4C337EF622AF}"/>
              </a:ext>
            </a:extLst>
          </p:cNvPr>
          <p:cNvSpPr txBox="1"/>
          <p:nvPr/>
        </p:nvSpPr>
        <p:spPr>
          <a:xfrm>
            <a:off x="393548" y="3157971"/>
            <a:ext cx="86725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Состоит дымосос из электродвигателя, вращающего крыльчатку в улитке. Отличается дымосос от вентилятора тем, что холодный электродвигатель должен вращать горячую крыльчатку с температурой 120–300℃ и не перегорать. Запатентованные решения </a:t>
            </a:r>
            <a:r>
              <a:rPr lang="ru-RU" sz="1400" b="1" dirty="0"/>
              <a:t>исключают передачу тепла от крыльчатки к двигателю</a:t>
            </a:r>
            <a:r>
              <a:rPr lang="ru-RU" sz="1400" dirty="0"/>
              <a:t>, что делает конструкцию дымососа надежной, долговечной! На среднем фото с тепловизора видна горячая крыльчатка и холодный электродвигатель.</a:t>
            </a:r>
            <a:r>
              <a:rPr lang="en-US" sz="1400" dirty="0"/>
              <a:t> </a:t>
            </a:r>
            <a:r>
              <a:rPr lang="en-US" sz="1400" dirty="0">
                <a:hlinkClick r:id="rId3"/>
              </a:rPr>
              <a:t>https://www.youtube.com/watch?v=pNRBRm6cglQ&amp;t=2s</a:t>
            </a:r>
            <a:r>
              <a:rPr lang="en-US" sz="1400" dirty="0"/>
              <a:t>)</a:t>
            </a:r>
            <a:endParaRPr lang="ru-RU" sz="1400" dirty="0"/>
          </a:p>
          <a:p>
            <a:endParaRPr lang="ru-RU" sz="1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35E529-4A9E-499E-B0F4-CC55B42FD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132" y="4654205"/>
            <a:ext cx="2818533" cy="21139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1639EE-2800-4FCD-9CAA-1B534304F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48" y="4648053"/>
            <a:ext cx="2834938" cy="21262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23FA35-9178-46DA-8F84-23D57F28D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02" y="4596410"/>
            <a:ext cx="2266420" cy="226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8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4610"/>
            <a:ext cx="9144000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spc="60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 ПОДАЧА ТОПЛИВА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53336"/>
            <a:ext cx="4644008" cy="4046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ДВС-20…35%; ГРЭС ­ 45%; ТЭЦ ­60%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4008" y="6453336"/>
            <a:ext cx="4499992" cy="404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КПД котла по топливу более 90%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55FF2B-AE63-4202-97B7-F4E027FD093C}"/>
              </a:ext>
            </a:extLst>
          </p:cNvPr>
          <p:cNvSpPr/>
          <p:nvPr/>
        </p:nvSpPr>
        <p:spPr>
          <a:xfrm>
            <a:off x="251520" y="908720"/>
            <a:ext cx="8892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Подача топлива, надежная, котел имеет привод с достаточным усилием, который раздавит не только уголь, но и камень вытолкнет.</a:t>
            </a:r>
          </a:p>
          <a:p>
            <a:r>
              <a:rPr lang="ru-RU" dirty="0"/>
              <a:t>Котел сжигает как бурый уголь, так и каменный, а также пеллеты, дрова или твердые бытовые отходы;</a:t>
            </a:r>
          </a:p>
          <a:p>
            <a:r>
              <a:rPr lang="ru-RU" dirty="0"/>
              <a:t>Он не требует мелкую фракцию угля, может сжигать куски размерами до 120 мм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53998C-3C80-46E5-81A6-DF1B4F23A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2291370"/>
            <a:ext cx="9242656" cy="101800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1B9205-7FA1-48FE-8E41-769306ECBA24}"/>
              </a:ext>
            </a:extLst>
          </p:cNvPr>
          <p:cNvSpPr/>
          <p:nvPr/>
        </p:nvSpPr>
        <p:spPr>
          <a:xfrm>
            <a:off x="359532" y="3146361"/>
            <a:ext cx="8784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Четвертое</a:t>
            </a:r>
            <a:r>
              <a:rPr lang="ru-RU" dirty="0"/>
              <a:t> - колосники не прогорают и не сотрутся, самоохлаждающиеся воздухом или водой.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B3A0F0-1EB6-4814-AB7B-8E626DCF1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28" y="3792692"/>
            <a:ext cx="9242656" cy="184325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D81E6B4-C331-46E5-954F-F33C055DBD0C}"/>
              </a:ext>
            </a:extLst>
          </p:cNvPr>
          <p:cNvSpPr/>
          <p:nvPr/>
        </p:nvSpPr>
        <p:spPr>
          <a:xfrm>
            <a:off x="374334" y="5525452"/>
            <a:ext cx="87844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Пятое</a:t>
            </a:r>
            <a:r>
              <a:rPr lang="ru-RU" dirty="0"/>
              <a:t> - котел не требует постоянной чистки, т.к. установлен трехходовой кран, простой и надежный для поддержания в котле постоянной температуры, выше температуры конденсации смол.</a:t>
            </a:r>
          </a:p>
        </p:txBody>
      </p:sp>
    </p:spTree>
    <p:extLst>
      <p:ext uri="{BB962C8B-B14F-4D97-AF65-F5344CB8AC3E}">
        <p14:creationId xmlns:p14="http://schemas.microsoft.com/office/powerpoint/2010/main" val="2346844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spc="60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Экономичен, экологичен, удобен, имеет малый вес и большой бункер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53336"/>
            <a:ext cx="4644008" cy="4046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ДВС-20…35%; ГРЭС ­ 45%; ТЭЦ ­60%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4008" y="6453336"/>
            <a:ext cx="4499992" cy="404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КПД котла по топливу – 90%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55FF2B-AE63-4202-97B7-F4E027FD093C}"/>
              </a:ext>
            </a:extLst>
          </p:cNvPr>
          <p:cNvSpPr/>
          <p:nvPr/>
        </p:nvSpPr>
        <p:spPr>
          <a:xfrm>
            <a:off x="287524" y="3226668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pPr algn="just"/>
            <a:r>
              <a:rPr lang="ru-RU" b="1" dirty="0"/>
              <a:t>Шестое</a:t>
            </a:r>
            <a:r>
              <a:rPr lang="ru-RU" dirty="0"/>
              <a:t> - экономичный, имеет высокий КПД.</a:t>
            </a:r>
          </a:p>
          <a:p>
            <a:pPr algn="just"/>
            <a:r>
              <a:rPr lang="ru-RU" b="1" dirty="0"/>
              <a:t>Седьмое</a:t>
            </a:r>
            <a:r>
              <a:rPr lang="ru-RU" dirty="0"/>
              <a:t> - имеет высокотемпературную топку и не загрязняет среду, т.к. нет из трубы черного дыма, </a:t>
            </a:r>
            <a:r>
              <a:rPr lang="ru-RU" b="1" dirty="0"/>
              <a:t>экологичен</a:t>
            </a:r>
            <a:r>
              <a:rPr lang="ru-RU" dirty="0"/>
              <a:t>.</a:t>
            </a:r>
          </a:p>
          <a:p>
            <a:pPr algn="just"/>
            <a:r>
              <a:rPr lang="ru-RU" b="1" dirty="0"/>
              <a:t>Восьмое</a:t>
            </a:r>
            <a:r>
              <a:rPr lang="ru-RU" dirty="0"/>
              <a:t> - удобный в обслуживании, не требует постоянного досмотра и обслуживания, потому что и автоматизирован и топится сам.</a:t>
            </a:r>
          </a:p>
          <a:p>
            <a:pPr algn="just"/>
            <a:r>
              <a:rPr lang="ru-RU" b="1" dirty="0"/>
              <a:t>Девятое</a:t>
            </a:r>
            <a:r>
              <a:rPr lang="ru-RU" dirty="0"/>
              <a:t> – имеет большой бункер, работает без остановки во время отопительного сезона.</a:t>
            </a:r>
          </a:p>
          <a:p>
            <a:pPr algn="just"/>
            <a:r>
              <a:rPr lang="ru-RU" b="1" dirty="0"/>
              <a:t>Десятое</a:t>
            </a:r>
            <a:r>
              <a:rPr lang="ru-RU" dirty="0"/>
              <a:t> - легкий и маленький, потому меньше других котлов.</a:t>
            </a:r>
          </a:p>
          <a:p>
            <a:pPr algn="just"/>
            <a:r>
              <a:rPr lang="ru-RU" b="1" dirty="0"/>
              <a:t>Одиннадцатое</a:t>
            </a:r>
            <a:r>
              <a:rPr lang="ru-RU" dirty="0"/>
              <a:t> – </a:t>
            </a:r>
            <a:r>
              <a:rPr lang="ru-RU" dirty="0" err="1"/>
              <a:t>Ремонтопригоден</a:t>
            </a:r>
            <a:r>
              <a:rPr lang="ru-RU" dirty="0"/>
              <a:t>, состоит из отдельных узлов, которые можно со временем починить!!!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4548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911" y="-38124"/>
            <a:ext cx="9144000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spc="60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Какой котел лучше?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6453336"/>
            <a:ext cx="913708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Конечно котел СеменихинС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AF8875-2CBF-4947-95AC-79D19FB22EEB}"/>
              </a:ext>
            </a:extLst>
          </p:cNvPr>
          <p:cNvSpPr/>
          <p:nvPr/>
        </p:nvSpPr>
        <p:spPr>
          <a:xfrm>
            <a:off x="372840" y="838634"/>
            <a:ext cx="489654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Имеющиеся на рынке Микро ТЭС можно распределить по нескольким типам, различающимся по способу преобразования топлива в электрическую энергию. Это малые </a:t>
            </a:r>
            <a:r>
              <a:rPr lang="ru-RU" sz="1600" b="1" dirty="0" err="1"/>
              <a:t>газопоршневые</a:t>
            </a:r>
            <a:r>
              <a:rPr lang="ru-RU" sz="1600" b="1" dirty="0"/>
              <a:t> двигатели внутреннего сгорания (ДВС), топливные ячейки (ТЭ), двигатели Стирлинга и паровые двигатели (последние два вида можно объединить как двигатели внешнего сгорания). Прочие способы </a:t>
            </a:r>
            <a:r>
              <a:rPr lang="ru-RU" sz="1600" b="1" dirty="0" err="1"/>
              <a:t>электрогенерации</a:t>
            </a:r>
            <a:r>
              <a:rPr lang="ru-RU" sz="1600" b="1" dirty="0"/>
              <a:t> в КГУ, такие как </a:t>
            </a:r>
            <a:r>
              <a:rPr lang="ru-RU" sz="1600" b="1" dirty="0" err="1"/>
              <a:t>микротурбины</a:t>
            </a:r>
            <a:r>
              <a:rPr lang="ru-RU" sz="1600" b="1" dirty="0"/>
              <a:t>, термоэлектрические технологии и т.д., пока остаются в статусе теоретических и экспериментальных разработок. В настоящее время все серийные Микро ТЭС работают на природном газе, поставляемом по магистральным сетям. КГУ для дома и малого бизнеса на других видах топлива — пеллетах, угле, дровах и т. д. - не производятся.</a:t>
            </a:r>
          </a:p>
          <a:p>
            <a:r>
              <a:rPr lang="ru-RU" sz="1600" b="1" dirty="0"/>
              <a:t>Наш вариант «всеядной» Микро ТЭС, работающей на мусоре и других видах топлива является новым прорывным продуктом!</a:t>
            </a:r>
            <a:endParaRPr lang="ru-RU" sz="1400" dirty="0"/>
          </a:p>
        </p:txBody>
      </p:sp>
      <p:graphicFrame>
        <p:nvGraphicFramePr>
          <p:cNvPr id="5" name="Таблица 6">
            <a:extLst>
              <a:ext uri="{FF2B5EF4-FFF2-40B4-BE49-F238E27FC236}">
                <a16:creationId xmlns:a16="http://schemas.microsoft.com/office/drawing/2014/main" id="{02313DDF-A746-4966-918E-045430C733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770126"/>
              </p:ext>
            </p:extLst>
          </p:nvPr>
        </p:nvGraphicFramePr>
        <p:xfrm>
          <a:off x="5652120" y="965482"/>
          <a:ext cx="3096345" cy="5280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5">
                  <a:extLst>
                    <a:ext uri="{9D8B030D-6E8A-4147-A177-3AD203B41FA5}">
                      <a16:colId xmlns:a16="http://schemas.microsoft.com/office/drawing/2014/main" val="2273193263"/>
                    </a:ext>
                  </a:extLst>
                </a:gridCol>
              </a:tblGrid>
              <a:tr h="26404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919759"/>
                  </a:ext>
                </a:extLst>
              </a:tr>
              <a:tr h="26404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357395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77D93D-EB0E-483A-B994-60E3622BC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861" y="965481"/>
            <a:ext cx="3486614" cy="26179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9A5F68-C3AC-4EC0-A678-481F6746B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3601783"/>
            <a:ext cx="1972036" cy="262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57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0"/>
            <a:ext cx="2880320" cy="47667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СеменихинС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381329"/>
            <a:ext cx="9144000" cy="47667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По потребительским свойствам нет аналогов!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3131840" cy="47667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b="1" dirty="0"/>
              <a:t>Сравнение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949534"/>
              </p:ext>
            </p:extLst>
          </p:nvPr>
        </p:nvGraphicFramePr>
        <p:xfrm>
          <a:off x="0" y="476670"/>
          <a:ext cx="9144000" cy="5544620"/>
        </p:xfrm>
        <a:graphic>
          <a:graphicData uri="http://schemas.openxmlformats.org/drawingml/2006/table">
            <a:tbl>
              <a:tblPr/>
              <a:tblGrid>
                <a:gridCol w="52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7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31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16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Цена твердотопливного отопительного котла </a:t>
                      </a:r>
                      <a:r>
                        <a:rPr lang="ru-RU" sz="1800" b="1" dirty="0">
                          <a:latin typeface="+mn-lt"/>
                          <a:ea typeface="Calibri"/>
                          <a:cs typeface="Times New Roman" pitchFamily="18" charset="0"/>
                        </a:rPr>
                        <a:t>автомата</a:t>
                      </a: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latin typeface="+mn-lt"/>
                          <a:ea typeface="Calibri"/>
                          <a:cs typeface="Times New Roman" pitchFamily="18" charset="0"/>
                        </a:rPr>
                        <a:t>О</a:t>
                      </a: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коло 170 тыс.руб. 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Стоимость  190-300 тыс. руб. 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8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Надежность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25 лет гарантия работы котла за счет конструкции теплообменников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«труба в трубе»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5-15 лет срок службы.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Экологические параметры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Отсутствие черного дыма в дымовой трубе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-----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Копоть, сажа, дым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Отсутствуют в котельном помещении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-----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Автоматизация процесса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Полная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Частичная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5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Вес и габариты отопительного котла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в 1,5 -2 раз легче и меньше в габаритах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----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012160" y="0"/>
            <a:ext cx="3131840" cy="47667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b="1" dirty="0"/>
              <a:t>конкуренты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021288"/>
            <a:ext cx="4644008" cy="4046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ДВС-20…35%; ГРЭС ­ 45%; ТЭЦ ­60%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4008" y="6021288"/>
            <a:ext cx="4499992" cy="404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КПД котла по топливу – 90%</a:t>
            </a:r>
          </a:p>
        </p:txBody>
      </p:sp>
    </p:spTree>
    <p:extLst>
      <p:ext uri="{BB962C8B-B14F-4D97-AF65-F5344CB8AC3E}">
        <p14:creationId xmlns:p14="http://schemas.microsoft.com/office/powerpoint/2010/main" val="2346844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0"/>
            <a:ext cx="2880320" cy="47667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СеменихинС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По потребительским свойствам нет аналогов!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3131840" cy="47667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b="1" dirty="0"/>
              <a:t>Сравнение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114633"/>
              </p:ext>
            </p:extLst>
          </p:nvPr>
        </p:nvGraphicFramePr>
        <p:xfrm>
          <a:off x="0" y="476672"/>
          <a:ext cx="9144000" cy="5544614"/>
        </p:xfrm>
        <a:graphic>
          <a:graphicData uri="http://schemas.openxmlformats.org/drawingml/2006/table">
            <a:tbl>
              <a:tblPr/>
              <a:tblGrid>
                <a:gridCol w="52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7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31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5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Чистка внутренней поверхности котла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Не требуется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Требуется еженедельно.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5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Загрузка угля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300-500 кг и более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Не более 30-100 кг.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5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Генерация электроэнергии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2-500 кВт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Максимум 0,05 кВт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5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Генерация технологического пара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100-500 кг/час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Отсутствуют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1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Цена за выработанный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 кВт/час тепла или электроэнергии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0,3-0,5 руб. на угле или природном газе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от 2-х до 5-ти рублей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1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Удаленный контроль и управление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Удаленный доступ по </a:t>
                      </a:r>
                      <a:r>
                        <a:rPr lang="en-US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IP</a:t>
                      </a:r>
                      <a:r>
                        <a:rPr lang="ru-RU" sz="1800" baseline="0" dirty="0">
                          <a:latin typeface="+mn-lt"/>
                          <a:ea typeface="Calibri"/>
                          <a:cs typeface="Times New Roman" pitchFamily="18" charset="0"/>
                        </a:rPr>
                        <a:t> адресу через телефон, компьютер.</a:t>
                      </a:r>
                      <a:endParaRPr lang="ru-RU" sz="18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 pitchFamily="18" charset="0"/>
                        </a:rPr>
                        <a:t>Отсутствуют</a:t>
                      </a:r>
                    </a:p>
                  </a:txBody>
                  <a:tcPr marL="43809" marR="43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012160" y="0"/>
            <a:ext cx="3131840" cy="47667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b="1" dirty="0"/>
              <a:t>конкуренты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4008" y="6021288"/>
            <a:ext cx="4499992" cy="404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КПД котла по топливу – 90%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021288"/>
            <a:ext cx="4644008" cy="4046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ДВС-20…35%; ГРЭС ­ 45%; ТЭЦ ­60%</a:t>
            </a:r>
          </a:p>
        </p:txBody>
      </p:sp>
    </p:spTree>
    <p:extLst>
      <p:ext uri="{BB962C8B-B14F-4D97-AF65-F5344CB8AC3E}">
        <p14:creationId xmlns:p14="http://schemas.microsoft.com/office/powerpoint/2010/main" val="2346844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3-tub-ru.yandex.net/i?id=c0a91a9a2ed736de08de055d2da3ef9f-14-144&amp;n=2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4048" y="3238736"/>
            <a:ext cx="4150529" cy="2759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Картинки по запросу бабушка в окошке из сказок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15616" y="764704"/>
            <a:ext cx="6419451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1"/>
            <a:ext cx="9144000" cy="76470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Стоимость энергии в зависимости от источника энергии и расходы на отопление за год в г. Новосибирске (2022 г.)</a:t>
            </a:r>
            <a:endParaRPr lang="ru-RU" sz="1200" dirty="0"/>
          </a:p>
        </p:txBody>
      </p:sp>
      <p:pic>
        <p:nvPicPr>
          <p:cNvPr id="9" name="Рисунок 8" descr="http://im0-tub-ru.yandex.net/i?id=a9ab15e4becaa16871e94fb8225b47b9-105-144&amp;n=24">
            <a:hlinkClick r:id="rId5" tgtFrame="&quot;_blank&quot;"/>
          </p:cNvPr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75805" y="3272306"/>
            <a:ext cx="460851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246200"/>
              </p:ext>
            </p:extLst>
          </p:nvPr>
        </p:nvGraphicFramePr>
        <p:xfrm>
          <a:off x="0" y="764704"/>
          <a:ext cx="9144000" cy="3443478"/>
        </p:xfrm>
        <a:graphic>
          <a:graphicData uri="http://schemas.openxmlformats.org/drawingml/2006/table">
            <a:tbl>
              <a:tblPr/>
              <a:tblGrid>
                <a:gridCol w="361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61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357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20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latin typeface="+mj-lt"/>
                          <a:ea typeface="Calibri"/>
                          <a:cs typeface="Times New Roman"/>
                        </a:rPr>
                        <a:t>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latin typeface="+mj-lt"/>
                          <a:ea typeface="Calibri"/>
                          <a:cs typeface="Times New Roman"/>
                        </a:rPr>
                        <a:t>Наименование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latin typeface="+mj-lt"/>
                          <a:ea typeface="Calibri"/>
                          <a:cs typeface="Times New Roman"/>
                        </a:rPr>
                        <a:t>Ед. </a:t>
                      </a:r>
                      <a:r>
                        <a:rPr lang="ru-RU" sz="2000" b="1" i="0" dirty="0" err="1">
                          <a:latin typeface="+mj-lt"/>
                          <a:ea typeface="Calibri"/>
                          <a:cs typeface="Times New Roman"/>
                        </a:rPr>
                        <a:t>изм-й</a:t>
                      </a:r>
                      <a:endParaRPr lang="ru-RU" sz="20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latin typeface="+mj-lt"/>
                          <a:ea typeface="Calibri"/>
                          <a:cs typeface="Times New Roman"/>
                        </a:rPr>
                        <a:t>Цена за ед.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latin typeface="+mj-lt"/>
                          <a:ea typeface="Calibri"/>
                          <a:cs typeface="Times New Roman"/>
                        </a:rPr>
                        <a:t>кВт в </a:t>
                      </a:r>
                      <a:r>
                        <a:rPr lang="ru-RU" sz="2000" b="1" i="0" dirty="0" err="1">
                          <a:latin typeface="+mj-lt"/>
                          <a:ea typeface="Calibri"/>
                          <a:cs typeface="Times New Roman"/>
                        </a:rPr>
                        <a:t>ед</a:t>
                      </a:r>
                      <a:endParaRPr lang="ru-RU" sz="20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latin typeface="+mj-lt"/>
                          <a:ea typeface="Calibri"/>
                          <a:cs typeface="Times New Roman"/>
                        </a:rPr>
                        <a:t>Цена за кВт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latin typeface="+mj-lt"/>
                          <a:ea typeface="Calibri"/>
                          <a:cs typeface="Times New Roman"/>
                        </a:rPr>
                        <a:t>Затраты тыс.руб. на отопление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latin typeface="+mj-lt"/>
                          <a:ea typeface="Calibri"/>
                          <a:cs typeface="Times New Roman"/>
                        </a:rPr>
                        <a:t>100 м</a:t>
                      </a:r>
                      <a:r>
                        <a:rPr lang="ru-RU" sz="2000" b="1" i="0" baseline="30000" dirty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ru-RU" sz="20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Газ природный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м³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5,2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8,8-11.6</a:t>
                      </a:r>
                      <a:endParaRPr lang="ru-RU" sz="1800" b="1" i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0,6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12,94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Газ сжиженный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2,7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70,0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+mj-lt"/>
                          <a:ea typeface="Calibri"/>
                          <a:cs typeface="Times New Roman"/>
                        </a:rPr>
                        <a:t>Уголь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+mj-lt"/>
                          <a:ea typeface="Calibri"/>
                          <a:cs typeface="Times New Roman"/>
                        </a:rPr>
                        <a:t>кГ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3,1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0,6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33,11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8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Дизельное топливо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+mj-lt"/>
                          <a:ea typeface="Calibri"/>
                          <a:cs typeface="Times New Roman"/>
                        </a:rPr>
                        <a:t>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+mj-lt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183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0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Центральное отопление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err="1">
                          <a:latin typeface="+mj-lt"/>
                          <a:ea typeface="Calibri"/>
                          <a:cs typeface="Times New Roman"/>
                        </a:rPr>
                        <a:t>гКал</a:t>
                      </a:r>
                      <a:endParaRPr lang="ru-RU" sz="18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1689.05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1163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1,26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42,25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+mj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Электроэнергия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кВт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3,0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>
                          <a:latin typeface="+mj-lt"/>
                          <a:ea typeface="Calibri"/>
                          <a:cs typeface="Times New Roman"/>
                        </a:rPr>
                        <a:t>1,0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latin typeface="+mj-lt"/>
                          <a:ea typeface="Calibri"/>
                          <a:cs typeface="Times New Roman"/>
                        </a:rPr>
                        <a:t>75,0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0" y="5997962"/>
            <a:ext cx="9144000" cy="86003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При использование котла себестоимость тепла снижается до  </a:t>
            </a:r>
            <a:r>
              <a:rPr lang="en-US" sz="2800" b="1" dirty="0">
                <a:solidFill>
                  <a:schemeClr val="tx1"/>
                </a:solidFill>
              </a:rPr>
              <a:t>~</a:t>
            </a:r>
            <a:r>
              <a:rPr lang="ru-RU" sz="2800" b="1" dirty="0">
                <a:solidFill>
                  <a:schemeClr val="tx1"/>
                </a:solidFill>
              </a:rPr>
              <a:t>0,6 </a:t>
            </a:r>
            <a:r>
              <a:rPr lang="ru-RU" sz="2800" b="1" dirty="0" err="1">
                <a:solidFill>
                  <a:schemeClr val="tx1"/>
                </a:solidFill>
              </a:rPr>
              <a:t>руб</a:t>
            </a:r>
            <a:r>
              <a:rPr lang="ru-RU" sz="2800" b="1" dirty="0">
                <a:solidFill>
                  <a:schemeClr val="tx1"/>
                </a:solidFill>
              </a:rPr>
              <a:t>/кВт (на угле/газе)</a:t>
            </a:r>
          </a:p>
        </p:txBody>
      </p:sp>
    </p:spTree>
    <p:extLst>
      <p:ext uri="{BB962C8B-B14F-4D97-AF65-F5344CB8AC3E}">
        <p14:creationId xmlns:p14="http://schemas.microsoft.com/office/powerpoint/2010/main" val="2346844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404664"/>
            <a:ext cx="9144000" cy="5869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046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Команда проекта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83768" y="6027003"/>
            <a:ext cx="6660232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630027 г. Новосибирск, ул. Объединения, 9</a:t>
            </a:r>
          </a:p>
          <a:p>
            <a:pPr algn="ctr"/>
            <a:r>
              <a:rPr lang="ru-RU" sz="2000" dirty="0"/>
              <a:t>т. +7 383 274-</a:t>
            </a:r>
            <a:r>
              <a:rPr lang="en-US" sz="2000" dirty="0"/>
              <a:t>11</a:t>
            </a:r>
            <a:r>
              <a:rPr lang="ru-RU" sz="2000" dirty="0"/>
              <a:t>-</a:t>
            </a:r>
            <a:r>
              <a:rPr lang="en-US" sz="2000" dirty="0"/>
              <a:t>39</a:t>
            </a:r>
            <a:r>
              <a:rPr lang="ru-RU" sz="2000" dirty="0"/>
              <a:t>, </a:t>
            </a:r>
            <a:r>
              <a:rPr lang="en-US" sz="2000" dirty="0"/>
              <a:t>www.bagan.ru</a:t>
            </a:r>
            <a:r>
              <a:rPr lang="ru-RU" sz="2000" dirty="0"/>
              <a:t>, </a:t>
            </a:r>
            <a:r>
              <a:rPr lang="en-US" sz="2000" dirty="0"/>
              <a:t>bagan@bagan.ru</a:t>
            </a:r>
            <a:r>
              <a:rPr lang="ru-RU" sz="2800" b="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021288"/>
            <a:ext cx="2483768" cy="8367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800" dirty="0"/>
              <a:t>ООО «Баган»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04665"/>
            <a:ext cx="9144000" cy="93610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dirty="0">
                <a:solidFill>
                  <a:schemeClr val="bg2"/>
                </a:solidFill>
              </a:rPr>
              <a:t>Исследователи и конструкторы работали на предприятии «ПО «Север»  министерства Среднего машиностроения.</a:t>
            </a:r>
          </a:p>
          <a:p>
            <a:pPr algn="ctr"/>
            <a:r>
              <a:rPr lang="ru-RU" dirty="0">
                <a:solidFill>
                  <a:schemeClr val="bg2"/>
                </a:solidFill>
              </a:rPr>
              <a:t> С 1991 года по настоящее время в ООО "Баган".</a:t>
            </a:r>
            <a:endParaRPr lang="ru-RU" b="1" dirty="0">
              <a:ln w="11430"/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844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566A69-E4DF-4EBF-A54A-4FCCF82AB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15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koz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355976" y="3446782"/>
            <a:ext cx="4788024" cy="3586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РЫНОЧНАЯ СРЕДА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605" y="523589"/>
            <a:ext cx="9144000" cy="332398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400" b="1" dirty="0">
                <a:solidFill>
                  <a:schemeClr val="tx1"/>
                </a:solidFill>
              </a:rPr>
              <a:t>Рынок </a:t>
            </a:r>
            <a:r>
              <a:rPr lang="ru-RU" sz="1400" b="1" dirty="0" err="1">
                <a:solidFill>
                  <a:schemeClr val="tx1"/>
                </a:solidFill>
              </a:rPr>
              <a:t>когенерационных</a:t>
            </a:r>
            <a:r>
              <a:rPr lang="ru-RU" sz="1400" b="1" dirty="0">
                <a:solidFill>
                  <a:schemeClr val="tx1"/>
                </a:solidFill>
              </a:rPr>
              <a:t> установок (КГУ) можно классифицировать по потребителям и по виду используемого топлива: твердое (уголь, дрова, пеллеты, бытовой мусор), жидкое и газообразное, а также по уровню вырабатываемой электрической мощности на таких Микро ТЭС:</a:t>
            </a:r>
          </a:p>
          <a:p>
            <a:pPr lvl="0" algn="just">
              <a:defRPr/>
            </a:pPr>
            <a:r>
              <a:rPr lang="ru-RU" sz="1400" b="1" dirty="0">
                <a:solidFill>
                  <a:schemeClr val="tx1"/>
                </a:solidFill>
              </a:rPr>
              <a:t>1.	Домашняя, 1-5 квт;</a:t>
            </a:r>
          </a:p>
          <a:p>
            <a:pPr lvl="0" algn="just">
              <a:defRPr/>
            </a:pPr>
            <a:r>
              <a:rPr lang="ru-RU" sz="1400" b="1" dirty="0">
                <a:solidFill>
                  <a:schemeClr val="tx1"/>
                </a:solidFill>
              </a:rPr>
              <a:t>2.	Поселковые ТЭС, для школ, учреждений, поликлиник и т.д., 50-500 кВт;</a:t>
            </a:r>
          </a:p>
          <a:p>
            <a:pPr lvl="0" algn="just">
              <a:defRPr/>
            </a:pPr>
            <a:r>
              <a:rPr lang="ru-RU" sz="1400" b="1" dirty="0">
                <a:solidFill>
                  <a:schemeClr val="tx1"/>
                </a:solidFill>
              </a:rPr>
              <a:t>3.	Для малого бизнеса (СТО, масло-сыр комбинаты, ЖБИ, дерево обрабатывающие предприятия), 100-1000 квт;</a:t>
            </a:r>
          </a:p>
          <a:p>
            <a:pPr lvl="0" algn="just">
              <a:defRPr/>
            </a:pPr>
            <a:r>
              <a:rPr lang="ru-RU" sz="1400" b="1" dirty="0">
                <a:solidFill>
                  <a:schemeClr val="tx1"/>
                </a:solidFill>
              </a:rPr>
              <a:t>На современном этапе технологического развития цивилизации мы решаем проблему, как энергетической независимости потребителей, так и снижаем загрязнение окружающей среды при использовании мусора в виде дешевого и доступного топлива.</a:t>
            </a:r>
          </a:p>
          <a:p>
            <a:pPr lvl="0" algn="just">
              <a:defRPr/>
            </a:pPr>
            <a:r>
              <a:rPr lang="ru-RU" sz="1400" b="1" dirty="0">
                <a:solidFill>
                  <a:schemeClr val="tx1"/>
                </a:solidFill>
              </a:rPr>
              <a:t>Микро ТЭС – это новый инновационный продукт, который будет востребован в каждой квартире и в доме, что позволит ему стать таким же привычным бытовым прибором, как телевизор, холодильник или микроволновая печь. Вырабатываемую электроэнергию можно использовать в т.ч. и для зарядки личного электромобиля. Можно говорить о создании новой огромной отрасли. Мировой рынок микро-ТЭС оцениваю в 20 млн. шт. в объеме до $100 млрд. в год.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5536" y="3847576"/>
            <a:ext cx="4104456" cy="29484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Актуально:</a:t>
            </a:r>
          </a:p>
          <a:p>
            <a:pPr lvl="0" algn="just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 - для отопления и освещения зданий площадью от 50 </a:t>
            </a:r>
            <a:r>
              <a:rPr lang="ru-RU" sz="1600" b="1" dirty="0" err="1">
                <a:solidFill>
                  <a:schemeClr val="tx1"/>
                </a:solidFill>
              </a:rPr>
              <a:t>кв.м</a:t>
            </a:r>
            <a:r>
              <a:rPr lang="ru-RU" sz="1600" b="1" dirty="0">
                <a:solidFill>
                  <a:schemeClr val="tx1"/>
                </a:solidFill>
              </a:rPr>
              <a:t> до 5000 кв.м. </a:t>
            </a:r>
            <a:r>
              <a:rPr lang="ru-RU" sz="1600" b="1">
                <a:solidFill>
                  <a:schemeClr val="tx1"/>
                </a:solidFill>
              </a:rPr>
              <a:t>и более. </a:t>
            </a:r>
            <a:r>
              <a:rPr lang="ru-RU" sz="1600" b="1" dirty="0">
                <a:solidFill>
                  <a:schemeClr val="tx1"/>
                </a:solidFill>
              </a:rPr>
              <a:t>Надежного, т.к.  не зависит от стихийных бедствий и чрезвычайных ситуаций.</a:t>
            </a:r>
          </a:p>
          <a:p>
            <a:pPr lvl="0" algn="just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- для бизнеса, где нужен дешевый технологический пар и электричество: изготовления бетона, пенопласта, переработки овощей и т.д.</a:t>
            </a:r>
          </a:p>
          <a:p>
            <a:pPr lvl="0" algn="just">
              <a:spcBef>
                <a:spcPct val="20000"/>
              </a:spcBef>
              <a:defRPr/>
            </a:pPr>
            <a:r>
              <a:rPr lang="ru-RU" sz="1600" b="1" dirty="0">
                <a:solidFill>
                  <a:schemeClr val="tx1"/>
                </a:solidFill>
              </a:rPr>
              <a:t> - для освоения удаленных территорий.</a:t>
            </a:r>
          </a:p>
        </p:txBody>
      </p:sp>
    </p:spTree>
    <p:extLst>
      <p:ext uri="{BB962C8B-B14F-4D97-AF65-F5344CB8AC3E}">
        <p14:creationId xmlns:p14="http://schemas.microsoft.com/office/powerpoint/2010/main" val="2346844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4C697-B742-4B1C-B23B-0810FAFF26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1385" y="11087"/>
            <a:ext cx="8828384" cy="1584573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Загрязнение атмосферы Кузнецкого края, где массово сжигается уголь на электростанциях и в частном секторе для отопления. 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99CCDC-04EC-4EF2-8D76-C21F6D85A68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2541" y="5103695"/>
            <a:ext cx="8820472" cy="1655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2400" b="1" dirty="0"/>
              <a:t>От наших Микро ТЭС нет черного дыма из труб.</a:t>
            </a:r>
          </a:p>
          <a:p>
            <a:pPr marL="0" indent="0" algn="just">
              <a:buNone/>
            </a:pPr>
            <a:r>
              <a:rPr lang="ru-RU" sz="1800" dirty="0"/>
              <a:t> Котёл сжигает твердые коммунальные отходы (ТКО). </a:t>
            </a:r>
            <a:r>
              <a:rPr lang="ru-RU" sz="1400" dirty="0"/>
              <a:t>Утилизация ТКО позволяет, с одной стороны снизить затраты на их утилизацию и загрязнение среды, а с другой стороны позволит превратить их в энергию (тело и электричество), что создаст дополнительные рабочие места на малых предприятиях, оказывающих такие услуги по утилизации бытовых отходов. Так национальную проблему борьбы с мусором можно превратить в коммерческий проект.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569E59-E348-4DDD-9964-3481A3800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45" y="991864"/>
            <a:ext cx="874846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81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BF839-CF6D-4E59-A3C1-B93A1BA629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2880" y="0"/>
            <a:ext cx="8229600" cy="533400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2FDD322-07BA-4D3C-BD26-439BB9EC9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0"/>
            <a:ext cx="8841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69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IMG_3608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60662" y="454360"/>
            <a:ext cx="3966186" cy="5949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0" y="1"/>
            <a:ext cx="9144000" cy="12926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Разработаны, изготовлены и испытаны опытные и промышленные образцы котлов , мощностью </a:t>
            </a:r>
            <a:r>
              <a:rPr lang="ru-RU" dirty="0"/>
              <a:t>от 25 до 500 кВт, работающие на твердом и газообразном топливе, для отопления,  нагрева воды, генерации пара, которые могут быть использованы в быту и для малого бизнеса</a:t>
            </a:r>
            <a:r>
              <a:rPr lang="ru-RU" sz="2000" dirty="0"/>
              <a:t>.</a:t>
            </a:r>
          </a:p>
        </p:txBody>
      </p:sp>
      <p:pic>
        <p:nvPicPr>
          <p:cNvPr id="24" name="Рисунок 23" descr="IMG_0876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124292" y="1686214"/>
            <a:ext cx="2862064" cy="4293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43608" y="6457890"/>
            <a:ext cx="3744416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  </a:t>
            </a:r>
            <a:r>
              <a:rPr lang="ru-RU" sz="2000" b="1" cap="all" spc="600" dirty="0" err="1"/>
              <a:t>газ,дизтопливо</a:t>
            </a:r>
            <a:r>
              <a:rPr lang="ru-RU" sz="2000" b="1" cap="all" spc="6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8024" y="6457890"/>
            <a:ext cx="4355976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cap="all" dirty="0"/>
              <a:t>   ТВЕРДЫЕ </a:t>
            </a:r>
            <a:r>
              <a:rPr lang="ru-RU" sz="2000" cap="all" spc="300" dirty="0"/>
              <a:t>БЫТОВЫЕ ОТХОДЫ </a:t>
            </a:r>
            <a:endParaRPr lang="ru-RU" sz="2000" b="1" cap="all" spc="3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457890"/>
            <a:ext cx="1043608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cap="all" dirty="0">
                <a:solidFill>
                  <a:schemeClr val="tx1"/>
                </a:solidFill>
              </a:rPr>
              <a:t>УГОЛЬ</a:t>
            </a:r>
            <a:endParaRPr lang="ru-RU" sz="2000" b="1" cap="all" spc="6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FCC592-583C-4B52-8313-263F6190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44" y="1686213"/>
            <a:ext cx="3042316" cy="429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44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2"/>
          <p:cNvSpPr txBox="1">
            <a:spLocks/>
          </p:cNvSpPr>
          <p:nvPr/>
        </p:nvSpPr>
        <p:spPr>
          <a:xfrm>
            <a:off x="3275856" y="5085184"/>
            <a:ext cx="5868144" cy="17728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Исключены проблемы </a:t>
            </a:r>
            <a:r>
              <a:rPr lang="ru-RU" sz="2800" i="1" dirty="0">
                <a:solidFill>
                  <a:srgbClr val="FFFF00"/>
                </a:solidFill>
              </a:rPr>
              <a:t>коксования  угля и </a:t>
            </a:r>
            <a:r>
              <a: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заклинивание механизмов при попадании крупных камней породы в котел.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3528" y="404664"/>
            <a:ext cx="8784976" cy="17281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2400" b="1" dirty="0">
                <a:solidFill>
                  <a:schemeClr val="tx1"/>
                </a:solidFill>
              </a:rPr>
              <a:t>В изделиях заложены оригинальные конструкторские и технологические решения, что определяет высокую надежность изделия (25 лет) и низкие эксплуатационные затраты.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55976" y="2254148"/>
            <a:ext cx="4554252" cy="13908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000" dirty="0">
                <a:solidFill>
                  <a:schemeClr val="tx1"/>
                </a:solidFill>
              </a:rPr>
              <a:t>Изделие в работе бесшумно, имеет малые габариты и вес. По объему бытовую Микро ТЭС  можно сравнить со стиральной машиной.</a:t>
            </a:r>
            <a:endParaRPr lang="ru-RU" sz="17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55976" y="3734361"/>
            <a:ext cx="4752528" cy="132343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000" dirty="0"/>
              <a:t>Разработаны микроконтроллеры для управления котлами, они осуществляют  удаленный контроль и управление оборудованием  дома.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0" y="5057800"/>
            <a:ext cx="3275856" cy="180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>
                <a:solidFill>
                  <a:schemeClr val="tx1"/>
                </a:solidFill>
              </a:rPr>
              <a:t>М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икро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ТЭС работает на газообразном, жидком и твердом топливе, а также </a:t>
            </a:r>
            <a:r>
              <a:rPr lang="ru-RU" sz="2000" dirty="0">
                <a:solidFill>
                  <a:schemeClr val="tx1"/>
                </a:solidFill>
              </a:rPr>
              <a:t>на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ТКО, от этого зависят габариты изделия.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1"/>
            <a:ext cx="9144000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222A2F-26F8-4280-BCC0-3A226CEAE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552" y="2254148"/>
            <a:ext cx="3610906" cy="27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44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В </a:t>
            </a:r>
            <a:r>
              <a:rPr lang="ru-RU" sz="2000" b="1" dirty="0">
                <a:solidFill>
                  <a:srgbClr val="FFFF00"/>
                </a:solidFill>
              </a:rPr>
              <a:t>ТЕПЛООБМЕННИКЕ</a:t>
            </a:r>
            <a:r>
              <a:rPr lang="ru-RU" sz="2000" dirty="0"/>
              <a:t> используется такие же решения, как  в атомных реакторах.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1560" y="836712"/>
            <a:ext cx="2609528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Снижены габариты теплообменника и его вес </a:t>
            </a: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4280637737"/>
              </p:ext>
            </p:extLst>
          </p:nvPr>
        </p:nvGraphicFramePr>
        <p:xfrm>
          <a:off x="647056" y="0"/>
          <a:ext cx="8245424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300227"/>
            <a:ext cx="9144000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Создана простая и эффективная высокотемпературная  горелка для твердотопливного котла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7504" y="3774537"/>
            <a:ext cx="4355976" cy="255454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Теплообменник «труба в трубе» приспособлен для эффективного отбора тепла. За счет его оригинальной конструкции дымовые газы делают в нем несколько проходов в трубах, отдавая им полностью всю энергию.</a:t>
            </a:r>
          </a:p>
        </p:txBody>
      </p:sp>
      <p:sp>
        <p:nvSpPr>
          <p:cNvPr id="8" name="Двойная стрелка влево/вправо 7"/>
          <p:cNvSpPr/>
          <p:nvPr/>
        </p:nvSpPr>
        <p:spPr>
          <a:xfrm>
            <a:off x="5651104" y="1556792"/>
            <a:ext cx="3492896" cy="1440160"/>
          </a:xfrm>
          <a:prstGeom prst="left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dirty="0"/>
              <a:t>Мощность регулируется в широком диапазоне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844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822" y="-6804"/>
            <a:ext cx="9144000" cy="132343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 продаже котлы мощностью до 500 кВт,</a:t>
            </a:r>
          </a:p>
          <a:p>
            <a:pPr algn="ctr"/>
            <a:r>
              <a:rPr lang="ru-RU" sz="2000" dirty="0"/>
              <a:t>с высокотемпературными дымососами, испытан паровой двигатель и  </a:t>
            </a:r>
            <a:r>
              <a:rPr lang="ru-RU" sz="2000" dirty="0" err="1"/>
              <a:t>турбгенератор</a:t>
            </a:r>
            <a:r>
              <a:rPr lang="ru-RU" sz="2000" dirty="0"/>
              <a:t> для выработки электричества, </a:t>
            </a:r>
          </a:p>
          <a:p>
            <a:pPr algn="ctr"/>
            <a:r>
              <a:rPr lang="ru-RU" sz="2000" dirty="0"/>
              <a:t>выпускается  котел утилизатор твердых бытовых отходов.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22" y="6443704"/>
            <a:ext cx="9144000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Действующие котлы работают под нагрузкой с 2019 г.</a:t>
            </a:r>
          </a:p>
        </p:txBody>
      </p:sp>
      <p:pic>
        <p:nvPicPr>
          <p:cNvPr id="19" name="Рисунок 18" descr="IMG_15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flipH="1">
            <a:off x="721964" y="3294717"/>
            <a:ext cx="2567791" cy="2094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8E5778-A9C7-4796-9318-BA188F2DEA6D}"/>
              </a:ext>
            </a:extLst>
          </p:cNvPr>
          <p:cNvSpPr txBox="1"/>
          <p:nvPr/>
        </p:nvSpPr>
        <p:spPr>
          <a:xfrm>
            <a:off x="3448103" y="6074372"/>
            <a:ext cx="5298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Мультитопливный</a:t>
            </a:r>
            <a:r>
              <a:rPr lang="ru-RU" dirty="0"/>
              <a:t> котел работает на угле и ТБО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1EAB3B-3E90-401A-898C-72B4F6BDBAC2}"/>
              </a:ext>
            </a:extLst>
          </p:cNvPr>
          <p:cNvSpPr txBox="1"/>
          <p:nvPr/>
        </p:nvSpPr>
        <p:spPr>
          <a:xfrm>
            <a:off x="1065505" y="5705040"/>
            <a:ext cx="1880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Турбогенератор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6A60FC-217C-4AFF-994C-5AE4CEE69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368" y="1412776"/>
            <a:ext cx="3520111" cy="470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44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0"/>
            <a:ext cx="8532440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Твердотопливный котел сертифицирован, производится с 2019 г.</a:t>
            </a:r>
          </a:p>
          <a:p>
            <a:r>
              <a:rPr lang="ru-RU" sz="1600" b="1" dirty="0"/>
              <a:t>Получены патенты на изобретения</a:t>
            </a:r>
            <a:r>
              <a:rPr lang="ru-RU" sz="1600" dirty="0"/>
              <a:t>: « способ  сжигания твердого топлива и </a:t>
            </a:r>
            <a:r>
              <a:rPr lang="ru-RU" sz="1600" dirty="0" err="1"/>
              <a:t>пароводогрейный</a:t>
            </a:r>
            <a:r>
              <a:rPr lang="ru-RU" sz="1600" dirty="0"/>
              <a:t> котел для его осуществления», «прямоточный теплообменный аппарат Семенихина», «способ и устройство охлаждения ротора и электродвигателя дымососа», « способ сжигания твердого топлива и высокотемпературный реактор  с </a:t>
            </a:r>
            <a:r>
              <a:rPr lang="ru-RU" sz="1600" dirty="0" err="1"/>
              <a:t>пароводогрейным</a:t>
            </a:r>
            <a:r>
              <a:rPr lang="ru-RU" sz="1600" dirty="0"/>
              <a:t> котлом для его осуществления» и т.д.</a:t>
            </a:r>
          </a:p>
        </p:txBody>
      </p:sp>
      <p:pic>
        <p:nvPicPr>
          <p:cNvPr id="3" name="Рисунок 2" descr="патент  25439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645193"/>
            <a:ext cx="1776084" cy="2618728"/>
          </a:xfrm>
          <a:prstGeom prst="rect">
            <a:avLst/>
          </a:prstGeom>
        </p:spPr>
      </p:pic>
      <p:pic>
        <p:nvPicPr>
          <p:cNvPr id="1026" name="Picture 2" descr="O:\ss\документы\патент\2015\патент теплообменник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2104" y="1604430"/>
            <a:ext cx="1922604" cy="2733521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CEA1CC-3CEF-49E8-8A00-0130D1AAE6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1584176" cy="22612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1B5FC7-33FF-48DA-A513-2EA77D131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104" y="4279305"/>
            <a:ext cx="1840959" cy="26022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01D0D9-F7DE-440B-83DE-D97132947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5157" y="4291344"/>
            <a:ext cx="1840959" cy="26036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8DC332-7179-47E0-B07F-5641E6A721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29" y="4440038"/>
            <a:ext cx="1701939" cy="24067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DD2ED4-8CE8-4494-ACCD-63983F93F0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57" y="1665377"/>
            <a:ext cx="1840958" cy="26033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07C9F6-2864-4F4B-9164-16433BC6B8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85" y="4426103"/>
            <a:ext cx="1761155" cy="24179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11990</TotalTime>
  <Words>1831</Words>
  <Application>Microsoft Office PowerPoint</Application>
  <PresentationFormat>Экран (4:3)</PresentationFormat>
  <Paragraphs>203</Paragraphs>
  <Slides>19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Tahoma</vt:lpstr>
      <vt:lpstr>Тема Office</vt:lpstr>
      <vt:lpstr>Презентация PowerPoint</vt:lpstr>
      <vt:lpstr>Презентация PowerPoint</vt:lpstr>
      <vt:lpstr>Загрязнение атмосферы Кузнецкого края, где массово сжигается уголь на электростанциях и в частном секторе для отопления.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OMZ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микро ТЭЦ</dc:subject>
  <dc:creator>Семенихин Сергей Петрович</dc:creator>
  <cp:keywords>микро ТЭЦ, теплоэлектростанция</cp:keywords>
  <cp:lastModifiedBy>Сергей Семенихин</cp:lastModifiedBy>
  <cp:revision>569</cp:revision>
  <cp:lastPrinted>2014-01-24T11:48:11Z</cp:lastPrinted>
  <dcterms:created xsi:type="dcterms:W3CDTF">2013-01-21T06:33:33Z</dcterms:created>
  <dcterms:modified xsi:type="dcterms:W3CDTF">2024-06-25T03:27:47Z</dcterms:modified>
</cp:coreProperties>
</file>