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291" r:id="rId5"/>
    <p:sldId id="278" r:id="rId6"/>
    <p:sldId id="258" r:id="rId7"/>
    <p:sldId id="260" r:id="rId8"/>
    <p:sldId id="290" r:id="rId9"/>
    <p:sldId id="299" r:id="rId10"/>
    <p:sldId id="257" r:id="rId11"/>
    <p:sldId id="262" r:id="rId12"/>
    <p:sldId id="263" r:id="rId13"/>
    <p:sldId id="300" r:id="rId14"/>
    <p:sldId id="264" r:id="rId15"/>
    <p:sldId id="266" r:id="rId16"/>
    <p:sldId id="268" r:id="rId17"/>
    <p:sldId id="281" r:id="rId18"/>
    <p:sldId id="284" r:id="rId19"/>
    <p:sldId id="267" r:id="rId20"/>
    <p:sldId id="270" r:id="rId21"/>
    <p:sldId id="271" r:id="rId22"/>
    <p:sldId id="276" r:id="rId23"/>
    <p:sldId id="286" r:id="rId24"/>
    <p:sldId id="261" r:id="rId25"/>
    <p:sldId id="272" r:id="rId26"/>
    <p:sldId id="273" r:id="rId27"/>
    <p:sldId id="274" r:id="rId28"/>
    <p:sldId id="275" r:id="rId29"/>
    <p:sldId id="298" r:id="rId30"/>
    <p:sldId id="287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0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0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3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8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3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5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8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5F54-786A-47C2-BCF3-1DE32442CD1F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E9CD-569A-44ED-97A8-8EEA8924A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637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Государственная итоговая аттестация – ОГЭ / ГВЭ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0450"/>
            <a:ext cx="9144000" cy="14668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1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Расписания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ЕГЭ, ОГЭ, ГВЭ на 2025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987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/>
              <a:t>Совместными </a:t>
            </a:r>
            <a:r>
              <a:rPr lang="ru-RU" sz="2400" dirty="0"/>
              <a:t>приказами Минпросвещения России и </a:t>
            </a:r>
            <a:r>
              <a:rPr lang="ru-RU" sz="2400" dirty="0" err="1"/>
              <a:t>Рособрнадзора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от </a:t>
            </a:r>
            <a:r>
              <a:rPr lang="ru-RU" sz="2400" b="1" dirty="0"/>
              <a:t>11 ноября 2024 года № 787/2089, 788/2090 и 789/2091 </a:t>
            </a:r>
            <a:r>
              <a:rPr lang="ru-RU" sz="2400" dirty="0"/>
              <a:t>соответственно утверждены расписания и продолжительность проведения единого государственного экзамена (ЕГЭ), основного государственного экзамена (ОГЭ) и государственного выпускного экзамена (ГВЭ) по каждому учебному предмету, перечень средств обучения и воспитания, которые можно использовать при выполнении экзаменационных заданий.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9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Расписание ГИА - 9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97252"/>
              </p:ext>
            </p:extLst>
          </p:nvPr>
        </p:nvGraphicFramePr>
        <p:xfrm>
          <a:off x="590005" y="1620193"/>
          <a:ext cx="5285692" cy="664858"/>
        </p:xfrm>
        <a:graphic>
          <a:graphicData uri="http://schemas.openxmlformats.org/drawingml/2006/table">
            <a:tbl>
              <a:tblPr firstRow="1" firstCol="1" bandRow="1"/>
              <a:tblGrid>
                <a:gridCol w="1897457">
                  <a:extLst>
                    <a:ext uri="{9D8B030D-6E8A-4147-A177-3AD203B41FA5}">
                      <a16:colId xmlns:a16="http://schemas.microsoft.com/office/drawing/2014/main" val="63141239"/>
                    </a:ext>
                  </a:extLst>
                </a:gridCol>
                <a:gridCol w="1616047">
                  <a:extLst>
                    <a:ext uri="{9D8B030D-6E8A-4147-A177-3AD203B41FA5}">
                      <a16:colId xmlns:a16="http://schemas.microsoft.com/office/drawing/2014/main" val="3989764568"/>
                    </a:ext>
                  </a:extLst>
                </a:gridCol>
                <a:gridCol w="1772188">
                  <a:extLst>
                    <a:ext uri="{9D8B030D-6E8A-4147-A177-3AD203B41FA5}">
                      <a16:colId xmlns:a16="http://schemas.microsoft.com/office/drawing/2014/main" val="2438435386"/>
                    </a:ext>
                  </a:extLst>
                </a:gridCol>
              </a:tblGrid>
              <a:tr h="2203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Итоговое сочинения (изложение)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10435"/>
                  </a:ext>
                </a:extLst>
              </a:tr>
              <a:tr h="338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февраля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марта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апреля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35224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6869"/>
              </p:ext>
            </p:extLst>
          </p:nvPr>
        </p:nvGraphicFramePr>
        <p:xfrm>
          <a:off x="590005" y="2408155"/>
          <a:ext cx="5285692" cy="869092"/>
        </p:xfrm>
        <a:graphic>
          <a:graphicData uri="http://schemas.openxmlformats.org/drawingml/2006/table">
            <a:tbl>
              <a:tblPr firstRow="1" firstCol="1" bandRow="1"/>
              <a:tblGrid>
                <a:gridCol w="2505967">
                  <a:extLst>
                    <a:ext uri="{9D8B030D-6E8A-4147-A177-3AD203B41FA5}">
                      <a16:colId xmlns:a16="http://schemas.microsoft.com/office/drawing/2014/main" val="3020955374"/>
                    </a:ext>
                  </a:extLst>
                </a:gridCol>
                <a:gridCol w="2779725">
                  <a:extLst>
                    <a:ext uri="{9D8B030D-6E8A-4147-A177-3AD203B41FA5}">
                      <a16:colId xmlns:a16="http://schemas.microsoft.com/office/drawing/2014/main" val="2439395564"/>
                    </a:ext>
                  </a:extLst>
                </a:gridCol>
              </a:tblGrid>
              <a:tr h="282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Досрочный период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63087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апреля –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54082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мая –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резервные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469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42012"/>
              </p:ext>
            </p:extLst>
          </p:nvPr>
        </p:nvGraphicFramePr>
        <p:xfrm>
          <a:off x="6290050" y="3643601"/>
          <a:ext cx="5205265" cy="915067"/>
        </p:xfrm>
        <a:graphic>
          <a:graphicData uri="http://schemas.openxmlformats.org/drawingml/2006/table">
            <a:tbl>
              <a:tblPr firstRow="1" firstCol="1" bandRow="1"/>
              <a:tblGrid>
                <a:gridCol w="2816849">
                  <a:extLst>
                    <a:ext uri="{9D8B030D-6E8A-4147-A177-3AD203B41FA5}">
                      <a16:colId xmlns:a16="http://schemas.microsoft.com/office/drawing/2014/main" val="4104475434"/>
                    </a:ext>
                  </a:extLst>
                </a:gridCol>
                <a:gridCol w="2388416">
                  <a:extLst>
                    <a:ext uri="{9D8B030D-6E8A-4147-A177-3AD203B41FA5}">
                      <a16:colId xmlns:a16="http://schemas.microsoft.com/office/drawing/2014/main" val="3697808068"/>
                    </a:ext>
                  </a:extLst>
                </a:gridCol>
              </a:tblGrid>
              <a:tr h="283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Дополнительный (сентябрьский)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861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52383"/>
                  </a:ext>
                </a:extLst>
              </a:tr>
              <a:tr h="295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резервный день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29691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30045"/>
              </p:ext>
            </p:extLst>
          </p:nvPr>
        </p:nvGraphicFramePr>
        <p:xfrm>
          <a:off x="6290052" y="1783368"/>
          <a:ext cx="5205263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1133543">
                  <a:extLst>
                    <a:ext uri="{9D8B030D-6E8A-4147-A177-3AD203B41FA5}">
                      <a16:colId xmlns:a16="http://schemas.microsoft.com/office/drawing/2014/main" val="1742064797"/>
                    </a:ext>
                  </a:extLst>
                </a:gridCol>
                <a:gridCol w="4071720">
                  <a:extLst>
                    <a:ext uri="{9D8B030D-6E8A-4147-A177-3AD203B41FA5}">
                      <a16:colId xmlns:a16="http://schemas.microsoft.com/office/drawing/2014/main" val="2712248893"/>
                    </a:ext>
                  </a:extLst>
                </a:gridCol>
              </a:tblGrid>
              <a:tr h="2867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дни основного периода</a:t>
                      </a:r>
                      <a:endParaRPr lang="ru-RU" sz="2000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90793"/>
                  </a:ext>
                </a:extLst>
              </a:tr>
              <a:tr h="26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июня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8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337427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русский язык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45261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 математики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53829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 математики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196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72913"/>
              </p:ext>
            </p:extLst>
          </p:nvPr>
        </p:nvGraphicFramePr>
        <p:xfrm>
          <a:off x="590005" y="3414829"/>
          <a:ext cx="5285692" cy="2375535"/>
        </p:xfrm>
        <a:graphic>
          <a:graphicData uri="http://schemas.openxmlformats.org/drawingml/2006/table">
            <a:tbl>
              <a:tblPr firstRow="1" firstCol="1" bandRow="1"/>
              <a:tblGrid>
                <a:gridCol w="1060255">
                  <a:extLst>
                    <a:ext uri="{9D8B030D-6E8A-4147-A177-3AD203B41FA5}">
                      <a16:colId xmlns:a16="http://schemas.microsoft.com/office/drawing/2014/main" val="1742064797"/>
                    </a:ext>
                  </a:extLst>
                </a:gridCol>
                <a:gridCol w="4225437">
                  <a:extLst>
                    <a:ext uri="{9D8B030D-6E8A-4147-A177-3AD203B41FA5}">
                      <a16:colId xmlns:a16="http://schemas.microsoft.com/office/drawing/2014/main" val="3303057845"/>
                    </a:ext>
                  </a:extLst>
                </a:gridCol>
              </a:tblGrid>
              <a:tr h="209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период 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04396"/>
                  </a:ext>
                </a:extLst>
              </a:tr>
              <a:tr h="111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19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17527"/>
                  </a:ext>
                </a:extLst>
              </a:tr>
              <a:tr h="36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ИКТ, иностранные языки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4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86486"/>
                  </a:ext>
                </a:extLst>
              </a:tr>
              <a:tr h="91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20827"/>
                  </a:ext>
                </a:extLst>
              </a:tr>
              <a:tr h="232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7548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39" y="433499"/>
            <a:ext cx="1578400" cy="11888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62" y="4744051"/>
            <a:ext cx="1355040" cy="13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Содержание КИМ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ОГЭ / ГВЭ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1" y="1805481"/>
            <a:ext cx="5339750" cy="376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Демоверсии, спецификации и кодификаторы КИМ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Открытый банк заданий О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Открытый банк заданий ГВЭ </a:t>
            </a:r>
            <a:r>
              <a:rPr lang="ru-RU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тестовом режиме)</a:t>
            </a:r>
          </a:p>
          <a:p>
            <a:pPr>
              <a:lnSpc>
                <a:spcPts val="2600"/>
              </a:lnSpc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по самостоятельной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подготовке 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каждому учебному предмету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661830" y="2158072"/>
            <a:ext cx="1161000" cy="2781960"/>
            <a:chOff x="4472048" y="2523285"/>
            <a:chExt cx="3032388" cy="2781960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4472048" y="2523285"/>
              <a:ext cx="3032388" cy="10305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472048" y="3295291"/>
              <a:ext cx="3032388" cy="39019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472048" y="3856894"/>
              <a:ext cx="3032388" cy="3432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4472048" y="3970800"/>
              <a:ext cx="3032388" cy="13344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890614" y="2758264"/>
            <a:ext cx="36236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Официальные сайты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при поддержке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Минпросвещения России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5" y="1942162"/>
            <a:ext cx="415236" cy="4095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5" y="2718483"/>
            <a:ext cx="415236" cy="409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5" y="3549052"/>
            <a:ext cx="415236" cy="4095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65" y="4696365"/>
            <a:ext cx="415236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Изменения в КИМ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ОГЭ в 2026 году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0831"/>
            <a:ext cx="1752529" cy="228094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2106" y="1558105"/>
            <a:ext cx="8074324" cy="42729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0784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Уточнены формулировки заданий (13.1–13.3).</a:t>
            </a:r>
          </a:p>
          <a:p>
            <a:pPr marL="457200" marR="0" lvl="1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Изменения в системе оценивания сочинения: теперь за 2 логические ошибки в сочинении и изложении снимается только 1 балл (вместо 2). </a:t>
            </a:r>
          </a:p>
          <a:p>
            <a:pPr marL="457200" marR="0" lvl="1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Если в сочинении и изложении будет меньше 140 слов, то за грамотность снимаются все баллы.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Литература: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1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Появился новый критерий оценивания — «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effectLst/>
              </a:rPr>
              <a:t>Фактологическая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 точность», за который можно получить до 2 баллов. </a:t>
            </a:r>
          </a:p>
          <a:p>
            <a:pPr marL="457200" marR="0" lvl="1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Пересмотрено распределение баллов между заданиями, например, за задания 1.1/1.2 и 3.1/3.2 можно получить 5 баллов вместо 4.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4" y="1558105"/>
            <a:ext cx="415236" cy="409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4" y="3738122"/>
            <a:ext cx="415236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4" y="1879296"/>
            <a:ext cx="415236" cy="4095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74" y="3912664"/>
            <a:ext cx="415236" cy="40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Изменения в КИМ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ОГЭ в 2026 году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0831"/>
            <a:ext cx="1752529" cy="228094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2106" y="1930434"/>
            <a:ext cx="7910422" cy="32264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0784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Информатика: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Структура и содержание КИМ не изменятся.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Для выполнения практических заданий второй части будут использоваться только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effectLst/>
              </a:rPr>
              <a:t>импортозамещаемые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 форматы файлов (например, 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cs typeface="Courier New" panose="02070309020205020404" pitchFamily="49" charset="0"/>
              </a:rPr>
              <a:t>.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effectLst/>
                <a:cs typeface="Courier New" panose="02070309020205020404" pitchFamily="49" charset="0"/>
              </a:rPr>
              <a:t>odt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, 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cs typeface="Courier New" panose="02070309020205020404" pitchFamily="49" charset="0"/>
              </a:rPr>
              <a:t>.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effectLst/>
                <a:cs typeface="Courier New" panose="02070309020205020404" pitchFamily="49" charset="0"/>
              </a:rPr>
              <a:t>odp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, 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  <a:cs typeface="Courier New" panose="02070309020205020404" pitchFamily="49" charset="0"/>
              </a:rPr>
              <a:t>.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effectLst/>
                <a:cs typeface="Courier New" panose="02070309020205020404" pitchFamily="49" charset="0"/>
              </a:rPr>
              <a:t>ods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География: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effectLst/>
              </a:rPr>
              <a:t>Изменена нумерация заданий: бывшее задание 30 теперь находится под номером 21. </a:t>
            </a:r>
          </a:p>
        </p:txBody>
      </p:sp>
    </p:spTree>
    <p:extLst>
      <p:ext uri="{BB962C8B-B14F-4D97-AF65-F5344CB8AC3E}">
        <p14:creationId xmlns:p14="http://schemas.microsoft.com/office/powerpoint/2010/main" val="30560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Проведение ОГЭ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227" y="1513997"/>
            <a:ext cx="1142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получения экзаменационных материалов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75742" y="2265805"/>
            <a:ext cx="1412338" cy="763116"/>
            <a:chOff x="1659196" y="2691442"/>
            <a:chExt cx="1412338" cy="7631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659196" y="2691442"/>
              <a:ext cx="1412338" cy="7631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9196" y="2881324"/>
              <a:ext cx="1412338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Член ГЭК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16569" y="2265805"/>
            <a:ext cx="2057038" cy="802005"/>
            <a:chOff x="4469240" y="2691442"/>
            <a:chExt cx="2057038" cy="8020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41855" y="2691442"/>
              <a:ext cx="1875865" cy="7631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9240" y="2758822"/>
              <a:ext cx="2057038" cy="73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Руководитель </a:t>
              </a:r>
            </a:p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ППЭ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90882" y="2265805"/>
            <a:ext cx="1838718" cy="763116"/>
            <a:chOff x="6587784" y="2691442"/>
            <a:chExt cx="1838718" cy="76311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87784" y="2691442"/>
              <a:ext cx="1789047" cy="7631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7784" y="2721024"/>
              <a:ext cx="1838718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Организатор </a:t>
              </a:r>
            </a:p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в аудитории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>
            <a:off x="3706651" y="2662154"/>
            <a:ext cx="3689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85698" y="2662154"/>
            <a:ext cx="38175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9" y="3731638"/>
            <a:ext cx="1048958" cy="786719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217448" y="3487501"/>
            <a:ext cx="7506667" cy="1054135"/>
            <a:chOff x="2453909" y="3518840"/>
            <a:chExt cx="7506667" cy="105413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453909" y="3518840"/>
              <a:ext cx="2606039" cy="1054135"/>
              <a:chOff x="4378094" y="1488963"/>
              <a:chExt cx="2747699" cy="105413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395954" y="1534913"/>
                <a:ext cx="2718759" cy="9622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78094" y="1488963"/>
                <a:ext cx="2747699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Защищённая сеть 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передачи данных 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(ЗСПД)</a:t>
                </a:r>
                <a:endParaRPr lang="ru-RU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568218" y="3733395"/>
              <a:ext cx="1792949" cy="763116"/>
              <a:chOff x="4662200" y="2691442"/>
              <a:chExt cx="1792949" cy="763116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662200" y="2691442"/>
                <a:ext cx="1792949" cy="7631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63092" y="2698920"/>
                <a:ext cx="1652119" cy="733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Печать ЭМ 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 ШТАБЕ 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7821529" y="3733395"/>
              <a:ext cx="2139047" cy="763116"/>
              <a:chOff x="6308900" y="2691442"/>
              <a:chExt cx="2139047" cy="763116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6389664" y="2691442"/>
                <a:ext cx="1977521" cy="7631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08900" y="2721024"/>
                <a:ext cx="2139047" cy="733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Сканирование 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ЭМ в ШТАБЕ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0" name="Прямая со стрелкой 29"/>
            <p:cNvCxnSpPr/>
            <p:nvPr/>
          </p:nvCxnSpPr>
          <p:spPr>
            <a:xfrm>
              <a:off x="5110394" y="4129744"/>
              <a:ext cx="37930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7458928" y="4129744"/>
              <a:ext cx="36260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706981" y="2419609"/>
            <a:ext cx="822743" cy="839901"/>
            <a:chOff x="487897" y="2389911"/>
            <a:chExt cx="1066266" cy="108850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897" y="2499360"/>
              <a:ext cx="533183" cy="979054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1" t="6666" r="24586" b="27866"/>
            <a:stretch/>
          </p:blipFill>
          <p:spPr>
            <a:xfrm>
              <a:off x="1005523" y="2389911"/>
              <a:ext cx="548640" cy="1020371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34010" y="2058589"/>
            <a:ext cx="156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способ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373" y="3370618"/>
            <a:ext cx="156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способ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72789" y="2228453"/>
            <a:ext cx="1916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организаций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24115" y="3570792"/>
            <a:ext cx="2165188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пилотные регионы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5564" y="5124716"/>
            <a:ext cx="196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 год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13210" y="5099418"/>
            <a:ext cx="646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- 100 % ППЭ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штатный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режим (2 способ)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42" y="4818415"/>
            <a:ext cx="933816" cy="933816"/>
          </a:xfrm>
          <a:prstGeom prst="rect">
            <a:avLst/>
          </a:prstGeom>
        </p:spPr>
      </p:pic>
      <p:cxnSp>
        <p:nvCxnSpPr>
          <p:cNvPr id="51" name="Прямая со стрелкой 50"/>
          <p:cNvCxnSpPr/>
          <p:nvPr/>
        </p:nvCxnSpPr>
        <p:spPr>
          <a:xfrm>
            <a:off x="8205094" y="2662154"/>
            <a:ext cx="38175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8560452" y="2265805"/>
            <a:ext cx="1412338" cy="763116"/>
            <a:chOff x="1659196" y="2691442"/>
            <a:chExt cx="1412338" cy="76311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659196" y="2691442"/>
              <a:ext cx="1412338" cy="7631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59196" y="2881324"/>
              <a:ext cx="1412338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Член ГЭК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8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ГИА 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ППЭ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7457" y="1240622"/>
            <a:ext cx="11197086" cy="4866880"/>
            <a:chOff x="353683" y="1266501"/>
            <a:chExt cx="11197086" cy="48668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3683" y="1440611"/>
              <a:ext cx="10964174" cy="46927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4838" y="1587260"/>
              <a:ext cx="8928339" cy="43822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8531524" y="2972820"/>
              <a:ext cx="39508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Здание</a:t>
              </a:r>
            </a:p>
            <a:p>
              <a:pPr algn="ctr"/>
              <a:r>
                <a:rPr lang="ru-RU" sz="40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школы</a:t>
              </a:r>
              <a:endParaRPr lang="ru-RU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46610" y="1266501"/>
              <a:ext cx="39508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6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П </a:t>
              </a:r>
              <a:r>
                <a:rPr lang="ru-RU" sz="96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П</a:t>
              </a:r>
              <a:r>
                <a:rPr lang="ru-RU" sz="96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Э</a:t>
              </a:r>
              <a:endParaRPr lang="ru-RU" sz="9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 rot="5400000">
              <a:off x="8672213" y="3531465"/>
              <a:ext cx="1544129" cy="400110"/>
              <a:chOff x="5063705" y="305458"/>
              <a:chExt cx="1544129" cy="40011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5093898" y="305458"/>
                <a:ext cx="1483744" cy="400110"/>
              </a:xfrm>
              <a:prstGeom prst="roundRect">
                <a:avLst>
                  <a:gd name="adj" fmla="val 3607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63705" y="305458"/>
                <a:ext cx="1544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n>
                      <a:solidFill>
                        <a:schemeClr val="tx1"/>
                      </a:solidFill>
                    </a:ln>
                  </a:rPr>
                  <a:t>Вход в ППЭ</a:t>
                </a:r>
                <a:endParaRPr lang="ru-RU" sz="2000" b="1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 rot="5400000">
              <a:off x="10282426" y="3280596"/>
              <a:ext cx="1828800" cy="707886"/>
              <a:chOff x="5063705" y="274485"/>
              <a:chExt cx="1544129" cy="707886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093898" y="305458"/>
                <a:ext cx="1483744" cy="400110"/>
              </a:xfrm>
              <a:prstGeom prst="roundRect">
                <a:avLst>
                  <a:gd name="adj" fmla="val 3607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63705" y="274485"/>
                <a:ext cx="15441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n>
                      <a:solidFill>
                        <a:schemeClr val="tx1"/>
                      </a:solidFill>
                    </a:ln>
                  </a:rPr>
                  <a:t>Вход в школу</a:t>
                </a:r>
                <a:endParaRPr lang="ru-RU" sz="2000" b="1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1" t="9182" r="17183" b="5660"/>
            <a:stretch/>
          </p:blipFill>
          <p:spPr>
            <a:xfrm>
              <a:off x="8415507" y="3123358"/>
              <a:ext cx="852965" cy="11833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03908" y="1706783"/>
              <a:ext cx="185554" cy="87036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200" dirty="0" smtClean="0">
                  <a:ln>
                    <a:solidFill>
                      <a:schemeClr val="tx1"/>
                    </a:solidFill>
                  </a:ln>
                </a:rPr>
                <a:t>туалет</a:t>
              </a:r>
              <a:endParaRPr lang="ru-RU" sz="1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055667" y="2531853"/>
              <a:ext cx="3998345" cy="3355676"/>
              <a:chOff x="3515263" y="2027208"/>
              <a:chExt cx="3998345" cy="3355676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3375" y="2441795"/>
                <a:ext cx="3826963" cy="2852742"/>
              </a:xfrm>
              <a:prstGeom prst="rect">
                <a:avLst/>
              </a:prstGeom>
            </p:spPr>
          </p:pic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3515263" y="2027208"/>
                <a:ext cx="3998345" cy="3355676"/>
              </a:xfrm>
              <a:prstGeom prst="roundRect">
                <a:avLst>
                  <a:gd name="adj" fmla="val 10769"/>
                </a:avLst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331597" y="2027208"/>
                <a:ext cx="2365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 smtClean="0">
                    <a:ln>
                      <a:solidFill>
                        <a:schemeClr val="tx1"/>
                      </a:solidFill>
                    </a:ln>
                  </a:rPr>
                  <a:t>Аудитории ППЭ</a:t>
                </a:r>
                <a:endParaRPr lang="ru-RU" u="sng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662980" y="2548304"/>
              <a:ext cx="2268859" cy="3355676"/>
            </a:xfrm>
            <a:prstGeom prst="roundRect">
              <a:avLst>
                <a:gd name="adj" fmla="val 10769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099" y="2655911"/>
              <a:ext cx="1048331" cy="74093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88" r="-21109" b="-1871"/>
            <a:stretch/>
          </p:blipFill>
          <p:spPr>
            <a:xfrm>
              <a:off x="2026607" y="3428656"/>
              <a:ext cx="316405" cy="82662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845" y="3529013"/>
              <a:ext cx="340808" cy="8003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790" y="2702604"/>
              <a:ext cx="376633" cy="30224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73" y="3883152"/>
              <a:ext cx="781749" cy="48644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915" y="3888253"/>
              <a:ext cx="847714" cy="52749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84216" y="5224504"/>
              <a:ext cx="574678" cy="57467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4" y="5227774"/>
              <a:ext cx="607591" cy="60759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88" r="-21109" b="-1871"/>
            <a:stretch/>
          </p:blipFill>
          <p:spPr>
            <a:xfrm flipH="1">
              <a:off x="686780" y="4002656"/>
              <a:ext cx="380720" cy="994654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18" y="4400619"/>
              <a:ext cx="1008876" cy="627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58065" y="3874540"/>
              <a:ext cx="428640" cy="1006551"/>
            </a:xfrm>
            <a:prstGeom prst="rect">
              <a:avLst/>
            </a:prstGeom>
          </p:spPr>
        </p:pic>
        <p:grpSp>
          <p:nvGrpSpPr>
            <p:cNvPr id="27" name="Группа 26"/>
            <p:cNvGrpSpPr/>
            <p:nvPr/>
          </p:nvGrpSpPr>
          <p:grpSpPr>
            <a:xfrm>
              <a:off x="856997" y="5175041"/>
              <a:ext cx="493618" cy="631110"/>
              <a:chOff x="3688842" y="0"/>
              <a:chExt cx="4814316" cy="6155284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88842" y="0"/>
                <a:ext cx="4814316" cy="6155284"/>
              </a:xfrm>
              <a:prstGeom prst="rect">
                <a:avLst/>
              </a:prstGeom>
            </p:spPr>
          </p:pic>
          <p:sp>
            <p:nvSpPr>
              <p:cNvPr id="40" name="Трапеция 39"/>
              <p:cNvSpPr/>
              <p:nvPr/>
            </p:nvSpPr>
            <p:spPr>
              <a:xfrm>
                <a:off x="4546121" y="834358"/>
                <a:ext cx="1289649" cy="1049815"/>
              </a:xfrm>
              <a:prstGeom prst="trapezoid">
                <a:avLst>
                  <a:gd name="adj" fmla="val 440"/>
                </a:avLst>
              </a:prstGeom>
              <a:solidFill>
                <a:srgbClr val="26898E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390" y="4608444"/>
              <a:ext cx="1188352" cy="8398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253" y="1587260"/>
              <a:ext cx="1167827" cy="81914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9" r="24212"/>
            <a:stretch/>
          </p:blipFill>
          <p:spPr>
            <a:xfrm rot="20359348">
              <a:off x="10271708" y="5536388"/>
              <a:ext cx="248601" cy="38376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r="18805" b="4269"/>
            <a:stretch/>
          </p:blipFill>
          <p:spPr>
            <a:xfrm rot="17763634">
              <a:off x="10611304" y="5721255"/>
              <a:ext cx="245825" cy="36544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50204">
              <a:off x="10816821" y="5489644"/>
              <a:ext cx="374454" cy="38508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50978" y="5478438"/>
              <a:ext cx="543643" cy="58293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183" y="2616284"/>
              <a:ext cx="1188352" cy="839896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041" y="5052165"/>
              <a:ext cx="1167827" cy="82538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979" y="4335212"/>
              <a:ext cx="1188352" cy="84139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" t="18095" r="4687" b="17836"/>
            <a:stretch/>
          </p:blipFill>
          <p:spPr>
            <a:xfrm>
              <a:off x="8318738" y="1888291"/>
              <a:ext cx="710483" cy="507350"/>
            </a:xfrm>
            <a:prstGeom prst="rect">
              <a:avLst/>
            </a:prstGeom>
          </p:spPr>
        </p:pic>
        <p:sp>
          <p:nvSpPr>
            <p:cNvPr id="38" name="Скругленный прямоугольник 37"/>
            <p:cNvSpPr/>
            <p:nvPr/>
          </p:nvSpPr>
          <p:spPr>
            <a:xfrm>
              <a:off x="7874632" y="1719004"/>
              <a:ext cx="1286620" cy="829299"/>
            </a:xfrm>
            <a:prstGeom prst="roundRect">
              <a:avLst>
                <a:gd name="adj" fmla="val 10769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78" y="2620948"/>
            <a:ext cx="481482" cy="35802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48" y="2831340"/>
            <a:ext cx="481482" cy="358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96" y="5329384"/>
            <a:ext cx="481482" cy="3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Продолжительность ГИА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76445"/>
              </p:ext>
            </p:extLst>
          </p:nvPr>
        </p:nvGraphicFramePr>
        <p:xfrm>
          <a:off x="6249653" y="1575218"/>
          <a:ext cx="5546107" cy="4186160"/>
        </p:xfrm>
        <a:graphic>
          <a:graphicData uri="http://schemas.openxmlformats.org/drawingml/2006/table">
            <a:tbl>
              <a:tblPr/>
              <a:tblGrid>
                <a:gridCol w="2771800">
                  <a:extLst>
                    <a:ext uri="{9D8B030D-6E8A-4147-A177-3AD203B41FA5}">
                      <a16:colId xmlns:a16="http://schemas.microsoft.com/office/drawing/2014/main" val="190287615"/>
                    </a:ext>
                  </a:extLst>
                </a:gridCol>
                <a:gridCol w="2774307">
                  <a:extLst>
                    <a:ext uri="{9D8B030D-6E8A-4147-A177-3AD203B41FA5}">
                      <a16:colId xmlns:a16="http://schemas.microsoft.com/office/drawing/2014/main" val="1156399666"/>
                    </a:ext>
                  </a:extLst>
                </a:gridCol>
              </a:tblGrid>
              <a:tr h="58738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Учебный предмет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Продолжительность ГВЭ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27719"/>
                  </a:ext>
                </a:extLst>
              </a:tr>
              <a:tr h="77503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математика, русский язык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часа 55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235 минут)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08350"/>
                  </a:ext>
                </a:extLst>
              </a:tr>
              <a:tr h="7590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обществознание, биология, литература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часа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(180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8112"/>
                  </a:ext>
                </a:extLst>
              </a:tr>
              <a:tr h="876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информатика, химия, история,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физика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32898"/>
                  </a:ext>
                </a:extLst>
              </a:tr>
              <a:tr h="601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география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часа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(120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246896"/>
                  </a:ext>
                </a:extLst>
              </a:tr>
              <a:tr h="58738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иностранные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языки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часа 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(90 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4848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83029"/>
              </p:ext>
            </p:extLst>
          </p:nvPr>
        </p:nvGraphicFramePr>
        <p:xfrm>
          <a:off x="396240" y="1584454"/>
          <a:ext cx="5546107" cy="4176924"/>
        </p:xfrm>
        <a:graphic>
          <a:graphicData uri="http://schemas.openxmlformats.org/drawingml/2006/table">
            <a:tbl>
              <a:tblPr/>
              <a:tblGrid>
                <a:gridCol w="2771800">
                  <a:extLst>
                    <a:ext uri="{9D8B030D-6E8A-4147-A177-3AD203B41FA5}">
                      <a16:colId xmlns:a16="http://schemas.microsoft.com/office/drawing/2014/main" val="190287615"/>
                    </a:ext>
                  </a:extLst>
                </a:gridCol>
                <a:gridCol w="2774307">
                  <a:extLst>
                    <a:ext uri="{9D8B030D-6E8A-4147-A177-3AD203B41FA5}">
                      <a16:colId xmlns:a16="http://schemas.microsoft.com/office/drawing/2014/main" val="3072645471"/>
                    </a:ext>
                  </a:extLst>
                </a:gridCol>
              </a:tblGrid>
              <a:tr h="41687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Учебный предмет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Продолжительность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ОГЭ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27719"/>
                  </a:ext>
                </a:extLst>
              </a:tr>
              <a:tr h="74988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математика, русский язык, литература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часа 55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235 минут)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08350"/>
                  </a:ext>
                </a:extLst>
              </a:tr>
              <a:tr h="73441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обществознание, история,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физика, химия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часа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(180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811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информатика, география, биология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32898"/>
                  </a:ext>
                </a:extLst>
              </a:tr>
              <a:tr h="987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иностранные языки (письменно)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часа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(120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246896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иностранные языки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«Говорение»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минут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4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6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Особые условия прохождения ГИА - 9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12599"/>
              </p:ext>
            </p:extLst>
          </p:nvPr>
        </p:nvGraphicFramePr>
        <p:xfrm>
          <a:off x="372373" y="1690688"/>
          <a:ext cx="11437189" cy="437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4404">
                  <a:extLst>
                    <a:ext uri="{9D8B030D-6E8A-4147-A177-3AD203B41FA5}">
                      <a16:colId xmlns:a16="http://schemas.microsoft.com/office/drawing/2014/main" val="3370516472"/>
                    </a:ext>
                  </a:extLst>
                </a:gridCol>
                <a:gridCol w="2415397">
                  <a:extLst>
                    <a:ext uri="{9D8B030D-6E8A-4147-A177-3AD203B41FA5}">
                      <a16:colId xmlns:a16="http://schemas.microsoft.com/office/drawing/2014/main" val="2979097913"/>
                    </a:ext>
                  </a:extLst>
                </a:gridCol>
                <a:gridCol w="2558091">
                  <a:extLst>
                    <a:ext uri="{9D8B030D-6E8A-4147-A177-3AD203B41FA5}">
                      <a16:colId xmlns:a16="http://schemas.microsoft.com/office/drawing/2014/main" val="267702086"/>
                    </a:ext>
                  </a:extLst>
                </a:gridCol>
                <a:gridCol w="2859297">
                  <a:extLst>
                    <a:ext uri="{9D8B030D-6E8A-4147-A177-3AD203B41FA5}">
                      <a16:colId xmlns:a16="http://schemas.microsoft.com/office/drawing/2014/main" val="3579697016"/>
                    </a:ext>
                  </a:extLst>
                </a:gridCol>
              </a:tblGrid>
              <a:tr h="63844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</a:rPr>
                        <a:t>Категория обучающихся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Условия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прохождения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Специальные условия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прохождения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Прохождение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на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дому, в медицинской организации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09676"/>
                  </a:ext>
                </a:extLst>
              </a:tr>
              <a:tr h="5958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Ребенок-инвалид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инвалид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</a:rPr>
                        <a:t>Справка бюро МСЭ об установлении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инвалидности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ОГЭ/ГВЭ/ГВЭ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устно</a:t>
                      </a:r>
                    </a:p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Увеличение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продолжительности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</a:p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Организация питания и перерывов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975" lvl="0" indent="-180975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Особенности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рассадки (отдельная аудитория, первая парта и пр.)</a:t>
                      </a:r>
                    </a:p>
                    <a:p>
                      <a:pPr marL="180975" lvl="0" indent="-180975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Использование технических средств</a:t>
                      </a:r>
                    </a:p>
                    <a:p>
                      <a:pPr marL="180975" lvl="0" indent="-180975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Оформление КИМ (увеличение шрифта и пр.)</a:t>
                      </a:r>
                    </a:p>
                    <a:p>
                      <a:pPr marL="180975" lvl="0" indent="-180975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Ассистент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Заключение ПМПК об особенностях прохождения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ГИА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Заключение ПМПК об особенностях прохождения ГИА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Заключение медицинской организации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42310"/>
                  </a:ext>
                </a:extLst>
              </a:tr>
              <a:tr h="5740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Обучающийся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 ограниченными возможностями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здоровья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</a:rPr>
                        <a:t>Заключение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</a:rPr>
                        <a:t>ПМПК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0626" marR="40626" marT="88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16155"/>
                  </a:ext>
                </a:extLst>
              </a:tr>
              <a:tr h="85667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Обучающийся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которому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необходимы специальные условия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при прохождении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ОГЭ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6" marR="40626" marT="8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7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ГИА - 9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981" y="2046690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должен иметь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8704" y="1586954"/>
            <a:ext cx="6277587" cy="180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</a:rPr>
              <a:t>документ</a:t>
            </a:r>
            <a:r>
              <a:rPr lang="ru-RU" sz="2400" dirty="0">
                <a:solidFill>
                  <a:schemeClr val="tx1"/>
                </a:solidFill>
              </a:rPr>
              <a:t>, удостоверяющий личность</a:t>
            </a: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</a:rPr>
              <a:t>ручку </a:t>
            </a:r>
            <a:r>
              <a:rPr lang="ru-RU" sz="2400" dirty="0">
                <a:solidFill>
                  <a:schemeClr val="tx1"/>
                </a:solidFill>
              </a:rPr>
              <a:t>с чернилами </a:t>
            </a:r>
            <a:r>
              <a:rPr lang="ru-RU" sz="2400" dirty="0" smtClean="0">
                <a:solidFill>
                  <a:schemeClr val="tx1"/>
                </a:solidFill>
              </a:rPr>
              <a:t>чёрного </a:t>
            </a:r>
            <a:r>
              <a:rPr lang="ru-RU" sz="2400" dirty="0">
                <a:solidFill>
                  <a:schemeClr val="tx1"/>
                </a:solidFill>
              </a:rPr>
              <a:t>цвета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511" y="4082123"/>
            <a:ext cx="262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разрешается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иметь</a:t>
            </a:r>
            <a:endParaRPr lang="ru-RU" sz="2400" b="1" dirty="0">
              <a:solidFill>
                <a:srgbClr val="C00000"/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8705" y="3796824"/>
            <a:ext cx="6559682" cy="186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средства </a:t>
            </a:r>
            <a:r>
              <a:rPr lang="ru-RU" sz="2400" dirty="0">
                <a:solidFill>
                  <a:schemeClr val="tx1"/>
                </a:solidFill>
              </a:rPr>
              <a:t>обучения и воспитания по предмету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лекарства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(при необходимости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</a:rPr>
              <a:t>продукты </a:t>
            </a:r>
            <a:r>
              <a:rPr lang="ru-RU" sz="2400" b="1" dirty="0">
                <a:solidFill>
                  <a:schemeClr val="tx1"/>
                </a:solidFill>
              </a:rPr>
              <a:t>питания</a:t>
            </a:r>
            <a:r>
              <a:rPr lang="ru-RU" sz="2400" dirty="0">
                <a:solidFill>
                  <a:schemeClr val="tx1"/>
                </a:solidFill>
              </a:rPr>
              <a:t> и бутилированную </a:t>
            </a:r>
            <a:r>
              <a:rPr lang="ru-RU" sz="2400" b="1" dirty="0">
                <a:solidFill>
                  <a:schemeClr val="tx1"/>
                </a:solidFill>
              </a:rPr>
              <a:t>воду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   (</a:t>
            </a:r>
            <a:r>
              <a:rPr lang="ru-RU" sz="2400" i="1" dirty="0">
                <a:solidFill>
                  <a:schemeClr val="tx1"/>
                </a:solidFill>
              </a:rPr>
              <a:t>при необходимости)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914247" y="1843020"/>
            <a:ext cx="1612949" cy="1395464"/>
            <a:chOff x="9914247" y="1843020"/>
            <a:chExt cx="1612949" cy="139546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/>
            <a:stretch/>
          </p:blipFill>
          <p:spPr>
            <a:xfrm>
              <a:off x="10223360" y="1843020"/>
              <a:ext cx="1303836" cy="1339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/>
            <a:stretch/>
          </p:blipFill>
          <p:spPr>
            <a:xfrm>
              <a:off x="9914247" y="1898643"/>
              <a:ext cx="1303836" cy="1339841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9057" r="16781" b="4905"/>
          <a:stretch/>
        </p:blipFill>
        <p:spPr>
          <a:xfrm rot="2481775">
            <a:off x="8231002" y="1341696"/>
            <a:ext cx="1788156" cy="150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1094">
            <a:off x="9685912" y="4422112"/>
            <a:ext cx="2594153" cy="4459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43135">
            <a:off x="9687440" y="3725393"/>
            <a:ext cx="870250" cy="17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77313" y="1852332"/>
            <a:ext cx="9489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Обучающиеся образовательных организаций</a:t>
            </a:r>
            <a:r>
              <a:rPr lang="ru-RU" sz="2400" dirty="0" smtClean="0"/>
              <a:t>, в том числе иностранные граждане, граждане без гражданства, беженцы и вынужденные </a:t>
            </a:r>
            <a:r>
              <a:rPr lang="ru-RU" sz="2400" dirty="0" smtClean="0"/>
              <a:t>переселенцы.</a:t>
            </a:r>
            <a:endParaRPr lang="ru-RU" sz="24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Участники ГИА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5" y="1858290"/>
            <a:ext cx="415236" cy="4095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77313" y="3329895"/>
            <a:ext cx="929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Лица, получающие образование в форме </a:t>
            </a:r>
            <a:r>
              <a:rPr lang="ru-RU" sz="2400" b="1" dirty="0" smtClean="0"/>
              <a:t>семейного </a:t>
            </a:r>
            <a:r>
              <a:rPr lang="ru-RU" sz="2400" b="1" dirty="0" smtClean="0"/>
              <a:t>образования.</a:t>
            </a:r>
            <a:endParaRPr lang="ru-RU" sz="2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977314" y="4235241"/>
            <a:ext cx="9376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Лица, обучающиеся по </a:t>
            </a:r>
            <a:r>
              <a:rPr lang="ru-RU" sz="2400" b="1" dirty="0" smtClean="0"/>
              <a:t>не имеющим государственной аккредитации </a:t>
            </a:r>
            <a:r>
              <a:rPr lang="ru-RU" sz="2400" dirty="0" smtClean="0"/>
              <a:t>образовательным </a:t>
            </a:r>
            <a:r>
              <a:rPr lang="ru-RU" sz="2400" dirty="0" smtClean="0"/>
              <a:t>программам.</a:t>
            </a:r>
            <a:endParaRPr lang="ru-RU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5" y="3254515"/>
            <a:ext cx="415236" cy="409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5" y="4227373"/>
            <a:ext cx="415236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ГИА - 9 запрещается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495" y="2208200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Запрещается: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22764" y="1751162"/>
            <a:ext cx="8488392" cy="19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/>
                </a:solidFill>
              </a:rPr>
              <a:t>выполнять работу несамостоятельно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/>
                </a:solidFill>
              </a:rPr>
              <a:t>общаться с другими участниками во время экзамена в аудитории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/>
                </a:solidFill>
              </a:rPr>
              <a:t>пересаживаться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свободно </a:t>
            </a:r>
            <a:r>
              <a:rPr lang="ru-RU" sz="2200" dirty="0">
                <a:solidFill>
                  <a:schemeClr val="tx1"/>
                </a:solidFill>
              </a:rPr>
              <a:t>перемещаться по аудитории и ППЭ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/>
                </a:solidFill>
              </a:rPr>
              <a:t>обмениваться любыми материалами и предметами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/>
                </a:solidFill>
              </a:rPr>
              <a:t>выносить из </a:t>
            </a:r>
            <a:r>
              <a:rPr lang="ru-RU" sz="2200" dirty="0" smtClean="0">
                <a:solidFill>
                  <a:schemeClr val="tx1"/>
                </a:solidFill>
              </a:rPr>
              <a:t>аудиторий (ППЭ) ЭМ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880" y="4353845"/>
            <a:ext cx="235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Запрещается </a:t>
            </a:r>
            <a:r>
              <a:rPr lang="ru-RU" sz="2400" b="1" dirty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иметь при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себе:</a:t>
            </a:r>
            <a:endParaRPr lang="ru-RU" sz="2400" b="1" dirty="0">
              <a:solidFill>
                <a:srgbClr val="C00000"/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4149" y="3823503"/>
            <a:ext cx="6723625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связи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электронно-вычислительную технику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фото-, аудио- и видеоаппаратуру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справочные  материалы, письменные заметки </a:t>
            </a:r>
          </a:p>
          <a:p>
            <a:pPr marL="342900" indent="-342900">
              <a:lnSpc>
                <a:spcPts val="25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иные средства хранения и передачи информации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914400" y="3886624"/>
            <a:ext cx="10299940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ГИА - 9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496" y="3293327"/>
            <a:ext cx="95173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 smtClean="0"/>
              <a:t>Ежегодно органами исполнительной власти утверждает </a:t>
            </a:r>
            <a:r>
              <a:rPr lang="ru-RU" sz="2000" b="1" dirty="0"/>
              <a:t>минимальное количество первичных баллов </a:t>
            </a:r>
            <a:r>
              <a:rPr lang="ru-RU" sz="2000" dirty="0"/>
              <a:t>и </a:t>
            </a:r>
            <a:r>
              <a:rPr lang="ru-RU" sz="2000" b="1" dirty="0" smtClean="0"/>
              <a:t>шкала</a:t>
            </a:r>
            <a:r>
              <a:rPr lang="ru-RU" sz="2000" dirty="0" smtClean="0"/>
              <a:t> </a:t>
            </a:r>
            <a:r>
              <a:rPr lang="ru-RU" sz="2000" b="1" dirty="0" smtClean="0"/>
              <a:t>перевода</a:t>
            </a:r>
            <a:r>
              <a:rPr lang="ru-RU" sz="2000" dirty="0" smtClean="0"/>
              <a:t> </a:t>
            </a:r>
            <a:r>
              <a:rPr lang="ru-RU" sz="2000" dirty="0"/>
              <a:t>первичных баллов </a:t>
            </a:r>
            <a:r>
              <a:rPr lang="ru-RU" sz="2000" b="1" dirty="0"/>
              <a:t>в пятибалльную систему </a:t>
            </a:r>
            <a:r>
              <a:rPr lang="ru-RU" sz="2000" b="1" dirty="0" smtClean="0"/>
              <a:t>оценивания </a:t>
            </a:r>
            <a:r>
              <a:rPr lang="ru-RU" sz="2000" dirty="0" smtClean="0"/>
              <a:t>по всем предметам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1374" y="2834180"/>
            <a:ext cx="9089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5496" y="4433491"/>
            <a:ext cx="951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Ознакомление с результатами ЭР </a:t>
            </a:r>
            <a:r>
              <a:rPr lang="ru-RU" sz="2000" b="1" dirty="0" smtClean="0"/>
              <a:t>в образовательной организации под подпись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5495" y="5060575"/>
            <a:ext cx="96458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 smtClean="0"/>
              <a:t>На </a:t>
            </a:r>
            <a:r>
              <a:rPr lang="ru-RU" sz="2000" b="1" dirty="0" smtClean="0"/>
              <a:t>специализированном портале </a:t>
            </a:r>
            <a:r>
              <a:rPr lang="ru-RU" sz="2000" b="1" dirty="0"/>
              <a:t>ознакомления с </a:t>
            </a:r>
            <a:r>
              <a:rPr lang="ru-RU" sz="2000" b="1" dirty="0" smtClean="0"/>
              <a:t>результатами ГИА-9 </a:t>
            </a:r>
            <a:r>
              <a:rPr lang="ru-RU" sz="2000" dirty="0" smtClean="0"/>
              <a:t>можно познакомиться с образами работ и результатами их проверки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" y="1613536"/>
            <a:ext cx="11033760" cy="10552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ПРОВЕРКА развернутых </a:t>
            </a: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ответов экзаменационных работ </a:t>
            </a:r>
            <a:r>
              <a:rPr lang="ru-RU" sz="2400" dirty="0" smtClean="0"/>
              <a:t>проводится предметными комиссиями, созданными на региональном уровне </a:t>
            </a:r>
          </a:p>
          <a:p>
            <a:pPr algn="ctr">
              <a:lnSpc>
                <a:spcPts val="2500"/>
              </a:lnSpc>
            </a:pPr>
            <a:r>
              <a:rPr lang="ru-RU" sz="2400" dirty="0" smtClean="0"/>
              <a:t>по каждому учебному предмету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8" y="3149360"/>
            <a:ext cx="623807" cy="623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8" y="4209750"/>
            <a:ext cx="623807" cy="623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8" y="4833557"/>
            <a:ext cx="623807" cy="6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ГИА - 9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3973" y="1497906"/>
            <a:ext cx="5893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Подача апелляций</a:t>
            </a:r>
            <a:endParaRPr lang="ru-RU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763" y="2359485"/>
            <a:ext cx="902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ctr"/>
            <a:r>
              <a:rPr lang="ru-RU" sz="2400" b="1" dirty="0"/>
              <a:t>О нарушении установленного порядка проведения ГИА</a:t>
            </a:r>
          </a:p>
          <a:p>
            <a:pPr lvl="0" algn="ctr"/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до выхода из ППЭ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3140" y="3293302"/>
            <a:ext cx="812575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/>
              <a:t>О несогласии с выставленными баллами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2-х дней после объявления результатов в образовательную организацию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286175"/>
            <a:ext cx="703384" cy="7033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3419499"/>
            <a:ext cx="703384" cy="703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815" y="4718371"/>
            <a:ext cx="11244265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Участникам, </a:t>
            </a:r>
            <a:r>
              <a:rPr lang="ru-RU" sz="2000" b="1" dirty="0"/>
              <a:t>не прошедшим ГИА</a:t>
            </a:r>
            <a:r>
              <a:rPr lang="ru-RU" sz="2000" dirty="0"/>
              <a:t>, предоставляется право повторно сдать экзамен </a:t>
            </a:r>
            <a:r>
              <a:rPr lang="ru-RU" sz="2000" dirty="0" smtClean="0"/>
              <a:t>по соответствующему </a:t>
            </a:r>
            <a:r>
              <a:rPr lang="ru-RU" sz="2000" dirty="0"/>
              <a:t>экзамену не ранее чем </a:t>
            </a:r>
            <a:r>
              <a:rPr lang="ru-RU" sz="2000" b="1" dirty="0"/>
              <a:t>в следующем году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>
              <a:lnSpc>
                <a:spcPts val="2500"/>
              </a:lnSpc>
            </a:pPr>
            <a:r>
              <a:rPr lang="ru-RU" sz="2000" dirty="0" smtClean="0"/>
              <a:t>При </a:t>
            </a:r>
            <a:r>
              <a:rPr lang="ru-RU" sz="2000" dirty="0"/>
              <a:t>этом можно </a:t>
            </a:r>
            <a:r>
              <a:rPr lang="ru-RU" sz="2000" b="1" dirty="0"/>
              <a:t>изменить </a:t>
            </a:r>
            <a:r>
              <a:rPr lang="ru-RU" sz="2000" b="1" dirty="0" smtClean="0"/>
              <a:t>предметы </a:t>
            </a:r>
            <a:r>
              <a:rPr lang="ru-RU" sz="2000" b="1" dirty="0"/>
              <a:t>по </a:t>
            </a:r>
            <a:r>
              <a:rPr lang="ru-RU" sz="2000" b="1" dirty="0" smtClean="0"/>
              <a:t>выбору.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90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823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Аттестат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отличием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9 класс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84754" y="2035562"/>
            <a:ext cx="5638801" cy="3114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иметь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отметки «отлично</a:t>
            </a:r>
            <a:r>
              <a:rPr lang="ru-RU" sz="2200" dirty="0">
                <a:solidFill>
                  <a:schemeClr val="tx1"/>
                </a:solidFill>
              </a:rPr>
              <a:t>» </a:t>
            </a:r>
            <a:r>
              <a:rPr lang="ru-RU" sz="2200" dirty="0" smtClean="0">
                <a:solidFill>
                  <a:schemeClr val="tx1"/>
                </a:solidFill>
              </a:rPr>
              <a:t>по всем предметам учебного плана за</a:t>
            </a:r>
            <a:r>
              <a:rPr lang="ru-RU" sz="2200" dirty="0">
                <a:solidFill>
                  <a:schemeClr val="tx1"/>
                </a:solidFill>
              </a:rPr>
              <a:t> 9 </a:t>
            </a:r>
            <a:r>
              <a:rPr lang="ru-RU" sz="2200" dirty="0" smtClean="0">
                <a:solidFill>
                  <a:schemeClr val="tx1"/>
                </a:solidFill>
              </a:rPr>
              <a:t>класс;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иметь</a:t>
            </a:r>
            <a:r>
              <a:rPr lang="ru-RU" sz="2200" dirty="0">
                <a:solidFill>
                  <a:schemeClr val="tx1"/>
                </a:solidFill>
              </a:rPr>
              <a:t> отметки «отлично» по всем </a:t>
            </a:r>
            <a:r>
              <a:rPr lang="ru-RU" sz="2200" dirty="0" smtClean="0">
                <a:solidFill>
                  <a:schemeClr val="tx1"/>
                </a:solidFill>
              </a:rPr>
              <a:t>предметам/курсам, </a:t>
            </a:r>
            <a:r>
              <a:rPr lang="ru-RU" sz="2200" dirty="0" err="1" smtClean="0">
                <a:solidFill>
                  <a:schemeClr val="tx1"/>
                </a:solidFill>
              </a:rPr>
              <a:t>изучавшимся</a:t>
            </a:r>
            <a:r>
              <a:rPr lang="ru-RU" sz="2200" dirty="0" smtClean="0">
                <a:solidFill>
                  <a:schemeClr val="tx1"/>
                </a:solidFill>
              </a:rPr>
              <a:t> на уровне основного общего образования до 9 класса;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успешно пройти ГИА</a:t>
            </a:r>
            <a:r>
              <a:rPr lang="ru-RU" sz="2200" dirty="0" smtClean="0">
                <a:solidFill>
                  <a:schemeClr val="tx1"/>
                </a:solidFill>
              </a:rPr>
              <a:t> (без пересдач).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8" y="2313286"/>
            <a:ext cx="415236" cy="4095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8" y="3183138"/>
            <a:ext cx="415236" cy="409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18" y="4387098"/>
            <a:ext cx="415236" cy="40954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99820" y="2035562"/>
            <a:ext cx="3848209" cy="3005002"/>
            <a:chOff x="144452" y="1572253"/>
            <a:chExt cx="4798828" cy="374732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8623">
              <a:off x="144452" y="1900795"/>
              <a:ext cx="4798828" cy="32712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275">
              <a:off x="772414" y="2511453"/>
              <a:ext cx="3971887" cy="280812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" t="2445" r="5796" b="5111"/>
            <a:stretch/>
          </p:blipFill>
          <p:spPr>
            <a:xfrm>
              <a:off x="644889" y="1572253"/>
              <a:ext cx="2641235" cy="372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3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562" y="1479996"/>
            <a:ext cx="6351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подачи заявления 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 марта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свою образовательную организацию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861350"/>
            <a:ext cx="5444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Изменение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дополнение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перечня предметов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указанных в заявлении экзаменов,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формы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сроков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участия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 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только при наличии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уважительных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причин (болезни или иных обстоятельств),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подтвержденных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документально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Заявление на ГИА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61046" y="1802921"/>
            <a:ext cx="0" cy="3736085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65965" y="1690688"/>
            <a:ext cx="47864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Обязательные предметы: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 по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выбору (2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экзамена):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Обществознание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Химия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География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Информатика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Иностранные языки (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английский, французский, немецкий, испанский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0" y="148086"/>
            <a:ext cx="8926067" cy="64621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379509" y="2340404"/>
            <a:ext cx="553816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Заполняем заявление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18" y="148086"/>
            <a:ext cx="334994" cy="334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7" y="483080"/>
            <a:ext cx="334994" cy="334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2" y="1621107"/>
            <a:ext cx="334994" cy="334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42" y="2098373"/>
            <a:ext cx="334994" cy="334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2" y="2500694"/>
            <a:ext cx="334994" cy="334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5292734" y="2893366"/>
            <a:ext cx="50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9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603190" y="2893366"/>
            <a:ext cx="76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«А»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916285" y="4118604"/>
            <a:ext cx="232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паспорт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28" y="3753267"/>
            <a:ext cx="334994" cy="3349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98" y="2899427"/>
            <a:ext cx="334994" cy="3349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14" y="3187534"/>
            <a:ext cx="334994" cy="334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4" y="3783610"/>
            <a:ext cx="334994" cy="3349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37" y="3783610"/>
            <a:ext cx="334994" cy="3349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85" y="4587310"/>
            <a:ext cx="334994" cy="3349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95" y="5182527"/>
            <a:ext cx="334994" cy="3349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18" y="4154936"/>
            <a:ext cx="334994" cy="334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42" y="4183720"/>
            <a:ext cx="334994" cy="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0" y="234104"/>
            <a:ext cx="8959773" cy="56241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379509" y="2340404"/>
            <a:ext cx="5538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Заполняем заявление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6200000">
            <a:off x="4230092" y="2637631"/>
            <a:ext cx="4010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Ставим знак «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»!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16" y="505581"/>
            <a:ext cx="334994" cy="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0" y="234104"/>
            <a:ext cx="8798919" cy="650197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379509" y="2340404"/>
            <a:ext cx="553816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Заполняем заявление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7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379509" y="2340404"/>
            <a:ext cx="553816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Заполняем заявление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16" y="4193874"/>
            <a:ext cx="334994" cy="334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4" y="4193874"/>
            <a:ext cx="334994" cy="334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0" y="233235"/>
            <a:ext cx="8961295" cy="5539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16" y="2667756"/>
            <a:ext cx="334994" cy="334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41" y="2667756"/>
            <a:ext cx="334994" cy="3349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41" y="2667756"/>
            <a:ext cx="334994" cy="334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0" y="3389518"/>
            <a:ext cx="334994" cy="334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41" y="3389518"/>
            <a:ext cx="334994" cy="3349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41" y="3389518"/>
            <a:ext cx="334994" cy="33499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58790" y="3276600"/>
            <a:ext cx="8961295" cy="81915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9" y="283612"/>
            <a:ext cx="7072238" cy="626958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1025" y="1231900"/>
            <a:ext cx="4000500" cy="3540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Форма согласия родителя (законного представителя) </a:t>
            </a: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выполнение химического эксперимента на экзамене по химии </a:t>
            </a: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форме ОГЭ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6547449" y="1802921"/>
            <a:ext cx="0" cy="3736085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671928" y="2024606"/>
            <a:ext cx="5597142" cy="3848318"/>
            <a:chOff x="956600" y="1690688"/>
            <a:chExt cx="5597142" cy="384831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040320" y="1690688"/>
              <a:ext cx="5513422" cy="3848318"/>
              <a:chOff x="6017761" y="1690688"/>
              <a:chExt cx="5513422" cy="384831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330175" y="1690688"/>
                <a:ext cx="1638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ГИА- 9</a:t>
                </a:r>
                <a:endParaRPr lang="ru-RU" sz="3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85220" y="2758045"/>
                <a:ext cx="933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u="sng" dirty="0" smtClean="0">
                    <a:solidFill>
                      <a:srgbClr val="970715"/>
                    </a:solidFill>
                    <a:latin typeface="Century Gothic" panose="020B0502020202020204" pitchFamily="34" charset="0"/>
                  </a:rPr>
                  <a:t>ОГЭ</a:t>
                </a:r>
                <a:endParaRPr lang="ru-RU" sz="2800" b="1" u="sng" dirty="0">
                  <a:solidFill>
                    <a:srgbClr val="970715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192259" y="2754641"/>
                <a:ext cx="840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u="sng" dirty="0" smtClean="0">
                    <a:solidFill>
                      <a:srgbClr val="970715"/>
                    </a:solidFill>
                    <a:latin typeface="Century Gothic" panose="020B0502020202020204" pitchFamily="34" charset="0"/>
                  </a:rPr>
                  <a:t>ГВЭ</a:t>
                </a:r>
                <a:endParaRPr lang="ru-RU" sz="2800" b="1" u="sng" dirty="0">
                  <a:solidFill>
                    <a:srgbClr val="970715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6017761" y="3323015"/>
                <a:ext cx="140089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 smtClean="0"/>
                  <a:t>все </a:t>
                </a:r>
              </a:p>
              <a:p>
                <a:pPr algn="ctr"/>
                <a:r>
                  <a:rPr lang="ru-RU" sz="2000" dirty="0" smtClean="0"/>
                  <a:t>категории </a:t>
                </a:r>
              </a:p>
              <a:p>
                <a:pPr algn="ctr"/>
                <a:r>
                  <a:rPr lang="ru-RU" sz="2000" dirty="0" smtClean="0"/>
                  <a:t>участников</a:t>
                </a:r>
                <a:endParaRPr lang="ru-RU" sz="2000" i="1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065857" y="3323015"/>
                <a:ext cx="3465326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2000" dirty="0" smtClean="0"/>
                  <a:t>обучающиеся  </a:t>
                </a:r>
                <a:r>
                  <a:rPr lang="ru-RU" sz="2000" dirty="0"/>
                  <a:t>с ОВЗ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2000" dirty="0" smtClean="0"/>
                  <a:t>дети-инвалиды </a:t>
                </a:r>
                <a:r>
                  <a:rPr lang="ru-RU" sz="2000" dirty="0"/>
                  <a:t>и </a:t>
                </a:r>
                <a:r>
                  <a:rPr lang="ru-RU" sz="2000" dirty="0" smtClean="0"/>
                  <a:t>инвалиды</a:t>
                </a:r>
                <a:endParaRPr lang="ru-RU" sz="2000" dirty="0"/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2000" dirty="0" smtClean="0"/>
                  <a:t>обучающиеся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прибывшие </a:t>
                </a:r>
                <a:r>
                  <a:rPr lang="ru-RU" sz="2000" dirty="0"/>
                  <a:t>с территорий ДНР, ЛНР, Херсонской </a:t>
                </a:r>
                <a:r>
                  <a:rPr lang="ru-RU" sz="2000" dirty="0" smtClean="0"/>
                  <a:t>и Запорожской областей </a:t>
                </a:r>
                <a:r>
                  <a:rPr lang="ru-RU" i="1" dirty="0"/>
                  <a:t>(2024/2025, </a:t>
                </a:r>
                <a:r>
                  <a:rPr lang="ru-RU" i="1" dirty="0" smtClean="0"/>
                  <a:t>2025/2026) </a:t>
                </a:r>
                <a:endParaRPr lang="ru-RU" i="1" dirty="0"/>
              </a:p>
            </p:txBody>
          </p:sp>
          <p:cxnSp>
            <p:nvCxnSpPr>
              <p:cNvPr id="31" name="Прямая со стрелкой 30"/>
              <p:cNvCxnSpPr>
                <a:stCxn id="24" idx="2"/>
                <a:endCxn id="25" idx="0"/>
              </p:cNvCxnSpPr>
              <p:nvPr/>
            </p:nvCxnSpPr>
            <p:spPr>
              <a:xfrm flipH="1">
                <a:off x="6751855" y="2337019"/>
                <a:ext cx="1397615" cy="4210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>
                <a:stCxn id="24" idx="2"/>
              </p:cNvCxnSpPr>
              <p:nvPr/>
            </p:nvCxnSpPr>
            <p:spPr>
              <a:xfrm>
                <a:off x="8149470" y="2337019"/>
                <a:ext cx="1434477" cy="4650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0" y="2802044"/>
              <a:ext cx="415236" cy="4095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582" y="2802044"/>
              <a:ext cx="415236" cy="409541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6770944" y="1802921"/>
            <a:ext cx="48833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Обязательные предметы: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 по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выбору (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экзамена):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Обществознание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Химия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География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Информатика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Иностранные языки (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английский, французский, немецкий, испанский)</a:t>
            </a: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55477" y="365125"/>
            <a:ext cx="11237719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Порядок проведения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ГИА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5476" y="1621471"/>
            <a:ext cx="11237719" cy="488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Утверждён приказом Минпросвещения РФ и Федеральной службы по надзору в сфере образования и науки от 04.04.2023 №</a:t>
            </a:r>
            <a:r>
              <a:rPr lang="ru-RU" sz="2000" dirty="0" smtClean="0">
                <a:latin typeface="+mn-lt"/>
              </a:rPr>
              <a:t>232/551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5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0174" y="3208183"/>
            <a:ext cx="9929003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подать заявление в ГЭК </a:t>
            </a:r>
            <a:r>
              <a:rPr lang="ru-RU" sz="2400" b="1" dirty="0" smtClean="0">
                <a:cs typeface="Calibri" panose="020F0502020204030204" pitchFamily="34" charset="0"/>
              </a:rPr>
              <a:t>(государственную экзаменационную комиссию) области не позднее, чем </a:t>
            </a:r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за две недели </a:t>
            </a:r>
            <a:r>
              <a:rPr lang="ru-RU" sz="2400" b="1" dirty="0" smtClean="0">
                <a:cs typeface="Calibri" panose="020F0502020204030204" pitchFamily="34" charset="0"/>
              </a:rPr>
              <a:t>до начала соответствующего экзамена</a:t>
            </a:r>
          </a:p>
          <a:p>
            <a:endParaRPr lang="ru-RU" sz="1050" b="1" dirty="0" smtClean="0"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предоставить документы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, подтверждающие уважительность причин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изменения (дополнения) перечня учебных предметов и (или) сроков участия в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ОГЭ/ГВЭ</a:t>
            </a:r>
            <a:endParaRPr lang="ru-RU" sz="24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9" y="365125"/>
            <a:ext cx="1085059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зменить или дополнить заявление на ГИА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8971" y="1265342"/>
            <a:ext cx="10695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955" lvl="0" algn="ctr" fontAlgn="base"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вправе изменить (дополнить) перечень указанных в заявлениях 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экзаменов, а также изменить форму (для лиц с ОВЗ, детей-инвалидов и инвалидов), и сроков участия только при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наличии у них уважительных причин (болезни или иных 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обстоятельств, </a:t>
            </a:r>
            <a:r>
              <a:rPr lang="ru-RU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подтвержденных </a:t>
            </a:r>
            <a:r>
              <a:rPr lang="ru-RU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документально).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1" y="3268311"/>
            <a:ext cx="933816" cy="933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1" y="4571727"/>
            <a:ext cx="933816" cy="9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5" y="1679964"/>
            <a:ext cx="5486965" cy="4730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1679964"/>
            <a:ext cx="6048376" cy="340057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199" y="365125"/>
            <a:ext cx="1085059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Форма заявления на изменение или дополнение предметов ГИА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5810108" y="1802921"/>
            <a:ext cx="0" cy="3736085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4041" y="1558555"/>
            <a:ext cx="16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Дети с ОВЗ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656" y="1555380"/>
            <a:ext cx="235083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u="sng" dirty="0" smtClean="0">
                <a:solidFill>
                  <a:srgbClr val="FF0000"/>
                </a:solidFill>
              </a:rPr>
              <a:t>Дети инвалиды </a:t>
            </a:r>
          </a:p>
          <a:p>
            <a:pPr algn="ctr">
              <a:lnSpc>
                <a:spcPts val="2000"/>
              </a:lnSpc>
            </a:pPr>
            <a:r>
              <a:rPr lang="ru-RU" sz="2400" b="1" u="sng" dirty="0" smtClean="0">
                <a:solidFill>
                  <a:srgbClr val="FF0000"/>
                </a:solidFill>
              </a:rPr>
              <a:t>и инвалиды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140" y="2006487"/>
            <a:ext cx="1612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Заключение </a:t>
            </a:r>
          </a:p>
          <a:p>
            <a:pPr algn="ctr"/>
            <a:r>
              <a:rPr lang="ru-RU" sz="2000" b="1" dirty="0" smtClean="0"/>
              <a:t>ПМПК</a:t>
            </a:r>
            <a:endParaRPr lang="ru-RU" sz="2000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23656" y="2132241"/>
            <a:ext cx="2155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Справка об </a:t>
            </a:r>
          </a:p>
          <a:p>
            <a:pPr algn="ctr"/>
            <a:r>
              <a:rPr lang="ru-RU" sz="2000" b="1" dirty="0" smtClean="0"/>
              <a:t>инвалидности</a:t>
            </a:r>
            <a:endParaRPr lang="ru-RU" b="1" i="1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4" y="1567048"/>
            <a:ext cx="405985" cy="4206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89" y="1572943"/>
            <a:ext cx="405985" cy="420629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990599" y="174102"/>
            <a:ext cx="10821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ГИА – 9 участников с ОВЗ, детей-инвалидов и инвалидов, обучающихся на дому либо в медицинских организациях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564" y="3358109"/>
            <a:ext cx="534854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rial" panose="020B0604020202020204" pitchFamily="34" charset="0"/>
              </a:rPr>
              <a:t>выбор </a:t>
            </a:r>
            <a:r>
              <a:rPr lang="ru-RU" sz="2000" b="1" dirty="0" smtClean="0">
                <a:cs typeface="Arial" panose="020B0604020202020204" pitchFamily="34" charset="0"/>
              </a:rPr>
              <a:t>формы ГВЭ/ОГЭ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rial" panose="020B0604020202020204" pitchFamily="34" charset="0"/>
              </a:rPr>
              <a:t>ГИА только </a:t>
            </a:r>
            <a:r>
              <a:rPr lang="ru-RU" sz="2000" b="1" dirty="0" smtClean="0">
                <a:cs typeface="Arial" panose="020B0604020202020204" pitchFamily="34" charset="0"/>
              </a:rPr>
              <a:t>по  обязательным</a:t>
            </a:r>
            <a:r>
              <a:rPr lang="ru-RU" sz="2000" dirty="0" smtClean="0">
                <a:cs typeface="Arial" panose="020B0604020202020204" pitchFamily="34" charset="0"/>
              </a:rPr>
              <a:t> предметам 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rial" panose="020B0604020202020204" pitchFamily="34" charset="0"/>
              </a:rPr>
              <a:t>ГВЭ </a:t>
            </a:r>
            <a:r>
              <a:rPr lang="ru-RU" sz="2000" dirty="0">
                <a:cs typeface="Arial" panose="020B0604020202020204" pitchFamily="34" charset="0"/>
              </a:rPr>
              <a:t>в </a:t>
            </a:r>
            <a:r>
              <a:rPr lang="ru-RU" sz="2000" b="1" dirty="0">
                <a:cs typeface="Arial" panose="020B0604020202020204" pitchFamily="34" charset="0"/>
              </a:rPr>
              <a:t>устной </a:t>
            </a:r>
            <a:r>
              <a:rPr lang="ru-RU" sz="2000" b="1" dirty="0" smtClean="0">
                <a:cs typeface="Arial" panose="020B0604020202020204" pitchFamily="34" charset="0"/>
              </a:rPr>
              <a:t>форме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rial" panose="020B0604020202020204" pitchFamily="34" charset="0"/>
              </a:rPr>
              <a:t>увеличение </a:t>
            </a:r>
            <a:r>
              <a:rPr lang="ru-RU" sz="2000" b="1" dirty="0" smtClean="0">
                <a:cs typeface="Arial" panose="020B0604020202020204" pitchFamily="34" charset="0"/>
              </a:rPr>
              <a:t>продолжительности экзамена на 1,5 часа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rial" panose="020B0604020202020204" pitchFamily="34" charset="0"/>
              </a:rPr>
              <a:t>организация </a:t>
            </a:r>
            <a:r>
              <a:rPr lang="ru-RU" sz="2000" b="1" dirty="0" smtClean="0">
                <a:cs typeface="Arial" panose="020B0604020202020204" pitchFamily="34" charset="0"/>
              </a:rPr>
              <a:t>питания и перерывов </a:t>
            </a:r>
            <a:r>
              <a:rPr lang="ru-RU" sz="2000" dirty="0" smtClean="0">
                <a:cs typeface="Arial" panose="020B0604020202020204" pitchFamily="34" charset="0"/>
              </a:rPr>
              <a:t>для проведение необходимых лечебных мероприятий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856589" y="3001579"/>
            <a:ext cx="165325" cy="2916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40104" y="2982718"/>
            <a:ext cx="33982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1559" y="1442134"/>
            <a:ext cx="6046186" cy="278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Специальные условия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(соответствующие рекомендации ПМПК</a:t>
            </a:r>
            <a:r>
              <a:rPr lang="ru-RU" sz="20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присутствие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ассистента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технических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средств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, необходимых для выполнения заданий</a:t>
            </a:r>
            <a:endParaRPr lang="ru-RU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звукоусиливающей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аппаратуры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ЭМ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 увеличенном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размере, 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индивидуальное 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равномерное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освещение не менее 300 люкс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, использование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увеличительных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устройств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ЭМ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на шрифте Брайля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выполнение 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экзаменационной работы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на компьютере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8726" y="4241962"/>
            <a:ext cx="60690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Экзамены на дому, в медицинской организации</a:t>
            </a:r>
            <a:endParaRPr lang="ru-RU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(рекомендации ПМПК и медицинское заключение</a:t>
            </a:r>
            <a:r>
              <a:rPr lang="ru-RU" sz="20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6405" y="4964298"/>
            <a:ext cx="623365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Медицинские устройства, лекарства, </a:t>
            </a:r>
            <a:b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запрет на прохождение </a:t>
            </a:r>
            <a:r>
              <a:rPr lang="ru-RU" sz="20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металлодетектора</a:t>
            </a:r>
            <a:endParaRPr lang="ru-RU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(справка </a:t>
            </a:r>
            <a:r>
              <a:rPr lang="ru-RU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или медицинское </a:t>
            </a:r>
            <a:r>
              <a:rPr lang="ru-RU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заключение </a:t>
            </a:r>
            <a:r>
              <a:rPr lang="ru-RU" sz="20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endParaRPr lang="ru-RU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08194" y="1690688"/>
            <a:ext cx="89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smtClean="0"/>
              <a:t>Зачёт</a:t>
            </a:r>
            <a:r>
              <a:rPr lang="ru-RU" sz="2400" b="1" dirty="0" smtClean="0"/>
              <a:t>» за итоговое собеседование по русскому </a:t>
            </a:r>
            <a:r>
              <a:rPr lang="ru-RU" sz="2400" b="1" dirty="0" smtClean="0"/>
              <a:t>языку.</a:t>
            </a:r>
            <a:endParaRPr lang="ru-RU" sz="24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8194" y="2287688"/>
            <a:ext cx="5045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Нет академической </a:t>
            </a:r>
            <a:r>
              <a:rPr lang="ru-RU" sz="2400" b="1" dirty="0" smtClean="0"/>
              <a:t>задолженности.</a:t>
            </a:r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508194" y="2936812"/>
            <a:ext cx="512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Полностью выполнен учебный </a:t>
            </a:r>
            <a:r>
              <a:rPr lang="ru-RU" sz="2400" b="1" dirty="0" smtClean="0"/>
              <a:t>план.</a:t>
            </a:r>
            <a:endParaRPr lang="ru-RU" sz="2400" b="1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Допуск к ГИА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1690688"/>
            <a:ext cx="415236" cy="4095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2240387"/>
            <a:ext cx="415236" cy="4095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2936812"/>
            <a:ext cx="415236" cy="4095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8194" y="3565079"/>
            <a:ext cx="8025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Годовые отметки по всем предметам за 9 класс </a:t>
            </a:r>
          </a:p>
          <a:p>
            <a:r>
              <a:rPr lang="ru-RU" sz="2400" b="1" dirty="0" smtClean="0"/>
              <a:t>не ниже </a:t>
            </a:r>
            <a:r>
              <a:rPr lang="ru-RU" sz="2400" b="1" dirty="0" smtClean="0"/>
              <a:t>удовлетворительных.</a:t>
            </a:r>
            <a:endParaRPr lang="ru-RU" sz="2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508195" y="4562678"/>
            <a:ext cx="8501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 промежуточную аттестацию отметки не ниже </a:t>
            </a:r>
            <a:r>
              <a:rPr lang="ru-RU" sz="2400" b="1" dirty="0" smtClean="0"/>
              <a:t>удовлетворительных.</a:t>
            </a:r>
            <a:endParaRPr lang="ru-RU" sz="2400" b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3571036"/>
            <a:ext cx="415236" cy="409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6" y="4568635"/>
            <a:ext cx="415236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137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Итоговое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собеседование по русскому языку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316" y="1589604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Основной срок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50108" y="1557030"/>
            <a:ext cx="388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Дополнительные сроки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6316" y="2127668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 </a:t>
            </a:r>
            <a:r>
              <a:rPr lang="ru-RU" sz="2400" b="1" dirty="0" smtClean="0">
                <a:solidFill>
                  <a:srgbClr val="C00000"/>
                </a:solidFill>
              </a:rPr>
              <a:t>февраля </a:t>
            </a:r>
            <a:r>
              <a:rPr lang="ru-RU" sz="2400" b="1" dirty="0" smtClean="0">
                <a:solidFill>
                  <a:srgbClr val="C00000"/>
                </a:solidFill>
              </a:rPr>
              <a:t>2026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8024" y="2127668"/>
            <a:ext cx="541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 </a:t>
            </a:r>
            <a:r>
              <a:rPr lang="ru-RU" sz="2400" b="1" dirty="0" smtClean="0">
                <a:solidFill>
                  <a:srgbClr val="C00000"/>
                </a:solidFill>
              </a:rPr>
              <a:t>марта </a:t>
            </a:r>
            <a:r>
              <a:rPr lang="ru-RU" sz="2400" b="1" dirty="0" smtClean="0">
                <a:solidFill>
                  <a:srgbClr val="C00000"/>
                </a:solidFill>
              </a:rPr>
              <a:t>2026     </a:t>
            </a:r>
            <a:r>
              <a:rPr lang="ru-RU" sz="2400" b="1" dirty="0" smtClean="0"/>
              <a:t>и</a:t>
            </a: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20 </a:t>
            </a:r>
            <a:r>
              <a:rPr lang="ru-RU" sz="2400" b="1" dirty="0" smtClean="0">
                <a:solidFill>
                  <a:srgbClr val="C00000"/>
                </a:solidFill>
              </a:rPr>
              <a:t>апреля </a:t>
            </a:r>
            <a:r>
              <a:rPr lang="ru-RU" sz="2400" b="1" dirty="0" smtClean="0">
                <a:solidFill>
                  <a:srgbClr val="C00000"/>
                </a:solidFill>
              </a:rPr>
              <a:t>2026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27" y="5056841"/>
            <a:ext cx="523739" cy="681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08532" y="3311376"/>
            <a:ext cx="10412658" cy="157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Получившие «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незачёт».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явившиеся по уважительным причинам, подтверждённым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документально.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завершившие написание ИС по уважительным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причинам.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Удаленные за нарушение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требований.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138" y="2819287"/>
            <a:ext cx="11179052" cy="54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Повторно (в дополнительные сроки) допускаются: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" y="3301626"/>
            <a:ext cx="342208" cy="337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" y="3668045"/>
            <a:ext cx="342208" cy="337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" y="4053171"/>
            <a:ext cx="342208" cy="337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4" y="4438297"/>
            <a:ext cx="342208" cy="33751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43397" y="4982171"/>
            <a:ext cx="830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Заявление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в </a:t>
            </a:r>
            <a:r>
              <a:rPr lang="ru-RU" sz="2400" dirty="0" smtClean="0">
                <a:solidFill>
                  <a:prstClr val="black"/>
                </a:solidFill>
              </a:rPr>
              <a:t>образовательную организацию </a:t>
            </a:r>
          </a:p>
          <a:p>
            <a:pPr lvl="0" algn="ctr"/>
            <a:r>
              <a:rPr lang="ru-RU" sz="2400" b="1" dirty="0" smtClean="0"/>
              <a:t>не </a:t>
            </a:r>
            <a:r>
              <a:rPr lang="ru-RU" sz="2400" b="1" dirty="0"/>
              <a:t>позднее чем за </a:t>
            </a:r>
            <a:r>
              <a:rPr lang="ru-RU" sz="2400" b="1" dirty="0" smtClean="0"/>
              <a:t>2 </a:t>
            </a:r>
            <a:r>
              <a:rPr lang="ru-RU" sz="2400" b="1" dirty="0"/>
              <a:t>недели до начала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6798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88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Итоговое собеседование по русскому языку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0617" y="4907122"/>
            <a:ext cx="10485071" cy="841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Действие результатов итогового собеседования на допуск к ГИА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БЕССРОЧНО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4887" y="1755038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минут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28" y="1770208"/>
            <a:ext cx="574324" cy="5743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5795" y="3952848"/>
            <a:ext cx="3411889" cy="54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10 до 20 баллов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96179" y="1755038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минут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20" y="1770208"/>
            <a:ext cx="574324" cy="5743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91080" y="3524005"/>
            <a:ext cx="1487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«ЗАЧЁТ»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10173" y="2316605"/>
            <a:ext cx="3363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все </a:t>
            </a:r>
          </a:p>
          <a:p>
            <a:pPr algn="ctr"/>
            <a:r>
              <a:rPr lang="ru-RU" sz="2000" dirty="0" smtClean="0"/>
              <a:t>категории участников</a:t>
            </a:r>
            <a:endParaRPr lang="ru-RU" sz="2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8976" y="2316939"/>
            <a:ext cx="346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обучающиеся  </a:t>
            </a:r>
            <a:r>
              <a:rPr lang="ru-RU" sz="2000" dirty="0"/>
              <a:t>с </a:t>
            </a:r>
            <a:r>
              <a:rPr lang="ru-RU" sz="2000" dirty="0" smtClean="0"/>
              <a:t>ОВЗ, </a:t>
            </a:r>
          </a:p>
          <a:p>
            <a:pPr algn="ctr"/>
            <a:r>
              <a:rPr lang="ru-RU" sz="2000" dirty="0" smtClean="0"/>
              <a:t>дети-инвалиды </a:t>
            </a:r>
            <a:r>
              <a:rPr lang="ru-RU" sz="2000" dirty="0"/>
              <a:t>и </a:t>
            </a:r>
            <a:r>
              <a:rPr lang="ru-RU" sz="2000" dirty="0" smtClean="0"/>
              <a:t>инвалиды</a:t>
            </a:r>
            <a:endParaRPr lang="ru-RU" sz="2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7" y="4907122"/>
            <a:ext cx="679785" cy="67978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094849" y="3301603"/>
            <a:ext cx="4563954" cy="1491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задание –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чтение текста вслух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–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пересказ текста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–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монолог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–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диалог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88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Итоговое собеседование по русскому языку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683" y="1387684"/>
            <a:ext cx="111227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ctr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Минимальное </a:t>
            </a:r>
            <a:r>
              <a:rPr lang="ru-RU" sz="2400" b="1" dirty="0">
                <a:solidFill>
                  <a:srgbClr val="C00000"/>
                </a:solidFill>
              </a:rPr>
              <a:t>количество баллов итогового собеседования по русскому языку для участников с ОВЗ, </a:t>
            </a:r>
            <a:r>
              <a:rPr lang="ru-RU" sz="2400" b="1" dirty="0" smtClean="0">
                <a:solidFill>
                  <a:srgbClr val="C00000"/>
                </a:solidFill>
              </a:rPr>
              <a:t>детей-инвалидов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45369"/>
              </p:ext>
            </p:extLst>
          </p:nvPr>
        </p:nvGraphicFramePr>
        <p:xfrm>
          <a:off x="412226" y="2280236"/>
          <a:ext cx="11257613" cy="3482496"/>
        </p:xfrm>
        <a:graphic>
          <a:graphicData uri="http://schemas.openxmlformats.org/drawingml/2006/table">
            <a:tbl>
              <a:tblPr firstRow="1" firstCol="1" bandRow="1"/>
              <a:tblGrid>
                <a:gridCol w="994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Категория участников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Баллы</a:t>
                      </a:r>
                      <a:endParaRPr lang="ru-RU" sz="2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Глухие, позднооглохшие участники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Слабослышащие участники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Слепые, поздноослепшие, владеющие шрифтом Брайля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Слепые, поздноослепшие, не владеющие шрифтом Брайля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Слабовидящие участники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с тяжелыми нарушениями речи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 нарушениями </a:t>
                      </a:r>
                      <a:r>
                        <a:rPr lang="ru-RU" sz="2000" dirty="0">
                          <a:effectLst/>
                        </a:rPr>
                        <a:t>опорно-двигательного аппарата </a:t>
                      </a:r>
                      <a:r>
                        <a:rPr lang="ru-RU" sz="2000" dirty="0" smtClean="0">
                          <a:effectLst/>
                        </a:rPr>
                        <a:t>и </a:t>
                      </a:r>
                      <a:r>
                        <a:rPr lang="ru-RU" sz="2000" dirty="0">
                          <a:effectLst/>
                        </a:rPr>
                        <a:t>отсутствии сопутствующих заболеваний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с расстройствами аутистического спектра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Участники с задержкой психического развития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Дети-инвалиды и инвалиды, не относящиеся к вышеперечисленным категориям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23" marR="44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7" y="1562099"/>
            <a:ext cx="6164893" cy="5134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5" y="1562100"/>
            <a:ext cx="5381876" cy="513422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88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Форма заявления на итоговое собеседование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русскому языку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" y="2633662"/>
            <a:ext cx="254000" cy="25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" y="2968656"/>
            <a:ext cx="254000" cy="25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" y="3300523"/>
            <a:ext cx="254000" cy="25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9" y="3656263"/>
            <a:ext cx="254000" cy="25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2301100" y="3583208"/>
            <a:ext cx="50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9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499938" y="3583208"/>
            <a:ext cx="76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«А»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884186" y="4570321"/>
            <a:ext cx="110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паспорт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9" y="4237288"/>
            <a:ext cx="254000" cy="25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9" y="4237288"/>
            <a:ext cx="254000" cy="25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01" y="4237288"/>
            <a:ext cx="254000" cy="25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48" y="4237288"/>
            <a:ext cx="254000" cy="25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49" y="4627987"/>
            <a:ext cx="254000" cy="25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62" y="4627987"/>
            <a:ext cx="254000" cy="25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9" y="5049294"/>
            <a:ext cx="254000" cy="25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4" y="5449344"/>
            <a:ext cx="254000" cy="25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3" y="4867156"/>
            <a:ext cx="254000" cy="25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63" y="4867156"/>
            <a:ext cx="254000" cy="25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8" y="4867156"/>
            <a:ext cx="254000" cy="25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3" y="5205913"/>
            <a:ext cx="254000" cy="254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63" y="5205913"/>
            <a:ext cx="254000" cy="254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8" y="5205913"/>
            <a:ext cx="254000" cy="25400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6639913" y="5205913"/>
            <a:ext cx="5285388" cy="55289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1466</Words>
  <Application>Microsoft Office PowerPoint</Application>
  <PresentationFormat>Широкоэкранный</PresentationFormat>
  <Paragraphs>356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Century Gothic</vt:lpstr>
      <vt:lpstr>Courier New</vt:lpstr>
      <vt:lpstr>Times New Roman</vt:lpstr>
      <vt:lpstr>Wingdings</vt:lpstr>
      <vt:lpstr>Тема Office</vt:lpstr>
      <vt:lpstr>Государственная итоговая аттестация – ОГЭ / ГВЭ</vt:lpstr>
      <vt:lpstr>Участники ГИА</vt:lpstr>
      <vt:lpstr>Порядок проведения ГИА</vt:lpstr>
      <vt:lpstr>Презентация PowerPoint</vt:lpstr>
      <vt:lpstr>Допуск к ГИА</vt:lpstr>
      <vt:lpstr>Итоговое собеседование по русскому языку</vt:lpstr>
      <vt:lpstr>Итоговое собеседование по русскому языку</vt:lpstr>
      <vt:lpstr>Итоговое собеседование по русскому языку</vt:lpstr>
      <vt:lpstr>Форма заявления на итоговое собеседование  по русскому языку</vt:lpstr>
      <vt:lpstr>Расписания ЕГЭ, ОГЭ, ГВЭ на 2025 год</vt:lpstr>
      <vt:lpstr>Расписание ГИА - 9</vt:lpstr>
      <vt:lpstr>Содержание КИМ ОГЭ / ГВЭ</vt:lpstr>
      <vt:lpstr>Изменения в КИМ ОГЭ в 2026 году</vt:lpstr>
      <vt:lpstr>Изменения в КИМ ОГЭ в 2026 году</vt:lpstr>
      <vt:lpstr>Проведение ОГЭ в 2026 году</vt:lpstr>
      <vt:lpstr>Организация ГИА в ППЭ</vt:lpstr>
      <vt:lpstr>Продолжительность ГИА в 2026 году</vt:lpstr>
      <vt:lpstr>Особые условия прохождения ГИА - 9</vt:lpstr>
      <vt:lpstr>Участники ГИА - 9</vt:lpstr>
      <vt:lpstr>Участники ГИА - 9 запрещается</vt:lpstr>
      <vt:lpstr>Результаты ГИА - 9</vt:lpstr>
      <vt:lpstr>Результаты ГИА - 9</vt:lpstr>
      <vt:lpstr>Аттестат с отличием за 9 класс</vt:lpstr>
      <vt:lpstr>Презентация PowerPoint</vt:lpstr>
      <vt:lpstr>Заполняем заявление</vt:lpstr>
      <vt:lpstr>Презентация PowerPoint</vt:lpstr>
      <vt:lpstr>Заполняем заявление</vt:lpstr>
      <vt:lpstr>Заполняем заявление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93</cp:revision>
  <dcterms:created xsi:type="dcterms:W3CDTF">2025-01-10T07:12:47Z</dcterms:created>
  <dcterms:modified xsi:type="dcterms:W3CDTF">2025-10-22T13:18:33Z</dcterms:modified>
</cp:coreProperties>
</file>