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7" r:id="rId1"/>
  </p:sldMasterIdLst>
  <p:sldIdLst>
    <p:sldId id="264" r:id="rId2"/>
    <p:sldId id="265" r:id="rId3"/>
    <p:sldId id="348" r:id="rId4"/>
    <p:sldId id="349" r:id="rId5"/>
    <p:sldId id="350" r:id="rId6"/>
    <p:sldId id="352" r:id="rId7"/>
    <p:sldId id="351" r:id="rId8"/>
    <p:sldId id="353" r:id="rId9"/>
    <p:sldId id="354" r:id="rId10"/>
    <p:sldId id="355" r:id="rId11"/>
    <p:sldId id="356" r:id="rId12"/>
    <p:sldId id="361" r:id="rId13"/>
    <p:sldId id="357" r:id="rId14"/>
    <p:sldId id="358" r:id="rId15"/>
    <p:sldId id="359" r:id="rId16"/>
    <p:sldId id="360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74" r:id="rId28"/>
    <p:sldId id="372" r:id="rId29"/>
    <p:sldId id="373" r:id="rId30"/>
    <p:sldId id="375" r:id="rId31"/>
    <p:sldId id="376" r:id="rId32"/>
    <p:sldId id="377" r:id="rId33"/>
    <p:sldId id="378" r:id="rId34"/>
    <p:sldId id="379" r:id="rId35"/>
    <p:sldId id="380" r:id="rId36"/>
    <p:sldId id="381" r:id="rId37"/>
    <p:sldId id="382" r:id="rId38"/>
    <p:sldId id="384" r:id="rId39"/>
    <p:sldId id="385" r:id="rId40"/>
    <p:sldId id="389" r:id="rId41"/>
    <p:sldId id="388" r:id="rId42"/>
    <p:sldId id="390" r:id="rId43"/>
    <p:sldId id="387" r:id="rId44"/>
    <p:sldId id="386" r:id="rId45"/>
    <p:sldId id="391" r:id="rId46"/>
    <p:sldId id="392" r:id="rId47"/>
    <p:sldId id="393" r:id="rId48"/>
    <p:sldId id="394" r:id="rId49"/>
    <p:sldId id="395" r:id="rId50"/>
    <p:sldId id="396" r:id="rId51"/>
    <p:sldId id="397" r:id="rId52"/>
    <p:sldId id="398" r:id="rId53"/>
    <p:sldId id="399" r:id="rId54"/>
    <p:sldId id="400" r:id="rId55"/>
    <p:sldId id="401" r:id="rId56"/>
    <p:sldId id="402" r:id="rId57"/>
    <p:sldId id="403" r:id="rId58"/>
    <p:sldId id="404" r:id="rId59"/>
    <p:sldId id="405" r:id="rId60"/>
    <p:sldId id="406" r:id="rId61"/>
    <p:sldId id="407" r:id="rId62"/>
    <p:sldId id="408" r:id="rId63"/>
    <p:sldId id="409" r:id="rId64"/>
    <p:sldId id="410" r:id="rId65"/>
    <p:sldId id="411" r:id="rId66"/>
    <p:sldId id="412" r:id="rId67"/>
    <p:sldId id="413" r:id="rId68"/>
    <p:sldId id="414" r:id="rId69"/>
    <p:sldId id="415" r:id="rId70"/>
    <p:sldId id="416" r:id="rId71"/>
    <p:sldId id="417" r:id="rId72"/>
    <p:sldId id="418" r:id="rId73"/>
    <p:sldId id="419" r:id="rId74"/>
    <p:sldId id="420" r:id="rId75"/>
    <p:sldId id="421" r:id="rId76"/>
    <p:sldId id="422" r:id="rId77"/>
    <p:sldId id="423" r:id="rId78"/>
    <p:sldId id="424" r:id="rId79"/>
    <p:sldId id="425" r:id="rId80"/>
    <p:sldId id="426" r:id="rId81"/>
    <p:sldId id="427" r:id="rId82"/>
    <p:sldId id="428" r:id="rId83"/>
    <p:sldId id="429" r:id="rId84"/>
    <p:sldId id="430" r:id="rId85"/>
    <p:sldId id="431" r:id="rId86"/>
    <p:sldId id="432" r:id="rId87"/>
    <p:sldId id="433" r:id="rId88"/>
    <p:sldId id="434" r:id="rId89"/>
    <p:sldId id="435" r:id="rId90"/>
    <p:sldId id="436" r:id="rId91"/>
    <p:sldId id="437" r:id="rId92"/>
    <p:sldId id="438" r:id="rId93"/>
    <p:sldId id="439" r:id="rId94"/>
    <p:sldId id="440" r:id="rId95"/>
    <p:sldId id="441" r:id="rId96"/>
    <p:sldId id="442" r:id="rId97"/>
    <p:sldId id="443" r:id="rId98"/>
    <p:sldId id="444" r:id="rId99"/>
    <p:sldId id="445" r:id="rId100"/>
    <p:sldId id="446" r:id="rId101"/>
    <p:sldId id="447" r:id="rId102"/>
    <p:sldId id="448" r:id="rId103"/>
    <p:sldId id="449" r:id="rId104"/>
    <p:sldId id="450" r:id="rId105"/>
    <p:sldId id="451" r:id="rId106"/>
    <p:sldId id="452" r:id="rId10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990033"/>
    <a:srgbClr val="FF0000"/>
    <a:srgbClr val="CECB5D"/>
    <a:srgbClr val="C9C6BF"/>
    <a:srgbClr val="F9EED0"/>
    <a:srgbClr val="E6F1B5"/>
    <a:srgbClr val="E5E4A9"/>
    <a:srgbClr val="EBF8B6"/>
    <a:srgbClr val="512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32" autoAdjust="0"/>
    <p:restoredTop sz="94660"/>
  </p:normalViewPr>
  <p:slideViewPr>
    <p:cSldViewPr>
      <p:cViewPr varScale="1">
        <p:scale>
          <a:sx n="110" d="100"/>
          <a:sy n="110" d="100"/>
        </p:scale>
        <p:origin x="642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15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13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15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23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64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03.06.2015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60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03.06.2015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62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03.06.2015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57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03.06.2015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46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03.06.2015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15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03.06.2015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8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E90DD-8384-4596-93A1-94147E5F4816}" type="datetimeFigureOut">
              <a:rPr lang="ru-RU" smtClean="0"/>
              <a:pPr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81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8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648" y="116632"/>
            <a:ext cx="6840760" cy="662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21411433">
            <a:off x="2961869" y="2676224"/>
            <a:ext cx="4110127" cy="1792798"/>
          </a:xfrm>
          <a:prstGeom prst="rect">
            <a:avLst/>
          </a:prstGeom>
          <a:noFill/>
          <a:effectLst>
            <a:outerShdw blurRad="50800" dist="38100" dir="1200000" algn="l" rotWithShape="0">
              <a:srgbClr val="6633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850" b="1" dirty="0" smtClean="0">
                <a:solidFill>
                  <a:srgbClr val="990033"/>
                </a:solidFill>
                <a:latin typeface="Tolstyak" pitchFamily="82" charset="0"/>
              </a:rPr>
              <a:t>Книги – юбиляры</a:t>
            </a:r>
          </a:p>
          <a:p>
            <a:pPr algn="ctr"/>
            <a:r>
              <a:rPr lang="ru-RU" sz="7200" b="1" dirty="0" smtClean="0">
                <a:solidFill>
                  <a:srgbClr val="990033"/>
                </a:solidFill>
                <a:latin typeface="Tolstyak" pitchFamily="82" charset="0"/>
              </a:rPr>
              <a:t>2016</a:t>
            </a:r>
            <a:endParaRPr lang="ru-RU" sz="7200" b="1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761038">
            <a:off x="59904" y="266359"/>
            <a:ext cx="1431802" cy="1569660"/>
          </a:xfrm>
          <a:prstGeom prst="rect">
            <a:avLst/>
          </a:prstGeom>
          <a:noFill/>
          <a:effectLst>
            <a:outerShdw blurRad="241300" dist="50800" dir="5400000" sx="114000" sy="114000" algn="ctr" rotWithShape="0">
              <a:schemeClr val="tx1">
                <a:alpha val="57000"/>
              </a:schemeClr>
            </a:outerShdw>
          </a:effectLst>
        </p:spPr>
        <p:txBody>
          <a:bodyPr wrap="none" rtlCol="0">
            <a:spAutoFit/>
            <a:scene3d>
              <a:camera prst="isometricOffAxis1Righ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50</a:t>
            </a:r>
            <a:endParaRPr lang="ru-RU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1046269">
            <a:off x="7294184" y="274752"/>
            <a:ext cx="1843774" cy="140038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8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625</a:t>
            </a:r>
            <a:endParaRPr lang="ru-RU" sz="8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20337210">
            <a:off x="7670021" y="2512475"/>
            <a:ext cx="1099741" cy="1015663"/>
          </a:xfrm>
          <a:prstGeom prst="rect">
            <a:avLst/>
          </a:prstGeom>
          <a:noFill/>
          <a:effectLst>
            <a:outerShdw blurRad="393700" dist="50800" dir="744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60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30</a:t>
            </a:r>
            <a:endParaRPr lang="ru-RU" sz="60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365006">
            <a:off x="49963" y="5010862"/>
            <a:ext cx="1369238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180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472830">
            <a:off x="7385915" y="5484425"/>
            <a:ext cx="1660609" cy="1246495"/>
          </a:xfrm>
          <a:prstGeom prst="rect">
            <a:avLst/>
          </a:prstGeom>
          <a:noFill/>
          <a:effectLst>
            <a:outerShdw blurRad="50800" dist="50800" dir="7080000" algn="ctr" rotWithShape="0">
              <a:schemeClr val="accent1">
                <a:lumMod val="50000"/>
                <a:alpha val="9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7500" b="1" dirty="0" smtClean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9900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345</a:t>
            </a:r>
            <a:endParaRPr lang="ru-RU" sz="7500" b="1" dirty="0">
              <a:ln w="1905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9900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20838132">
            <a:off x="325484" y="3833934"/>
            <a:ext cx="86695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sz="44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75</a:t>
            </a:r>
            <a:endParaRPr lang="ru-RU" sz="44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003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rot="1088688">
            <a:off x="259002" y="2642921"/>
            <a:ext cx="103360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3200" b="1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290</a:t>
            </a:r>
            <a:endParaRPr lang="ru-RU" sz="3200" b="1" dirty="0"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29" y="1733251"/>
            <a:ext cx="950239" cy="831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5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5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5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50"/>
                            </p:stCondLst>
                            <p:childTnLst>
                              <p:par>
                                <p:cTn id="38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50"/>
                            </p:stCondLst>
                            <p:childTnLst>
                              <p:par>
                                <p:cTn id="4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66320" y="620688"/>
            <a:ext cx="39959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250 лет</a:t>
            </a:r>
            <a:b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трактата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«Лаокоон, или </a:t>
            </a:r>
            <a:b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О границах живописи и поэзии» 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Г.Ф. Лессинга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(1766)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448">
            <a:off x="2309162" y="2066576"/>
            <a:ext cx="2187602" cy="3438180"/>
          </a:xfrm>
          <a:prstGeom prst="rect">
            <a:avLst/>
          </a:prstGeom>
          <a:ln w="25400">
            <a:solidFill>
              <a:srgbClr val="990033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4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908720"/>
            <a:ext cx="428396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35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выхода в свет 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исторического романа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«Бремя власти»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Д. М. Балашова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(1981)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745">
            <a:off x="2324744" y="2301445"/>
            <a:ext cx="2125936" cy="31645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908720"/>
            <a:ext cx="428396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35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сборника произведений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«Нерв»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В. С. Высоцкого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(1981)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953">
            <a:off x="2288681" y="2357426"/>
            <a:ext cx="2017648" cy="3234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1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6016" y="908720"/>
            <a:ext cx="4572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35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 публикации сказочной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3200" dirty="0" err="1" smtClean="0">
                <a:solidFill>
                  <a:srgbClr val="990033"/>
                </a:solidFill>
                <a:latin typeface="Tolstyak" pitchFamily="82" charset="0"/>
              </a:rPr>
              <a:t>Рони</a:t>
            </a: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, дочь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разбойника»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Линдгрен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(1981)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888">
            <a:off x="2057243" y="2261370"/>
            <a:ext cx="2492086" cy="31440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4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6016" y="908720"/>
            <a:ext cx="4572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«Чапаев и пустота»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В. О. Пелевина 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(1996)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187">
            <a:off x="2203477" y="2364825"/>
            <a:ext cx="2362473" cy="3149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0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6016" y="908720"/>
            <a:ext cx="4572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«Господин Гексоген»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А.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Проханова</a:t>
            </a:r>
            <a:endParaRPr lang="ru-RU" sz="3200" dirty="0" smtClean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(2001)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Премия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 «Национальный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  бестселлер - 2002»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0985">
            <a:off x="2324777" y="2287810"/>
            <a:ext cx="2194140" cy="32642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2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6016" y="908720"/>
            <a:ext cx="4572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«Казус </a:t>
            </a:r>
            <a:r>
              <a:rPr lang="ru-RU" sz="3200" dirty="0" err="1" smtClean="0">
                <a:solidFill>
                  <a:srgbClr val="990033"/>
                </a:solidFill>
                <a:latin typeface="Tolstyak" pitchFamily="82" charset="0"/>
              </a:rPr>
              <a:t>Кукоцкого</a:t>
            </a: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Л. Е. Улицкой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(2001)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Премия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 «Русский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Букер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- 2001»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4299">
            <a:off x="2213166" y="2265214"/>
            <a:ext cx="2251522" cy="33502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4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648" y="116632"/>
            <a:ext cx="6840760" cy="662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21411433">
            <a:off x="2961869" y="2341516"/>
            <a:ext cx="4110127" cy="2462213"/>
          </a:xfrm>
          <a:prstGeom prst="rect">
            <a:avLst/>
          </a:prstGeom>
          <a:noFill/>
          <a:effectLst>
            <a:outerShdw blurRad="50800" dist="38100" dir="1200000" algn="l" rotWithShape="0">
              <a:srgbClr val="6633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850" b="1" dirty="0" smtClean="0">
                <a:solidFill>
                  <a:srgbClr val="990033"/>
                </a:solidFill>
                <a:latin typeface="Tolstyak" pitchFamily="82" charset="0"/>
              </a:rPr>
              <a:t>До новых встреч </a:t>
            </a:r>
            <a:br>
              <a:rPr lang="ru-RU" sz="3850" b="1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850" b="1" dirty="0" smtClean="0">
                <a:solidFill>
                  <a:srgbClr val="990033"/>
                </a:solidFill>
                <a:latin typeface="Tolstyak" pitchFamily="82" charset="0"/>
              </a:rPr>
              <a:t>в следующем году !</a:t>
            </a:r>
            <a:endParaRPr lang="ru-RU" sz="7200" b="1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761038">
            <a:off x="59904" y="266359"/>
            <a:ext cx="1431802" cy="1569660"/>
          </a:xfrm>
          <a:prstGeom prst="rect">
            <a:avLst/>
          </a:prstGeom>
          <a:noFill/>
          <a:effectLst>
            <a:outerShdw blurRad="241300" dist="50800" dir="5400000" sx="114000" sy="114000" algn="ctr" rotWithShape="0">
              <a:schemeClr val="tx1">
                <a:alpha val="57000"/>
              </a:schemeClr>
            </a:outerShdw>
          </a:effectLst>
        </p:spPr>
        <p:txBody>
          <a:bodyPr wrap="none" rtlCol="0">
            <a:spAutoFit/>
            <a:scene3d>
              <a:camera prst="isometricOffAxis1Righ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50</a:t>
            </a:r>
            <a:endParaRPr lang="ru-RU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1046269">
            <a:off x="7294184" y="274752"/>
            <a:ext cx="1843774" cy="140038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8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625</a:t>
            </a:r>
            <a:endParaRPr lang="ru-RU" sz="8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20337210">
            <a:off x="7670021" y="2512475"/>
            <a:ext cx="1099741" cy="1015663"/>
          </a:xfrm>
          <a:prstGeom prst="rect">
            <a:avLst/>
          </a:prstGeom>
          <a:noFill/>
          <a:effectLst>
            <a:outerShdw blurRad="393700" dist="50800" dir="744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60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30</a:t>
            </a:r>
            <a:endParaRPr lang="ru-RU" sz="60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365006">
            <a:off x="49963" y="5010862"/>
            <a:ext cx="1369238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180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472830">
            <a:off x="7385915" y="5484425"/>
            <a:ext cx="1660609" cy="1246495"/>
          </a:xfrm>
          <a:prstGeom prst="rect">
            <a:avLst/>
          </a:prstGeom>
          <a:noFill/>
          <a:effectLst>
            <a:outerShdw blurRad="50800" dist="50800" dir="7080000" algn="ctr" rotWithShape="0">
              <a:schemeClr val="accent1">
                <a:lumMod val="50000"/>
                <a:alpha val="9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7500" b="1" dirty="0" smtClean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9900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345</a:t>
            </a:r>
            <a:endParaRPr lang="ru-RU" sz="7500" b="1" dirty="0">
              <a:ln w="1905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9900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20838132">
            <a:off x="325484" y="3833934"/>
            <a:ext cx="86695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sz="44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75</a:t>
            </a:r>
            <a:endParaRPr lang="ru-RU" sz="44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003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rot="1088688">
            <a:off x="259002" y="2550588"/>
            <a:ext cx="103360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4400" b="1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290</a:t>
            </a:r>
            <a:endParaRPr lang="ru-RU" sz="4400" b="1" dirty="0"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03648" y="6466957"/>
            <a:ext cx="44679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990000"/>
                </a:solidFill>
              </a:rPr>
              <a:t>© Инновационно-методический отдел ЦГБ г. Пскова</a:t>
            </a:r>
            <a:endParaRPr lang="ru-RU" sz="15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4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5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5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5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50"/>
                            </p:stCondLst>
                            <p:childTnLst>
                              <p:par>
                                <p:cTn id="38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50"/>
                            </p:stCondLst>
                            <p:childTnLst>
                              <p:par>
                                <p:cTn id="4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76056" y="260648"/>
            <a:ext cx="418139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235 лет</a:t>
            </a:r>
            <a:b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первой публикации рассказов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«Приключения</a:t>
            </a:r>
            <a:b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барона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Мюнхгаузена» 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Р.Э. </a:t>
            </a:r>
            <a:r>
              <a:rPr lang="ru-RU" sz="36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Распэ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(1781)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3713"/>
          <a:stretch/>
        </p:blipFill>
        <p:spPr>
          <a:xfrm rot="20606102">
            <a:off x="2014946" y="2149299"/>
            <a:ext cx="2515802" cy="3395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21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62609" y="882278"/>
            <a:ext cx="418139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215 лет</a:t>
            </a:r>
            <a:b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пьесы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«Мария Стюарт» 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Ф. Шиллера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(1801)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r="6110"/>
          <a:stretch/>
        </p:blipFill>
        <p:spPr>
          <a:xfrm rot="20667289">
            <a:off x="2123881" y="2106145"/>
            <a:ext cx="2404084" cy="3325423"/>
          </a:xfrm>
          <a:prstGeom prst="rect">
            <a:avLst/>
          </a:prstGeom>
          <a:ln w="25400">
            <a:solidFill>
              <a:srgbClr val="990033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6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66320" y="620688"/>
            <a:ext cx="39959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200 лет</a:t>
            </a:r>
            <a:b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сказки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«Щелкунчик» 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Э.Т.А. Гофмана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(1816)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t="7160" r="14721" b="7160"/>
          <a:stretch/>
        </p:blipFill>
        <p:spPr>
          <a:xfrm rot="20714307">
            <a:off x="2078398" y="2182597"/>
            <a:ext cx="2521609" cy="3362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5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66320" y="620688"/>
            <a:ext cx="39959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195 лет</a:t>
            </a:r>
            <a:b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 поэмы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«Кавказский</a:t>
            </a:r>
            <a:b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пленник» 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А.С. Пушкина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(1821)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5689">
            <a:off x="2168020" y="2297547"/>
            <a:ext cx="2462089" cy="3220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92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66320" y="620688"/>
            <a:ext cx="39959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190 лет</a:t>
            </a:r>
            <a:b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первому русскому переводу сказок братьев Гримм</a:t>
            </a:r>
            <a:b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В.А. Жуковским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(1826)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 r="17939" b="3637"/>
          <a:stretch/>
        </p:blipFill>
        <p:spPr>
          <a:xfrm>
            <a:off x="2123728" y="1700808"/>
            <a:ext cx="2520280" cy="3816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8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76056" y="1052736"/>
            <a:ext cx="39959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190 лет</a:t>
            </a:r>
            <a:b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«Сборнику сказок за 1826 год» 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Вильгельма </a:t>
            </a:r>
            <a:r>
              <a:rPr lang="ru-RU" sz="36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Гауфа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(1826)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3756">
            <a:off x="2053294" y="2020197"/>
            <a:ext cx="2556434" cy="3447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20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980728"/>
            <a:ext cx="399593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190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«Последний из могикан»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36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Дж.Ф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. Купера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(1826)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3"/>
          <a:stretch/>
        </p:blipFill>
        <p:spPr>
          <a:xfrm rot="20830425">
            <a:off x="2105608" y="2139599"/>
            <a:ext cx="2383301" cy="33483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5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980728"/>
            <a:ext cx="421196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185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сборника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«Вечера на хуторе близ Диканьки»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Н.В. Гоголя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(1831)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7248">
            <a:off x="2109733" y="2162678"/>
            <a:ext cx="2306403" cy="3350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20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980728"/>
            <a:ext cx="421196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185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 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«Сказки о царе </a:t>
            </a:r>
            <a:r>
              <a:rPr lang="ru-RU" sz="3600" dirty="0" err="1" smtClean="0">
                <a:solidFill>
                  <a:srgbClr val="990033"/>
                </a:solidFill>
                <a:latin typeface="Tolstyak" pitchFamily="82" charset="0"/>
              </a:rPr>
              <a:t>Салтане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А.С. Пушкина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(1831)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584">
            <a:off x="1988935" y="2135829"/>
            <a:ext cx="2667320" cy="3200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1315405"/>
            <a:ext cx="4139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695 лет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«Божественной комедии» </a:t>
            </a:r>
          </a:p>
          <a:p>
            <a:pPr algn="ctr"/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Данте Алигьери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(1321)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7569">
            <a:off x="2063699" y="2134044"/>
            <a:ext cx="2243120" cy="34095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980728"/>
            <a:ext cx="421196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185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 романа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«Шагреневая кожа»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О. де Бальзака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(1831)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030">
            <a:off x="2109266" y="2136980"/>
            <a:ext cx="2321077" cy="33125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2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980728"/>
            <a:ext cx="421196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185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«Собор Парижской Богоматери»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Виктора Гюго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(1831)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8571">
            <a:off x="2080025" y="2176883"/>
            <a:ext cx="2516053" cy="33380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5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980728"/>
            <a:ext cx="421196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180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комедии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«Ревизор»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Н.В. Гоголя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(1836)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9780">
            <a:off x="2047851" y="2053140"/>
            <a:ext cx="2409538" cy="34234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980728"/>
            <a:ext cx="421196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180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повести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«Капитанская дочка»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А.С. Пушкина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(1836)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6261">
            <a:off x="2166971" y="2240227"/>
            <a:ext cx="2376264" cy="32158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620688"/>
            <a:ext cx="421196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180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«Посмертные записки</a:t>
            </a:r>
            <a:b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err="1" smtClean="0">
                <a:solidFill>
                  <a:srgbClr val="990033"/>
                </a:solidFill>
                <a:latin typeface="Tolstyak" pitchFamily="82" charset="0"/>
              </a:rPr>
              <a:t>Пиквикского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клуба»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Ч. Диккенса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(1836)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1934" b="2980"/>
          <a:stretch/>
        </p:blipFill>
        <p:spPr>
          <a:xfrm rot="20910307">
            <a:off x="2045721" y="2122105"/>
            <a:ext cx="2406443" cy="34406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620688"/>
            <a:ext cx="421196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180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 романа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«Исповедь </a:t>
            </a:r>
            <a:b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сына века»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А. де Мюссе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(1836)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2793">
            <a:off x="2033732" y="1999005"/>
            <a:ext cx="2332577" cy="34458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7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220072" y="980728"/>
            <a:ext cx="399593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175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«Зверобой, или Первая тропа войны»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Дж. Ф. Купера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(1841)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6000">
            <a:off x="2163729" y="1950156"/>
            <a:ext cx="2402162" cy="34613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6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357921"/>
            <a:ext cx="39959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170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«Бедные люди»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 повести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«Двойник»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Ф.М. Достоевского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(1846)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1"/>
          <a:stretch/>
        </p:blipFill>
        <p:spPr>
          <a:xfrm rot="21081898">
            <a:off x="2144625" y="2141240"/>
            <a:ext cx="2281378" cy="3328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8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620688"/>
            <a:ext cx="421196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65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«Моби Дик, или Белый Кит»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Г. Мелвилла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(1851)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623">
            <a:off x="2140982" y="2022806"/>
            <a:ext cx="2232248" cy="3477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4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548680"/>
            <a:ext cx="421196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160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выхода в свет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«Семейной хроники»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С. Т. Аксакова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(1856)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7902" r="42217" b="3199"/>
          <a:stretch/>
        </p:blipFill>
        <p:spPr>
          <a:xfrm rot="20966825">
            <a:off x="2205385" y="2098776"/>
            <a:ext cx="2306809" cy="34638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76056" y="980728"/>
            <a:ext cx="4139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665 лет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 книги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«Декамерон»</a:t>
            </a:r>
            <a:b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Джованни 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Боккаччо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(1351)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907">
            <a:off x="2154332" y="2094264"/>
            <a:ext cx="2200311" cy="3443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7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548680"/>
            <a:ext cx="421196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160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полного издания сказки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«Конек-Горбунок»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П. П. Ершова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(1856)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"/>
          <a:stretch/>
        </p:blipFill>
        <p:spPr>
          <a:xfrm rot="20806247">
            <a:off x="2179657" y="2085503"/>
            <a:ext cx="2405582" cy="3309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0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6016" y="620688"/>
            <a:ext cx="442798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155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«Униженные и оскорбленные»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Ф. М. Достоевского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(1861)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2502">
            <a:off x="2209137" y="2132522"/>
            <a:ext cx="2152188" cy="3371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5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4008" y="548680"/>
            <a:ext cx="4572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150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романов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«Игрок» и «Преступление </a:t>
            </a:r>
            <a:b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и наказание»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Ф. М. Достоевского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(1866)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1987">
            <a:off x="2137868" y="2155646"/>
            <a:ext cx="2342394" cy="33947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620688"/>
            <a:ext cx="433412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145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 сказочной повести 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«Алиса в Зазеркалье»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Льюиса Кэрролла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(1871)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4851" r="9313" b="10100"/>
          <a:stretch/>
        </p:blipFill>
        <p:spPr>
          <a:xfrm rot="20896249">
            <a:off x="2015245" y="2117793"/>
            <a:ext cx="2570008" cy="3447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548680"/>
            <a:ext cx="428396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145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«Интернационала»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Э. </a:t>
            </a:r>
            <a:r>
              <a:rPr lang="ru-RU" sz="36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Потье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(1871)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"/>
          <a:stretch/>
        </p:blipFill>
        <p:spPr>
          <a:xfrm rot="20699285">
            <a:off x="2140336" y="2296574"/>
            <a:ext cx="2242254" cy="3203679"/>
          </a:xfrm>
          <a:prstGeom prst="rect">
            <a:avLst/>
          </a:prstGeom>
          <a:ln w="25400">
            <a:solidFill>
              <a:srgbClr val="990033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3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548680"/>
            <a:ext cx="421196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140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 последней главы поэмы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«Кому на Руси жить хорошо»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Н. А. Некрасова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(1866-76)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1"/>
          <a:stretch/>
        </p:blipFill>
        <p:spPr>
          <a:xfrm rot="20971306">
            <a:off x="2107987" y="2202601"/>
            <a:ext cx="2289180" cy="3337466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1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4008" y="548680"/>
            <a:ext cx="449999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140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«Приключения Тома </a:t>
            </a:r>
            <a:r>
              <a:rPr lang="ru-RU" sz="3600" dirty="0" err="1" smtClean="0">
                <a:solidFill>
                  <a:srgbClr val="990033"/>
                </a:solidFill>
                <a:latin typeface="Tolstyak" pitchFamily="82" charset="0"/>
              </a:rPr>
              <a:t>Сойера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М. Твена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(1876)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0" r="17240"/>
          <a:stretch/>
        </p:blipFill>
        <p:spPr>
          <a:xfrm rot="21017974">
            <a:off x="2200045" y="2093166"/>
            <a:ext cx="2164423" cy="35017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548680"/>
            <a:ext cx="428396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135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произведения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«Левша»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Н. С. Лескова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(1881)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492">
            <a:off x="2091837" y="2207681"/>
            <a:ext cx="2285187" cy="33166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5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404664"/>
            <a:ext cx="453650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30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повести </a:t>
            </a: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«Странная история доктора </a:t>
            </a:r>
            <a:r>
              <a:rPr lang="ru-RU" sz="3200" dirty="0" err="1" smtClean="0">
                <a:solidFill>
                  <a:srgbClr val="990033"/>
                </a:solidFill>
                <a:latin typeface="Tolstyak" pitchFamily="82" charset="0"/>
              </a:rPr>
              <a:t>Джекиля</a:t>
            </a: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 и мистера </a:t>
            </a:r>
            <a:r>
              <a:rPr lang="ru-RU" sz="3200" dirty="0" err="1" smtClean="0">
                <a:solidFill>
                  <a:srgbClr val="990033"/>
                </a:solidFill>
                <a:latin typeface="Tolstyak" pitchFamily="82" charset="0"/>
              </a:rPr>
              <a:t>Хайда</a:t>
            </a: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Р. Л. Стивенсона 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   (1886)</a:t>
            </a:r>
            <a:endParaRPr lang="ru-RU" sz="32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r="6385" b="3380"/>
          <a:stretch/>
        </p:blipFill>
        <p:spPr>
          <a:xfrm rot="20970046">
            <a:off x="2184006" y="2310551"/>
            <a:ext cx="2247918" cy="3239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2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548680"/>
            <a:ext cx="428396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125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романа отдельной книгой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«Портрет Дориана Грея»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О. Уайльда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(1891)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r="17870"/>
          <a:stretch/>
        </p:blipFill>
        <p:spPr>
          <a:xfrm rot="21165811">
            <a:off x="2193846" y="2182558"/>
            <a:ext cx="2190734" cy="34092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0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980728"/>
            <a:ext cx="41399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500 лет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/>
            </a:r>
            <a:b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 книги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«Утопия» 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Томаса Мора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(1516)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1" b="5721"/>
          <a:stretch/>
        </p:blipFill>
        <p:spPr>
          <a:xfrm rot="20611750">
            <a:off x="2062164" y="2046192"/>
            <a:ext cx="2431087" cy="3473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6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211960" y="800791"/>
            <a:ext cx="500404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120 лет</a:t>
            </a:r>
          </a:p>
          <a:p>
            <a:pPr algn="ctr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рассказа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«Максимка»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К. М. Станюковича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(1896)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1240">
            <a:off x="2231480" y="2289593"/>
            <a:ext cx="2205214" cy="3291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6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548680"/>
            <a:ext cx="428396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 постановки пьесы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«Чайка»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П. Чехова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(1896)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876">
            <a:off x="2103350" y="2076613"/>
            <a:ext cx="2247594" cy="3472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6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548680"/>
            <a:ext cx="428396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«Остров доктора Моро»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Г. Уэллса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(1896)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124">
            <a:off x="2107806" y="2156528"/>
            <a:ext cx="2264804" cy="33972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3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836712"/>
            <a:ext cx="428396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115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 пьесы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«Мещане»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М. Горького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(1901)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1"/>
          <a:stretch/>
        </p:blipFill>
        <p:spPr>
          <a:xfrm rot="20966775">
            <a:off x="2136094" y="2095644"/>
            <a:ext cx="2274916" cy="3490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7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548680"/>
            <a:ext cx="428396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115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 повести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«Рыжик»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И. Свирского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(1901)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9685">
            <a:off x="2179096" y="2117635"/>
            <a:ext cx="2253134" cy="3457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6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548680"/>
            <a:ext cx="428396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115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повести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«Собака </a:t>
            </a:r>
            <a:r>
              <a:rPr lang="ru-RU" sz="3600" dirty="0" err="1" smtClean="0">
                <a:solidFill>
                  <a:srgbClr val="990033"/>
                </a:solidFill>
                <a:latin typeface="Tolstyak" pitchFamily="82" charset="0"/>
              </a:rPr>
              <a:t>Баскервилей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</a:t>
            </a:r>
            <a:r>
              <a:rPr lang="ru-RU" sz="36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Конан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</a:t>
            </a:r>
            <a:r>
              <a:rPr lang="ru-RU" sz="36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Дойля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(1901)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485">
            <a:off x="2147162" y="2110213"/>
            <a:ext cx="2241935" cy="3482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8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548680"/>
            <a:ext cx="428396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115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«Первые люди 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на Луне»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Г. Уэллса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(1901)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"/>
          <a:stretch/>
        </p:blipFill>
        <p:spPr>
          <a:xfrm rot="20880100">
            <a:off x="2161513" y="2246587"/>
            <a:ext cx="2139999" cy="33595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7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44848" y="548680"/>
            <a:ext cx="428396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110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пьес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«Незнакомка»,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«Балаганчик»,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«Король на площади»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А. Блока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(1906)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744">
            <a:off x="2313741" y="2280036"/>
            <a:ext cx="2116510" cy="33335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6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44848" y="548680"/>
            <a:ext cx="428396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110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«Белый клык»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Д.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Л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ондон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 (1906)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682">
            <a:off x="2183166" y="2234906"/>
            <a:ext cx="2289116" cy="33567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81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44848" y="548680"/>
            <a:ext cx="428396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105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рассказа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«Гранатовый браслет»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И. Куприна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(1911)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" b="3561"/>
          <a:stretch/>
        </p:blipFill>
        <p:spPr>
          <a:xfrm rot="21136178">
            <a:off x="2276515" y="2129310"/>
            <a:ext cx="2316864" cy="33787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3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76056" y="620688"/>
            <a:ext cx="4139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435 лет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книги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«Острожская</a:t>
            </a:r>
            <a:b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Библия» 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Ивана Фёдорова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(1581)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0528">
            <a:off x="2023215" y="2134631"/>
            <a:ext cx="2416219" cy="3378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6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44848" y="548680"/>
            <a:ext cx="428396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100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«Портрет    художника в   юности»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Д. Джойса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(1916)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591">
            <a:off x="2294961" y="2162461"/>
            <a:ext cx="2254697" cy="33144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1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6016" y="620688"/>
            <a:ext cx="455681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издания сборника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стихотворений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«Подорожник»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А. А. Ахматовой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(1921)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703">
            <a:off x="2246359" y="2230137"/>
            <a:ext cx="2266925" cy="3316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9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620688"/>
            <a:ext cx="455681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издания сборника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стихотворений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«Шатёр»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Н. Гумилёва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(1921)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479">
            <a:off x="2185091" y="2187206"/>
            <a:ext cx="2192796" cy="3354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620688"/>
            <a:ext cx="455681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стихотворению</a:t>
            </a:r>
            <a:endParaRPr lang="ru-RU" sz="3200" dirty="0" smtClean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  «Что ни страница, то слон, то львица»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В. В. Маяковского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(1926)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813">
            <a:off x="2278867" y="2181311"/>
            <a:ext cx="2317018" cy="3323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620688"/>
            <a:ext cx="455681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первой публикации романа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«Земля Санникова, или Последние </a:t>
            </a:r>
            <a:r>
              <a:rPr lang="ru-RU" sz="3200" dirty="0" err="1" smtClean="0">
                <a:solidFill>
                  <a:srgbClr val="990033"/>
                </a:solidFill>
                <a:latin typeface="Tolstyak" pitchFamily="82" charset="0"/>
              </a:rPr>
              <a:t>онкилоны</a:t>
            </a: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»</a:t>
            </a:r>
            <a:endParaRPr lang="ru-RU" sz="32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В.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Обручева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(1926)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3394">
            <a:off x="2241586" y="2249483"/>
            <a:ext cx="2069937" cy="32512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620688"/>
            <a:ext cx="455681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выхода в свет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«Город Градов»</a:t>
            </a:r>
            <a:endParaRPr lang="ru-RU" sz="32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П. Платонова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(1926)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686">
            <a:off x="2156517" y="2194104"/>
            <a:ext cx="2256145" cy="3273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6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620688"/>
            <a:ext cx="455681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пьесы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«Любовь Яровая»</a:t>
            </a:r>
            <a:endParaRPr lang="ru-RU" sz="32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К. А.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Тренева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(1926)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"/>
          <a:stretch/>
        </p:blipFill>
        <p:spPr>
          <a:xfrm rot="20931134">
            <a:off x="2215320" y="2230951"/>
            <a:ext cx="2154469" cy="32755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7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620688"/>
            <a:ext cx="455681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написания стихотворений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3200" dirty="0" err="1" smtClean="0">
                <a:solidFill>
                  <a:srgbClr val="990033"/>
                </a:solidFill>
                <a:latin typeface="Tolstyak" pitchFamily="82" charset="0"/>
              </a:rPr>
              <a:t>Федорино</a:t>
            </a: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 горе»,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«Путаница»,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«Телефон»</a:t>
            </a:r>
            <a:endParaRPr lang="ru-RU" sz="32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К. И. Чуковского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(1926)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524">
            <a:off x="2180994" y="2306655"/>
            <a:ext cx="2410709" cy="3067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908720"/>
            <a:ext cx="455681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сборника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«Донские рассказы»</a:t>
            </a:r>
            <a:endParaRPr lang="ru-RU" sz="32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М. А. Шолохова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(1926)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1" r="19760" b="4640"/>
          <a:stretch/>
        </p:blipFill>
        <p:spPr>
          <a:xfrm rot="21090126">
            <a:off x="2210790" y="2259172"/>
            <a:ext cx="2222254" cy="3292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8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908720"/>
            <a:ext cx="455681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первого отдельного издания книги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«Винни Пух»</a:t>
            </a:r>
            <a:endParaRPr lang="ru-RU" sz="32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А.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Милна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(1926)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8509">
            <a:off x="2242363" y="2274738"/>
            <a:ext cx="2161291" cy="3220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3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908720"/>
            <a:ext cx="428396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415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 трагедии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«Гамлет» 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Уильяма Шекспира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(1601)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897">
            <a:off x="2122707" y="2147255"/>
            <a:ext cx="2325078" cy="3409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8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908720"/>
            <a:ext cx="455681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90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выхода романа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«И восходит солнце»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(«Фиеста»)</a:t>
            </a:r>
            <a:endParaRPr lang="ru-RU" sz="32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Э. Хемингуэя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(1926)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3367">
            <a:off x="2268071" y="2258350"/>
            <a:ext cx="2099094" cy="3215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6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908720"/>
            <a:ext cx="455681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романа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«Золотой теленок»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И. Ильфа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 Е. Петрова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1931)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254">
            <a:off x="2288545" y="2288321"/>
            <a:ext cx="2222761" cy="3178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1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908720"/>
            <a:ext cx="455681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издания автобиографической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«Охранная грамота»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Б. Л. Пастернака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1931)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806">
            <a:off x="2298886" y="2355092"/>
            <a:ext cx="2076824" cy="31569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4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908720"/>
            <a:ext cx="45568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издания сборника стихотворений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«Игрушки»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Л.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Барто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1936)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0870">
            <a:off x="2133919" y="2354318"/>
            <a:ext cx="2490625" cy="31698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61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908720"/>
            <a:ext cx="45568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издания первой части трилогии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«Старая крепость»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В. П. Беляева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1936)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938">
            <a:off x="2269818" y="2351053"/>
            <a:ext cx="2253041" cy="3183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6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908720"/>
            <a:ext cx="45568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рассказа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«Голубая чашка»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П.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Г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айдара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1936)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502">
            <a:off x="2191032" y="2407693"/>
            <a:ext cx="2311653" cy="3049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6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908720"/>
            <a:ext cx="455681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 публикации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«Белеет парус одинокий»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В. П.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Катаева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1936)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0259">
            <a:off x="2173273" y="2308144"/>
            <a:ext cx="2096516" cy="3196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6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908720"/>
            <a:ext cx="45568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отдельной книгой поэмы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«Дядя Стёпа»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С. В.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Михалкова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1936)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1291">
            <a:off x="2092012" y="2308982"/>
            <a:ext cx="2342516" cy="3209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2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908720"/>
            <a:ext cx="45568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поэмы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«Страна </a:t>
            </a:r>
            <a:r>
              <a:rPr lang="ru-RU" sz="3200" dirty="0" err="1">
                <a:solidFill>
                  <a:srgbClr val="990033"/>
                </a:solidFill>
                <a:latin typeface="Tolstyak" pitchFamily="82" charset="0"/>
              </a:rPr>
              <a:t>М</a:t>
            </a:r>
            <a:r>
              <a:rPr lang="ru-RU" sz="3200" dirty="0" err="1" smtClean="0">
                <a:solidFill>
                  <a:srgbClr val="990033"/>
                </a:solidFill>
                <a:latin typeface="Tolstyak" pitchFamily="82" charset="0"/>
              </a:rPr>
              <a:t>уравия</a:t>
            </a: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Т. Твардовского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1936)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" b="4568"/>
          <a:stretch/>
        </p:blipFill>
        <p:spPr>
          <a:xfrm rot="20824625">
            <a:off x="2103908" y="2378747"/>
            <a:ext cx="2343215" cy="3108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5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836712"/>
            <a:ext cx="455681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написания и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повести-сказки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«Золотой ключик, 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или Приключения Буратино»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Н. Толстого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1936)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158">
            <a:off x="2046373" y="2313698"/>
            <a:ext cx="2465144" cy="3180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0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82615" y="764704"/>
            <a:ext cx="42839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410 лет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 пьесы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«Макбет» 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Уильяма Шекспира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(1606)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2"/>
          <a:stretch/>
        </p:blipFill>
        <p:spPr>
          <a:xfrm rot="20713102">
            <a:off x="2157935" y="2082221"/>
            <a:ext cx="2304256" cy="3417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7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836712"/>
            <a:ext cx="42119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романа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«Унесенные ветром»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М. Митчелл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1936)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650">
            <a:off x="2179339" y="2323168"/>
            <a:ext cx="2032515" cy="3209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1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836712"/>
            <a:ext cx="4211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романа-антиутопии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«Война с саламандрами»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К. Чапека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1936)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8481">
            <a:off x="2140019" y="2279128"/>
            <a:ext cx="2182061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7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980728"/>
            <a:ext cx="42119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75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написания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 публикации рассказа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«Честное слово»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Л. Пантелеева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1941)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961">
            <a:off x="2100081" y="2306954"/>
            <a:ext cx="2244316" cy="3177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980728"/>
            <a:ext cx="42119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70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книги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«По следам Робинзона»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Н. М. Верзилина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1946)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7649">
            <a:off x="2183578" y="2419136"/>
            <a:ext cx="2209760" cy="30151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6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908720"/>
            <a:ext cx="42119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70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«Четвертая высота»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Е. Ильиной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1946)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797">
            <a:off x="2077991" y="2243589"/>
            <a:ext cx="2368966" cy="3515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2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908720"/>
            <a:ext cx="421196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70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«Знаменитый сыщик </a:t>
            </a:r>
            <a:r>
              <a:rPr lang="ru-RU" sz="3200" dirty="0" err="1" smtClean="0">
                <a:solidFill>
                  <a:srgbClr val="990033"/>
                </a:solidFill>
                <a:latin typeface="Tolstyak" pitchFamily="82" charset="0"/>
              </a:rPr>
              <a:t>Калле</a:t>
            </a: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3200" dirty="0" err="1" smtClean="0">
                <a:solidFill>
                  <a:srgbClr val="990033"/>
                </a:solidFill>
                <a:latin typeface="Tolstyak" pitchFamily="82" charset="0"/>
              </a:rPr>
              <a:t>Блюмквист</a:t>
            </a: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Линдгрен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1946)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99">
            <a:off x="2080906" y="2378976"/>
            <a:ext cx="2294970" cy="305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8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908720"/>
            <a:ext cx="42119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«Витя Малеев 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в школе и дома»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Н. Н. Носова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1951)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867">
            <a:off x="2092078" y="2393942"/>
            <a:ext cx="2287851" cy="2940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3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908720"/>
            <a:ext cx="42119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«Астронавты»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С.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Лема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1951)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0" r="16842"/>
          <a:stretch/>
        </p:blipFill>
        <p:spPr>
          <a:xfrm rot="20795488">
            <a:off x="2104491" y="2349789"/>
            <a:ext cx="2247546" cy="3203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908720"/>
            <a:ext cx="42119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сказки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«Приключения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err="1" smtClean="0">
                <a:solidFill>
                  <a:srgbClr val="990033"/>
                </a:solidFill>
                <a:latin typeface="Tolstyak" pitchFamily="82" charset="0"/>
              </a:rPr>
              <a:t>Чиполлино</a:t>
            </a: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Дж.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Родари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1951)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6093">
            <a:off x="2099512" y="2319359"/>
            <a:ext cx="2384942" cy="31838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76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908720"/>
            <a:ext cx="42119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романа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«Над пропастью 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во ржи»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Д. Сэлинджера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1951)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r="17870"/>
          <a:stretch/>
        </p:blipFill>
        <p:spPr>
          <a:xfrm rot="20874442">
            <a:off x="2159040" y="2319057"/>
            <a:ext cx="2128499" cy="33123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3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836712"/>
            <a:ext cx="428396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345 лет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комедии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«Мещанин</a:t>
            </a:r>
            <a:b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во дворянстве» 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Ж.Б. Мольера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(1671)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5670">
            <a:off x="2190879" y="2145281"/>
            <a:ext cx="2161031" cy="34484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2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908720"/>
            <a:ext cx="421196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первому  послереволюционному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изданию в СССР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Библии и Нового Завета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1956)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742">
            <a:off x="3012004" y="1916111"/>
            <a:ext cx="1641404" cy="2267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481" r="5614" b="4641"/>
          <a:stretch/>
        </p:blipFill>
        <p:spPr>
          <a:xfrm rot="20971414">
            <a:off x="2090667" y="3409270"/>
            <a:ext cx="1629233" cy="2224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9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67658" y="908720"/>
            <a:ext cx="42119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«Бронзовая птица»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Н. Рыбакова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1956)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584">
            <a:off x="2148880" y="2365270"/>
            <a:ext cx="2104196" cy="3064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7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67658" y="908720"/>
            <a:ext cx="42119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сказки-пьесы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«Обыкновенное чудо»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Е. Л. Шварца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1956)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3881">
            <a:off x="2186020" y="2295320"/>
            <a:ext cx="2092018" cy="3264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3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76056" y="908720"/>
            <a:ext cx="42119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«Моя семья 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и другие звери»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Дж.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Даррела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1956)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027">
            <a:off x="2152864" y="2290617"/>
            <a:ext cx="2266903" cy="3296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8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908720"/>
            <a:ext cx="42119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книги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3200" dirty="0" err="1" smtClean="0">
                <a:solidFill>
                  <a:srgbClr val="990033"/>
                </a:solidFill>
                <a:latin typeface="Tolstyak" pitchFamily="82" charset="0"/>
              </a:rPr>
              <a:t>Расмус</a:t>
            </a:r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-бродяга»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Линдгрен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1956)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9412">
            <a:off x="2164667" y="2251643"/>
            <a:ext cx="2142961" cy="3309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6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908720"/>
            <a:ext cx="42119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сказки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«Маленький Водяной»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О.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Пройслер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1956)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r="1509" b="650"/>
          <a:stretch/>
        </p:blipFill>
        <p:spPr>
          <a:xfrm rot="21075235">
            <a:off x="2143719" y="2279415"/>
            <a:ext cx="2177829" cy="32708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7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908720"/>
            <a:ext cx="42119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написания романа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«Звездный билет»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В. П. Аксенова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1961)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8926">
            <a:off x="2050048" y="2383394"/>
            <a:ext cx="2238334" cy="2906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0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908720"/>
            <a:ext cx="421196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первой книги В.Ю. Драгунского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«Он живой и светится»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1961)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4890">
            <a:off x="1977103" y="2430131"/>
            <a:ext cx="2487300" cy="2999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908720"/>
            <a:ext cx="42119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рассказа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«Приключения Толи Клюквина»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Н. Н. Носова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1961)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4641" r="20705" b="5900"/>
          <a:stretch/>
        </p:blipFill>
        <p:spPr>
          <a:xfrm rot="21140248">
            <a:off x="2026096" y="2360445"/>
            <a:ext cx="2536276" cy="3025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4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908720"/>
            <a:ext cx="421196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первого издания сборника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«Товарищам детям»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Б.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Заходера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1966)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466">
            <a:off x="2205099" y="2428217"/>
            <a:ext cx="2176821" cy="3055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4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908720"/>
            <a:ext cx="39959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290 лет</a:t>
            </a:r>
            <a:b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публикации сатиры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«Путешествие Гулливера» 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Дж. Свифта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(1726)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6178">
            <a:off x="2007328" y="2157534"/>
            <a:ext cx="2569943" cy="3396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6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908720"/>
            <a:ext cx="42119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книги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«Подводная газета»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Н. И. Сладкова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1966)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5775" r="9177" b="8043"/>
          <a:stretch/>
        </p:blipFill>
        <p:spPr>
          <a:xfrm rot="20882006">
            <a:off x="2261466" y="2533275"/>
            <a:ext cx="2086438" cy="293646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1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908720"/>
            <a:ext cx="421196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«Крокодил Гена и его друзья»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Э. Н. Успенского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1966)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r="16736"/>
          <a:stretch/>
        </p:blipFill>
        <p:spPr>
          <a:xfrm rot="21246643">
            <a:off x="2215821" y="2292446"/>
            <a:ext cx="2203366" cy="331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8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908720"/>
            <a:ext cx="4211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первой публикации сказочной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«Маленькое привидение»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О.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Пройслер</a:t>
            </a:r>
            <a:endParaRPr lang="ru-RU" sz="3200" dirty="0" smtClean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(1966)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80">
            <a:off x="2205323" y="2316999"/>
            <a:ext cx="2141285" cy="31576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6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908720"/>
            <a:ext cx="39959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книги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«Трилогия о Незнайке»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Н. Н. Носова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(1971)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6582">
            <a:off x="2095968" y="2278111"/>
            <a:ext cx="2457840" cy="30860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6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908720"/>
            <a:ext cx="39959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«Обитаемый остров»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и Б. Стругацких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(1971)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1688">
            <a:off x="2260124" y="2403660"/>
            <a:ext cx="1975420" cy="3028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96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908720"/>
            <a:ext cx="39959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«Белый Бим, Черное ухо»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Г. Н.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Троепольского</a:t>
            </a:r>
            <a:endParaRPr lang="ru-RU" sz="3200" dirty="0" smtClean="0">
              <a:solidFill>
                <a:schemeClr val="accent6">
                  <a:lumMod val="50000"/>
                </a:schemeClr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(1971)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3752"/>
          <a:stretch/>
        </p:blipFill>
        <p:spPr>
          <a:xfrm rot="21038494">
            <a:off x="2197570" y="2224433"/>
            <a:ext cx="2286011" cy="3347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3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908720"/>
            <a:ext cx="39959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издания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«Безумная Евдокия»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А. Г. Алексина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(1976)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6"/>
          <a:stretch/>
        </p:blipFill>
        <p:spPr>
          <a:xfrm rot="21086685">
            <a:off x="2343584" y="2412181"/>
            <a:ext cx="2051691" cy="3109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4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908720"/>
            <a:ext cx="399593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в журнале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«Царь-рыба»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В. П. Астафьева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(1976)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991">
            <a:off x="2298532" y="2387358"/>
            <a:ext cx="2090582" cy="31403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0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908720"/>
            <a:ext cx="39959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публикации в журнале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«Прощание с Матерой»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В. Г. Распутина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(1976)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6520">
            <a:off x="2247246" y="2367911"/>
            <a:ext cx="2315271" cy="3081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6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79613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908720"/>
            <a:ext cx="428396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40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со времени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выхода в свет повести</a:t>
            </a:r>
          </a:p>
          <a:p>
            <a:pPr algn="ctr"/>
            <a: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  <a:t>«Дом на набережной»</a:t>
            </a:r>
            <a:br>
              <a:rPr lang="ru-RU" sz="32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Ю. В. Трифонова</a:t>
            </a: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(1976)</a:t>
            </a:r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013">
            <a:off x="2224952" y="2245293"/>
            <a:ext cx="2286465" cy="34107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30668"/>
            <a:ext cx="576996" cy="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6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10479</TotalTime>
  <Words>991</Words>
  <Application>Microsoft Office PowerPoint</Application>
  <PresentationFormat>Экран (4:3)</PresentationFormat>
  <Paragraphs>446</Paragraphs>
  <Slides>106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106</vt:i4>
      </vt:variant>
    </vt:vector>
  </HeadingPairs>
  <TitlesOfParts>
    <vt:vector size="111" baseType="lpstr">
      <vt:lpstr>Arial</vt:lpstr>
      <vt:lpstr>Calibri</vt:lpstr>
      <vt:lpstr>Calibri Light</vt:lpstr>
      <vt:lpstr>Tolstyak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Burova</dc:creator>
  <cp:lastModifiedBy>Admin</cp:lastModifiedBy>
  <cp:revision>2509</cp:revision>
  <dcterms:created xsi:type="dcterms:W3CDTF">2014-06-23T06:22:35Z</dcterms:created>
  <dcterms:modified xsi:type="dcterms:W3CDTF">2015-06-03T08:59:55Z</dcterms:modified>
</cp:coreProperties>
</file>