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8" r:id="rId1"/>
  </p:sldMasterIdLst>
  <p:notesMasterIdLst>
    <p:notesMasterId r:id="rId18"/>
  </p:notesMasterIdLst>
  <p:sldIdLst>
    <p:sldId id="256" r:id="rId2"/>
    <p:sldId id="258" r:id="rId3"/>
    <p:sldId id="274" r:id="rId4"/>
    <p:sldId id="275" r:id="rId5"/>
    <p:sldId id="257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69" r:id="rId17"/>
  </p:sldIdLst>
  <p:sldSz cx="9144000" cy="6858000" type="screen4x3"/>
  <p:notesSz cx="6858000" cy="9945688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FF99"/>
    <a:srgbClr val="FF5050"/>
    <a:srgbClr val="FFCC99"/>
    <a:srgbClr val="CC99FF"/>
    <a:srgbClr val="99FF99"/>
    <a:srgbClr val="FF9966"/>
    <a:srgbClr val="FF9999"/>
    <a:srgbClr val="66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194" autoAdjust="0"/>
    <p:restoredTop sz="94660"/>
  </p:normalViewPr>
  <p:slideViewPr>
    <p:cSldViewPr>
      <p:cViewPr varScale="1">
        <p:scale>
          <a:sx n="108" d="100"/>
          <a:sy n="108" d="100"/>
        </p:scale>
        <p:origin x="2016" y="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0A5CA388-1F1F-4052-8EEC-F0B7EBA12305}" type="datetimeFigureOut">
              <a:rPr lang="ru-RU"/>
              <a:pPr>
                <a:defRPr/>
              </a:pPr>
              <a:t>16.01.2022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42975" y="746125"/>
            <a:ext cx="4972050" cy="37290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724400"/>
            <a:ext cx="5486400" cy="44751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/>
              <a:t>Образец текста</a:t>
            </a:r>
          </a:p>
          <a:p>
            <a:pPr lvl="1"/>
            <a:r>
              <a:rPr lang="ru-RU" noProof="0"/>
              <a:t>Второй уровень</a:t>
            </a:r>
          </a:p>
          <a:p>
            <a:pPr lvl="2"/>
            <a:r>
              <a:rPr lang="ru-RU" noProof="0"/>
              <a:t>Третий уровень</a:t>
            </a:r>
          </a:p>
          <a:p>
            <a:pPr lvl="3"/>
            <a:r>
              <a:rPr lang="ru-RU" noProof="0"/>
              <a:t>Четвертый уровень</a:t>
            </a:r>
          </a:p>
          <a:p>
            <a:pPr lvl="4"/>
            <a:r>
              <a:rPr lang="ru-RU" noProof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47213"/>
            <a:ext cx="29718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9447213"/>
            <a:ext cx="29718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0B200AB7-513B-4A89-92A5-439520F998E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tIns="0" rIns="18288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6513DF-425A-4D2E-BB41-56493D0E959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6430F8-7F4E-4F75-8E9E-490D55DBCE8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AE326B-2150-4BAD-883E-2BC0539844D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42F546-7D9A-480E-86C3-501207CA0EC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tIns="0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CDF8F7-5B5D-486E-804D-9FCD512AED7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017F91-A6AE-42C2-9ACD-88F315B17F5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FBFC26-338B-4131-A6A6-501FF7BF4B0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25F2DC-7C79-4536-BB35-FAC9347AFCC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28F5F0-5799-400F-B274-018E09095AC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19C4AA-AF4F-49D8-8D17-B3DE798E1D1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с одним вырезанным скругленным углом 13"/>
          <p:cNvSpPr/>
          <p:nvPr/>
        </p:nvSpPr>
        <p:spPr>
          <a:xfrm rot="420000" flipV="1">
            <a:off x="3165475" y="1108075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" name="Прямоугольный треугольник 14"/>
          <p:cNvSpPr/>
          <p:nvPr/>
        </p:nvSpPr>
        <p:spPr>
          <a:xfrm rot="420000" flipV="1">
            <a:off x="8004175" y="5359400"/>
            <a:ext cx="155575" cy="155575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" name="Полилиния 15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+mn-lt"/>
            </a:endParaRPr>
          </a:p>
        </p:txBody>
      </p:sp>
      <p:sp>
        <p:nvSpPr>
          <p:cNvPr id="8" name="Полилиния 16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+mn-lt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lIns="45720" rIns="45720" bIns="45720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/>
              <a:t>Вставка рисунка</a:t>
            </a:r>
            <a:endParaRPr lang="en-US" noProof="0" dirty="0"/>
          </a:p>
        </p:txBody>
      </p:sp>
      <p:sp>
        <p:nvSpPr>
          <p:cNvPr id="9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88354B3-7DAE-4E5B-9F17-A277ABE3ABC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938"/>
            <a:ext cx="9163050" cy="104140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+mn-lt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938"/>
            <a:ext cx="4762500" cy="6381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+mn-lt"/>
            </a:endParaRPr>
          </a:p>
        </p:txBody>
      </p:sp>
      <p:sp>
        <p:nvSpPr>
          <p:cNvPr id="1028" name="Заголовок 8"/>
          <p:cNvSpPr>
            <a:spLocks noGrp="1"/>
          </p:cNvSpPr>
          <p:nvPr>
            <p:ph type="title"/>
          </p:nvPr>
        </p:nvSpPr>
        <p:spPr bwMode="auto">
          <a:xfrm>
            <a:off x="457200" y="70485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1029" name="Текст 29"/>
          <p:cNvSpPr>
            <a:spLocks noGrp="1"/>
          </p:cNvSpPr>
          <p:nvPr>
            <p:ph type="body" idx="1"/>
          </p:nvPr>
        </p:nvSpPr>
        <p:spPr bwMode="auto">
          <a:xfrm>
            <a:off x="457200" y="1935163"/>
            <a:ext cx="8229600" cy="438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  <a:latin typeface="Arial" charset="0"/>
              </a:defRPr>
            </a:lvl1pPr>
          </a:lstStyle>
          <a:p>
            <a:pPr>
              <a:defRPr/>
            </a:pPr>
            <a:fld id="{CE401419-8491-43DE-AE48-3195E9C225F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grpSp>
        <p:nvGrpSpPr>
          <p:cNvPr id="1033" name="Группа 1"/>
          <p:cNvGrpSpPr>
            <a:grpSpLocks/>
          </p:cNvGrpSpPr>
          <p:nvPr/>
        </p:nvGrpSpPr>
        <p:grpSpPr bwMode="auto">
          <a:xfrm>
            <a:off x="-19050" y="203200"/>
            <a:ext cx="9180513" cy="647700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1" r:id="rId1"/>
    <p:sldLayoutId id="2147483733" r:id="rId2"/>
    <p:sldLayoutId id="2147483742" r:id="rId3"/>
    <p:sldLayoutId id="2147483734" r:id="rId4"/>
    <p:sldLayoutId id="2147483735" r:id="rId5"/>
    <p:sldLayoutId id="2147483736" r:id="rId6"/>
    <p:sldLayoutId id="2147483737" r:id="rId7"/>
    <p:sldLayoutId id="2147483738" r:id="rId8"/>
    <p:sldLayoutId id="2147483743" r:id="rId9"/>
    <p:sldLayoutId id="2147483739" r:id="rId10"/>
    <p:sldLayoutId id="2147483740" r:id="rId11"/>
  </p:sldLayoutIdLst>
  <p:transition/>
  <p:txStyles>
    <p:titleStyle>
      <a:lvl1pPr algn="l" rtl="0" eaLnBrk="0" fontAlgn="base" hangingPunct="0">
        <a:spcBef>
          <a:spcPct val="0"/>
        </a:spcBef>
        <a:spcAft>
          <a:spcPct val="0"/>
        </a:spcAft>
        <a:defRPr sz="5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9pPr>
    </p:titleStyle>
    <p:bodyStyle>
      <a:lvl1pPr marL="273050" indent="-273050" algn="l" rtl="0" eaLnBrk="0" fontAlgn="base" hangingPunct="0">
        <a:spcBef>
          <a:spcPct val="20000"/>
        </a:spcBef>
        <a:spcAft>
          <a:spcPct val="0"/>
        </a:spcAft>
        <a:buClr>
          <a:srgbClr val="0BD0D9"/>
        </a:buClr>
        <a:buSzPct val="95000"/>
        <a:buFont typeface="Wingdings 2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46063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itchFamily="18" charset="2"/>
        <a:buChar char="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06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 2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7450" indent="-209550" algn="l" rtl="0" eaLnBrk="0" fontAlgn="base" hangingPunct="0">
        <a:spcBef>
          <a:spcPct val="20000"/>
        </a:spcBef>
        <a:spcAft>
          <a:spcPct val="0"/>
        </a:spcAft>
        <a:buClr>
          <a:srgbClr val="0BD0D9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2088" indent="-209550" algn="l" rtl="0" eaLnBrk="0" fontAlgn="base" hangingPunct="0">
        <a:spcBef>
          <a:spcPct val="20000"/>
        </a:spcBef>
        <a:spcAft>
          <a:spcPct val="0"/>
        </a:spcAft>
        <a:buClr>
          <a:srgbClr val="10CF9B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hyperlink" Target="https://externat.foxford.ru/polezno-znat/hard-soft-skills" TargetMode="Externa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externat.foxford.ru/polezno-znat/fgos-2020#1" TargetMode="External"/><Relationship Id="rId7" Type="http://schemas.openxmlformats.org/officeDocument/2006/relationships/hyperlink" Target="https://externat.foxford.ru/polezno-znat/fgos-2020#5" TargetMode="External"/><Relationship Id="rId2" Type="http://schemas.openxmlformats.org/officeDocument/2006/relationships/hyperlink" Target="https://externat.foxford.ru/polezno-znat/fgos-2020#0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externat.foxford.ru/polezno-znat/fgos-2020#4" TargetMode="External"/><Relationship Id="rId5" Type="http://schemas.openxmlformats.org/officeDocument/2006/relationships/hyperlink" Target="https://externat.foxford.ru/polezno-znat/fgos-2020#3" TargetMode="External"/><Relationship Id="rId4" Type="http://schemas.openxmlformats.org/officeDocument/2006/relationships/hyperlink" Target="https://externat.foxford.ru/polezno-znat/fgos-2020#2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http://publication.pravo.gov.ru/Document/View/0001202107050028?index=2&amp;rangeSize=1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externat.foxford.ru/polezno-znat/tutorial-so" TargetMode="External"/><Relationship Id="rId2" Type="http://schemas.openxmlformats.org/officeDocument/2006/relationships/hyperlink" Target="https://externat.foxford.ru/polezno-znat/fgos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>
            <a:extLst>
              <a:ext uri="{FF2B5EF4-FFF2-40B4-BE49-F238E27FC236}">
                <a16:creationId xmlns:a16="http://schemas.microsoft.com/office/drawing/2014/main" id="{BA573185-1C92-4C04-8987-43FF84E6385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10822" y="404664"/>
            <a:ext cx="7851648" cy="1828800"/>
          </a:xfrm>
        </p:spPr>
        <p:txBody>
          <a:bodyPr>
            <a:normAutofit/>
          </a:bodyPr>
          <a:lstStyle/>
          <a:p>
            <a:pPr algn="ctr"/>
            <a:r>
              <a:rPr lang="ru-RU" sz="8800" dirty="0"/>
              <a:t>ФГОС 2020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B66DB20-CB7F-4E64-BBC8-B6DA78CC28F8}"/>
              </a:ext>
            </a:extLst>
          </p:cNvPr>
          <p:cNvSpPr txBox="1"/>
          <p:nvPr/>
        </p:nvSpPr>
        <p:spPr>
          <a:xfrm>
            <a:off x="510822" y="2924944"/>
            <a:ext cx="8077200" cy="36933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400" b="0" i="1" dirty="0">
                <a:solidFill>
                  <a:srgbClr val="000000"/>
                </a:solidFill>
                <a:effectLst/>
                <a:latin typeface="Circe"/>
              </a:rPr>
              <a:t>Все учебные заведения ориентируются на образовательные стандарты, которые разрабатывает государство. В грядущем году нас ждёт обновление этого важного документа. Рассмотрим ожидаемые изменения во ФГОС и что они будут значить для школьников и их родителей. </a:t>
            </a:r>
            <a:br>
              <a:rPr lang="ru-RU" b="0" i="1" dirty="0">
                <a:solidFill>
                  <a:srgbClr val="000000"/>
                </a:solidFill>
                <a:effectLst/>
                <a:latin typeface="Circe"/>
              </a:rPr>
            </a:br>
            <a:endParaRPr lang="ru-RU" b="0" i="0" dirty="0">
              <a:solidFill>
                <a:srgbClr val="000000"/>
              </a:solidFill>
              <a:effectLst/>
              <a:latin typeface="Circe"/>
            </a:endParaRPr>
          </a:p>
          <a:p>
            <a:pPr algn="ctr"/>
            <a:br>
              <a:rPr lang="ru-RU" b="0" i="0" dirty="0">
                <a:solidFill>
                  <a:srgbClr val="000000"/>
                </a:solidFill>
                <a:effectLst/>
                <a:latin typeface="Circe"/>
              </a:rPr>
            </a:br>
            <a:endParaRPr lang="ru-RU" b="0" i="0" dirty="0">
              <a:solidFill>
                <a:srgbClr val="000000"/>
              </a:solidFill>
              <a:effectLst/>
              <a:latin typeface="Circe"/>
            </a:endParaRPr>
          </a:p>
          <a:p>
            <a:pPr algn="ctr"/>
            <a:br>
              <a:rPr lang="ru-RU" dirty="0"/>
            </a:br>
            <a:endParaRPr lang="ru-RU" dirty="0"/>
          </a:p>
        </p:txBody>
      </p:sp>
    </p:spTree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0433BF6-3A87-4384-B1ED-29EB34D416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704850"/>
            <a:ext cx="8229600" cy="1644030"/>
          </a:xfrm>
        </p:spPr>
        <p:txBody>
          <a:bodyPr/>
          <a:lstStyle/>
          <a:p>
            <a:r>
              <a:rPr lang="ru-RU" b="1" i="0" dirty="0">
                <a:solidFill>
                  <a:srgbClr val="000000"/>
                </a:solidFill>
                <a:effectLst/>
                <a:latin typeface="Circe"/>
              </a:rPr>
              <a:t>Второе поколение образовательных стандартов</a:t>
            </a:r>
            <a:br>
              <a:rPr lang="ru-RU" b="1" i="0" dirty="0">
                <a:solidFill>
                  <a:srgbClr val="000000"/>
                </a:solidFill>
                <a:effectLst/>
                <a:latin typeface="Circe"/>
              </a:rPr>
            </a:b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472B449-7099-40AD-9DBD-F64AAEBDA6B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763713"/>
            <a:ext cx="8229600" cy="4389437"/>
          </a:xfrm>
        </p:spPr>
        <p:txBody>
          <a:bodyPr/>
          <a:lstStyle/>
          <a:p>
            <a:pPr algn="l"/>
            <a:r>
              <a:rPr lang="ru-RU" b="0" i="0" dirty="0">
                <a:solidFill>
                  <a:srgbClr val="000000"/>
                </a:solidFill>
                <a:effectLst/>
                <a:latin typeface="Circe"/>
              </a:rPr>
              <a:t>ФГОС второго поколения разрабатывались с 2009 по 2012 год и действуют до 2021 года. Акцент в них сделан на развитие универсальных учебных умений, то есть способности самостоятельно добывать информацию с использованием технологий и коммуникации с людьми. Фокус сместили на личность ребёнка. Много внимания уделено проектной и внеурочной деятельности. Предполагается, что обучающиеся по федеральным государственным стандартам 2 поколения должны любить Родину, уважать закон, быть толерантными и стремиться к здоровому образу жизни.</a:t>
            </a:r>
          </a:p>
          <a:p>
            <a:pPr marL="0" indent="0">
              <a:buNone/>
            </a:pPr>
            <a:br>
              <a:rPr lang="ru-RU" dirty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2505391"/>
      </p:ext>
    </p:extLst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B324520-2CD5-423F-BED9-990E531A18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000C266-5AFF-40E9-B93B-2F4542A42DC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641528C0-95DC-4C4E-85DF-7246B392B4B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2988" t="19260" r="33463" b="27600"/>
          <a:stretch/>
        </p:blipFill>
        <p:spPr>
          <a:xfrm>
            <a:off x="425741" y="568524"/>
            <a:ext cx="8478389" cy="47326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5347021"/>
      </p:ext>
    </p:extLst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B0CD3CD-062A-4F58-8CDE-05C4BDAA5E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0" dirty="0">
                <a:solidFill>
                  <a:srgbClr val="000000"/>
                </a:solidFill>
                <a:effectLst/>
                <a:latin typeface="Circe"/>
              </a:rPr>
              <a:t>Третье поколение ФГОС</a:t>
            </a:r>
            <a:br>
              <a:rPr lang="ru-RU" b="1" i="0" dirty="0">
                <a:solidFill>
                  <a:srgbClr val="000000"/>
                </a:solidFill>
                <a:effectLst/>
                <a:latin typeface="Circe"/>
              </a:rPr>
            </a:b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035A9FB-E5B2-41CA-ACCC-F0F01F8312F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/>
            <a:r>
              <a:rPr lang="ru-RU" b="0" i="0" dirty="0">
                <a:solidFill>
                  <a:srgbClr val="000000"/>
                </a:solidFill>
                <a:effectLst/>
                <a:latin typeface="Circe"/>
              </a:rPr>
              <a:t>Переход на новые образовательные стандарты третьего поколения будет осуществлён в сентябре 2022 года. Обсуждение новых ФГОС началось ещё весной 2018. </a:t>
            </a:r>
          </a:p>
          <a:p>
            <a:pPr algn="l"/>
            <a:endParaRPr lang="ru-RU" dirty="0">
              <a:solidFill>
                <a:srgbClr val="000000"/>
              </a:solidFill>
              <a:latin typeface="Circe"/>
            </a:endParaRPr>
          </a:p>
          <a:p>
            <a:pPr marL="0" indent="0" algn="ctr">
              <a:buNone/>
            </a:pPr>
            <a:r>
              <a:rPr lang="ru-RU" b="0" i="0" dirty="0">
                <a:solidFill>
                  <a:srgbClr val="000000"/>
                </a:solidFill>
                <a:effectLst/>
                <a:latin typeface="Circe"/>
              </a:rPr>
              <a:t>Рассмотрим подробнее отличия ФГОС второго и третьего поколения. 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64608710"/>
      </p:ext>
    </p:extLst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98009B8-B00A-4526-84CF-BB384227FB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3511" y="272827"/>
            <a:ext cx="8229600" cy="1143000"/>
          </a:xfrm>
        </p:spPr>
        <p:txBody>
          <a:bodyPr/>
          <a:lstStyle/>
          <a:p>
            <a:r>
              <a:rPr lang="ru-RU" b="1" i="0" dirty="0">
                <a:solidFill>
                  <a:srgbClr val="000000"/>
                </a:solidFill>
                <a:effectLst/>
                <a:latin typeface="Circe"/>
              </a:rPr>
              <a:t>Новый ФГОС 2020</a:t>
            </a:r>
            <a:br>
              <a:rPr lang="ru-RU" b="1" i="0" dirty="0">
                <a:solidFill>
                  <a:srgbClr val="000000"/>
                </a:solidFill>
                <a:effectLst/>
                <a:latin typeface="Circe"/>
              </a:rPr>
            </a:b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C1004C9-F597-4BD8-B13F-FE060711EED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3511" y="844327"/>
            <a:ext cx="8481924" cy="4389437"/>
          </a:xfrm>
        </p:spPr>
        <p:txBody>
          <a:bodyPr/>
          <a:lstStyle/>
          <a:p>
            <a:pPr algn="l"/>
            <a:r>
              <a:rPr lang="ru-RU" sz="2000" b="0" i="0" dirty="0">
                <a:solidFill>
                  <a:srgbClr val="000000"/>
                </a:solidFill>
                <a:effectLst/>
                <a:latin typeface="Circe"/>
              </a:rPr>
              <a:t>Федеральные государственные образовательные стандарты обновляются примерно раз в 10 лет. Новые ФГОС будут утверждены в конце 2020 году. </a:t>
            </a:r>
          </a:p>
          <a:p>
            <a:pPr algn="l"/>
            <a:r>
              <a:rPr lang="ru-RU" sz="2000" b="0" i="0" dirty="0">
                <a:solidFill>
                  <a:srgbClr val="000000"/>
                </a:solidFill>
                <a:effectLst/>
                <a:latin typeface="Circe"/>
              </a:rPr>
              <a:t>Окончательный переход на новые ФГОС запланирован на сентябрь 2022 года. Чем они отличаются от предыдущих? </a:t>
            </a:r>
          </a:p>
          <a:p>
            <a:pPr algn="l"/>
            <a:endParaRPr lang="ru-RU" sz="2000" b="0" i="0" dirty="0">
              <a:solidFill>
                <a:srgbClr val="000000"/>
              </a:solidFill>
              <a:effectLst/>
              <a:latin typeface="Circe"/>
            </a:endParaRPr>
          </a:p>
          <a:p>
            <a:pPr algn="l"/>
            <a:r>
              <a:rPr lang="ru-RU" sz="2000" b="0" i="0" dirty="0">
                <a:solidFill>
                  <a:srgbClr val="000000"/>
                </a:solidFill>
                <a:effectLst/>
                <a:latin typeface="Circe"/>
              </a:rPr>
              <a:t>Главной задачей ФГОС третьего поколения заявлена конкретизация требований к обучающимся. Дело в том, что в предыдущей редакции Стандарт включал только общие установки на формирование определённых компетенций. Учебные учреждения сами решали, что именно и в каком классе изучать, поэтому образовательные программы разных школ отличались, а результаты обучения не были детализированы. </a:t>
            </a:r>
          </a:p>
          <a:p>
            <a:pPr marL="0" indent="0" algn="l">
              <a:buNone/>
            </a:pPr>
            <a:r>
              <a:rPr lang="ru-RU" sz="2000" dirty="0">
                <a:solidFill>
                  <a:srgbClr val="000000"/>
                </a:solidFill>
                <a:latin typeface="Circe"/>
              </a:rPr>
              <a:t>Н</a:t>
            </a:r>
            <a:r>
              <a:rPr lang="ru-RU" sz="2000" b="0" i="0" dirty="0">
                <a:solidFill>
                  <a:srgbClr val="000000"/>
                </a:solidFill>
                <a:effectLst/>
                <a:latin typeface="Circe"/>
              </a:rPr>
              <a:t>овые ФГОС 2020 года определяют чёткие требования к предметным результатам по каждой учебной дисциплине.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04868312"/>
      </p:ext>
    </p:extLst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B6F01826-E662-4888-AB61-05FAD835069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5536" y="1676420"/>
            <a:ext cx="8496944" cy="4389437"/>
          </a:xfrm>
        </p:spPr>
        <p:txBody>
          <a:bodyPr/>
          <a:lstStyle/>
          <a:p>
            <a:pPr algn="l"/>
            <a:r>
              <a:rPr lang="ru-RU" b="0" i="0" dirty="0">
                <a:solidFill>
                  <a:srgbClr val="000000"/>
                </a:solidFill>
                <a:effectLst/>
                <a:latin typeface="Circe"/>
              </a:rPr>
              <a:t>Основные изменения, внесённые в проекты современных ФГОС: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ru-RU" b="0" i="0" u="none" strike="noStrike" dirty="0">
                <a:solidFill>
                  <a:srgbClr val="000000"/>
                </a:solidFill>
                <a:effectLst/>
                <a:latin typeface="Circe"/>
              </a:rPr>
              <a:t>Чётко прописаны обязательства образовательного учреждения (в частности, школы) перед учениками и родителями.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ru-RU" b="0" i="0" u="none" strike="noStrike" dirty="0">
                <a:solidFill>
                  <a:srgbClr val="000000"/>
                </a:solidFill>
                <a:effectLst/>
                <a:latin typeface="Circe"/>
              </a:rPr>
              <a:t>Сделан акцент на развитие </a:t>
            </a:r>
            <a:r>
              <a:rPr lang="ru-RU" b="0" i="0" u="none" strike="noStrike" dirty="0">
                <a:solidFill>
                  <a:srgbClr val="48A1E6"/>
                </a:solidFill>
                <a:effectLst/>
                <a:latin typeface="Circe"/>
                <a:hlinkClick r:id="rId2"/>
              </a:rPr>
              <a:t>«мягких» навыков</a:t>
            </a:r>
            <a:r>
              <a:rPr lang="ru-RU" b="0" i="0" u="none" strike="noStrike" dirty="0">
                <a:solidFill>
                  <a:srgbClr val="000000"/>
                </a:solidFill>
                <a:effectLst/>
                <a:latin typeface="Circe"/>
              </a:rPr>
              <a:t> — метапредметных и личностных.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ru-RU" b="0" i="0" u="none" strike="noStrike" dirty="0">
                <a:solidFill>
                  <a:srgbClr val="000000"/>
                </a:solidFill>
                <a:effectLst/>
                <a:latin typeface="Circe"/>
              </a:rPr>
              <a:t>Подробно указан перечень предметных и межпредметных навыков, которыми должен обладать ученик в рамках каждой дисциплины (уметь доказать, интерпретировать, оперировать понятиями, решать задачи).</a:t>
            </a:r>
          </a:p>
          <a:p>
            <a:endParaRPr lang="ru-RU" dirty="0"/>
          </a:p>
        </p:txBody>
      </p:sp>
      <p:sp>
        <p:nvSpPr>
          <p:cNvPr id="4" name="Rectangle 1">
            <a:extLst>
              <a:ext uri="{FF2B5EF4-FFF2-40B4-BE49-F238E27FC236}">
                <a16:creationId xmlns:a16="http://schemas.microsoft.com/office/drawing/2014/main" id="{9902E7CA-EFF7-4391-A9A7-20F2D332545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1520" y="260648"/>
            <a:ext cx="7260449" cy="14157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8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«Действующие стандарты недостаточно конкретизированы.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8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Есть, конечно, общие посылы, но содержание отсутствует.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8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Получается, что у нас есть ЕГЭ с конкретными вопросами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8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по результатам, которые не прописаны». </a:t>
            </a:r>
            <a:endParaRPr kumimoji="0" lang="ru-RU" altLang="ru-RU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irce"/>
              </a:rPr>
              <a:t>                                                      Министр просвещения Российской Федерации Ольга Васильева</a:t>
            </a:r>
            <a:endParaRPr kumimoji="0" lang="ru-RU" altLang="ru-RU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55819079"/>
      </p:ext>
    </p:extLst>
  </p:cSld>
  <p:clrMapOvr>
    <a:masterClrMapping/>
  </p:clrMapOvr>
  <p:transition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FD9AB275-D7C7-460C-8DE3-C53DDD9B09D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9512" y="836712"/>
            <a:ext cx="8424936" cy="5328592"/>
          </a:xfrm>
        </p:spPr>
        <p:txBody>
          <a:bodyPr/>
          <a:lstStyle/>
          <a:p>
            <a:pPr algn="l">
              <a:buFont typeface="Arial" panose="020B0604020202020204" pitchFamily="34" charset="0"/>
              <a:buChar char="•"/>
            </a:pPr>
            <a:r>
              <a:rPr lang="ru-RU" b="0" i="0" u="none" strike="noStrike" dirty="0">
                <a:solidFill>
                  <a:srgbClr val="000000"/>
                </a:solidFill>
                <a:effectLst/>
                <a:latin typeface="Circe"/>
              </a:rPr>
              <a:t>Расписан формат работы в рамках каждого предмета для развития этих навыков (проведение лабораторных работ, внеурочной деятельности и так далее).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ru-RU" b="0" i="0" u="none" strike="noStrike" dirty="0">
                <a:solidFill>
                  <a:srgbClr val="000000"/>
                </a:solidFill>
                <a:effectLst/>
                <a:latin typeface="Circe"/>
              </a:rPr>
              <a:t>Зафиксированы контрольные точки с конкретными результатами учеников (сочинение на 300 слов, словарный запас из 70 новых слов ежегодно и тому подобное).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ru-RU" b="0" i="0" u="none" strike="noStrike" dirty="0">
                <a:solidFill>
                  <a:srgbClr val="000000"/>
                </a:solidFill>
                <a:effectLst/>
                <a:latin typeface="Circe"/>
              </a:rPr>
              <a:t>Строго обозначено, какие темы должны освоить дети в определённый год обучения. Содержание тем по новому ФГОС не рекомендовано менять местами (ранее это допускалось). 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02111051"/>
      </p:ext>
    </p:extLst>
  </p:cSld>
  <p:clrMapOvr>
    <a:masterClrMapping/>
  </p:clrMapOvr>
  <p:transition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B2963C2B-B5C2-4CC9-8F05-61287C0C11E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332656"/>
            <a:ext cx="8229600" cy="4389437"/>
          </a:xfrm>
        </p:spPr>
        <p:txBody>
          <a:bodyPr/>
          <a:lstStyle/>
          <a:p>
            <a:r>
              <a:rPr lang="ru-RU" b="0" i="0" u="none" strike="noStrike" dirty="0">
                <a:solidFill>
                  <a:srgbClr val="000000"/>
                </a:solidFill>
                <a:effectLst/>
                <a:latin typeface="Circe"/>
              </a:rPr>
              <a:t>Учитываются возрастные и психологические особенности учеников всех классов. Главное, чтобы ребята не были перегружены. Кроме того, в последнем образовательном стандарте уточнено минимальное и максимальное количество часов, необходимых для полноценной реализации основных образовательных программ. Определено базовое содержание программы воспитания, уточнены задачи и условия программы коррекционной работы с детьми с ОВЗ.</a:t>
            </a:r>
          </a:p>
          <a:p>
            <a:endParaRPr lang="ru-RU" b="0" i="0" u="none" strike="noStrike" dirty="0">
              <a:solidFill>
                <a:srgbClr val="000000"/>
              </a:solidFill>
              <a:effectLst/>
              <a:latin typeface="Circe"/>
            </a:endParaRPr>
          </a:p>
          <a:p>
            <a:pPr marL="0" indent="0" algn="ctr">
              <a:buNone/>
            </a:pPr>
            <a:r>
              <a:rPr lang="ru-RU" b="0" i="0" dirty="0">
                <a:solidFill>
                  <a:srgbClr val="000000"/>
                </a:solidFill>
                <a:effectLst/>
                <a:latin typeface="Circe"/>
              </a:rPr>
              <a:t>Предполагается, что образовательные стандарты третьего поколения улучшат современную образовательную систему и конкретизируют её задачи.</a:t>
            </a:r>
            <a:endParaRPr lang="ru-RU" b="0" i="0" u="none" strike="noStrike" dirty="0">
              <a:solidFill>
                <a:srgbClr val="000000"/>
              </a:solidFill>
              <a:effectLst/>
              <a:latin typeface="Circe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75329506"/>
      </p:ext>
    </p:extLst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536BAD4-A021-49FF-8E0B-94E27BD00C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Мы рассмотрим</a:t>
            </a:r>
          </a:p>
        </p:txBody>
      </p:sp>
      <p:sp>
        <p:nvSpPr>
          <p:cNvPr id="4" name="Rectangle 1">
            <a:extLst>
              <a:ext uri="{FF2B5EF4-FFF2-40B4-BE49-F238E27FC236}">
                <a16:creationId xmlns:a16="http://schemas.microsoft.com/office/drawing/2014/main" id="{57FCF76F-0E61-46E5-8502-B8C167458697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xfrm>
            <a:off x="433843" y="2002700"/>
            <a:ext cx="6750566" cy="3785652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altLang="ru-RU" sz="4000" b="0" i="0" u="none" strike="noStrike" cap="none" normalizeH="0" baseline="0" dirty="0">
                <a:ln>
                  <a:noFill/>
                </a:ln>
                <a:solidFill>
                  <a:srgbClr val="48A1E6"/>
                </a:solidFill>
                <a:effectLst/>
                <a:latin typeface="Circe"/>
                <a:hlinkClick r:id="rId2"/>
              </a:rPr>
              <a:t>Что такое ФГОС</a:t>
            </a:r>
            <a:endParaRPr kumimoji="0" lang="ru-RU" altLang="ru-RU" sz="4000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Circe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altLang="ru-RU" sz="4000" b="0" i="0" u="none" strike="noStrike" cap="none" normalizeH="0" baseline="0" dirty="0">
                <a:ln>
                  <a:noFill/>
                </a:ln>
                <a:solidFill>
                  <a:srgbClr val="48A1E6"/>
                </a:solidFill>
                <a:effectLst/>
                <a:latin typeface="Circe"/>
                <a:hlinkClick r:id="rId3"/>
              </a:rPr>
              <a:t>Какие бывают ФГОС</a:t>
            </a:r>
            <a:endParaRPr kumimoji="0" lang="ru-RU" altLang="ru-RU" sz="4000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Circe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altLang="ru-RU" sz="4000" b="0" i="0" u="none" strike="noStrike" cap="none" normalizeH="0" baseline="0" dirty="0">
                <a:ln>
                  <a:noFill/>
                </a:ln>
                <a:solidFill>
                  <a:srgbClr val="48A1E6"/>
                </a:solidFill>
                <a:effectLst/>
                <a:latin typeface="Circe"/>
                <a:hlinkClick r:id="rId4"/>
              </a:rPr>
              <a:t>Три поколения стандартов</a:t>
            </a:r>
            <a:endParaRPr kumimoji="0" lang="ru-RU" altLang="ru-RU" sz="4000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Circe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altLang="ru-RU" sz="4000" b="0" i="0" u="none" strike="noStrike" cap="none" normalizeH="0" baseline="0" dirty="0">
                <a:ln>
                  <a:noFill/>
                </a:ln>
                <a:solidFill>
                  <a:srgbClr val="48A1E6"/>
                </a:solidFill>
                <a:effectLst/>
                <a:latin typeface="Circe"/>
                <a:hlinkClick r:id="rId5"/>
              </a:rPr>
              <a:t>Новый ФГОС 2020</a:t>
            </a:r>
            <a:endParaRPr kumimoji="0" lang="ru-RU" altLang="ru-RU" sz="4000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Circe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altLang="ru-RU" sz="4000" b="0" i="0" u="none" strike="noStrike" cap="none" normalizeH="0" baseline="0" dirty="0">
                <a:ln>
                  <a:noFill/>
                </a:ln>
                <a:solidFill>
                  <a:srgbClr val="48A1E6"/>
                </a:solidFill>
                <a:effectLst/>
                <a:latin typeface="Circe"/>
                <a:hlinkClick r:id="rId6"/>
              </a:rPr>
              <a:t>Другие грядущие изменения</a:t>
            </a:r>
            <a:endParaRPr kumimoji="0" lang="ru-RU" altLang="ru-RU" sz="4000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Circe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altLang="ru-RU" sz="4000" b="0" i="0" u="none" strike="noStrike" cap="none" normalizeH="0" baseline="0" dirty="0">
                <a:ln>
                  <a:noFill/>
                </a:ln>
                <a:solidFill>
                  <a:srgbClr val="48A1E6"/>
                </a:solidFill>
                <a:effectLst/>
                <a:latin typeface="Circe"/>
                <a:hlinkClick r:id="rId7"/>
              </a:rPr>
              <a:t>Резюме</a:t>
            </a:r>
            <a:r>
              <a:rPr kumimoji="0" lang="ru-RU" altLang="ru-RU" sz="4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endParaRPr kumimoji="0" lang="ru-RU" altLang="ru-RU" sz="4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90978348"/>
      </p:ext>
    </p:extLst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3DAB322-3106-45FA-8DBA-D98A96D879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822F06F-6B45-48EB-9936-8D231432A51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5109E1C3-D0A5-4B1E-942F-7DEEA8ED085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6375" t="6601" r="27162" b="10801"/>
          <a:stretch/>
        </p:blipFill>
        <p:spPr>
          <a:xfrm>
            <a:off x="323528" y="332656"/>
            <a:ext cx="6264696" cy="62646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9320234"/>
      </p:ext>
    </p:extLst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967809EE-BBAF-4787-9904-0B1F18E9788D}"/>
              </a:ext>
            </a:extLst>
          </p:cNvPr>
          <p:cNvSpPr txBox="1"/>
          <p:nvPr/>
        </p:nvSpPr>
        <p:spPr>
          <a:xfrm>
            <a:off x="251520" y="178073"/>
            <a:ext cx="8496944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dirty="0">
                <a:hlinkClick r:id="rId2"/>
              </a:rPr>
              <a:t>http://publication.pravo.gov.ru/Document/View/0001202107050028?index=2&amp;rangeSize=1</a:t>
            </a:r>
            <a:endParaRPr lang="ru-RU" dirty="0"/>
          </a:p>
          <a:p>
            <a:endParaRPr lang="ru-RU" dirty="0"/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E8C39424-8543-43A2-B026-DDABF4CCBC1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7951" t="12200" r="28737" b="10801"/>
          <a:stretch/>
        </p:blipFill>
        <p:spPr>
          <a:xfrm>
            <a:off x="395535" y="1101402"/>
            <a:ext cx="5423941" cy="5423941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97DF6FD6-AC58-4EDB-9D31-93DAD0A3DC55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9401" b="66799"/>
          <a:stretch/>
        </p:blipFill>
        <p:spPr>
          <a:xfrm>
            <a:off x="-3613" y="1097587"/>
            <a:ext cx="9144000" cy="12241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0457549"/>
      </p:ext>
    </p:extLst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26B6660-52E3-4FE7-A756-4972B378B8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504" y="332656"/>
            <a:ext cx="8229600" cy="1143000"/>
          </a:xfrm>
        </p:spPr>
        <p:txBody>
          <a:bodyPr/>
          <a:lstStyle/>
          <a:p>
            <a:r>
              <a:rPr lang="ru-RU" b="1" i="0" dirty="0">
                <a:solidFill>
                  <a:srgbClr val="000000"/>
                </a:solidFill>
                <a:effectLst/>
                <a:latin typeface="Circe"/>
              </a:rPr>
              <a:t>Что такое ФГОС</a:t>
            </a:r>
            <a:br>
              <a:rPr lang="ru-RU" b="1" i="0" dirty="0">
                <a:solidFill>
                  <a:srgbClr val="000000"/>
                </a:solidFill>
                <a:effectLst/>
                <a:latin typeface="Circe"/>
              </a:rPr>
            </a:b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DDBC897-3A2B-4710-B4CD-BE71E05DC2B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904156"/>
            <a:ext cx="8229600" cy="4389437"/>
          </a:xfrm>
        </p:spPr>
        <p:txBody>
          <a:bodyPr/>
          <a:lstStyle/>
          <a:p>
            <a:pPr algn="l"/>
            <a:r>
              <a:rPr lang="ru-RU" b="0" i="0" u="none" strike="noStrike" dirty="0">
                <a:solidFill>
                  <a:srgbClr val="48A1E6"/>
                </a:solidFill>
                <a:effectLst/>
                <a:latin typeface="Circe"/>
                <a:hlinkClick r:id="rId2"/>
              </a:rPr>
              <a:t>ФГОС</a:t>
            </a:r>
            <a:r>
              <a:rPr lang="ru-RU" b="0" i="0" dirty="0">
                <a:solidFill>
                  <a:srgbClr val="000000"/>
                </a:solidFill>
                <a:effectLst/>
                <a:latin typeface="Circe"/>
              </a:rPr>
              <a:t> — это федеральные государственные образовательные стандарты. Они представляют собой совокупность требований к программам образования. </a:t>
            </a:r>
          </a:p>
          <a:p>
            <a:pPr algn="l"/>
            <a:r>
              <a:rPr lang="ru-RU" b="0" i="0" dirty="0">
                <a:solidFill>
                  <a:srgbClr val="000000"/>
                </a:solidFill>
                <a:effectLst/>
                <a:latin typeface="Circe"/>
              </a:rPr>
              <a:t>По ФГОС пишут учебники и методички, определяют, сколько времени уделить тому или иному предмету, решают, как проводить аттестации и какие задания будут на ЕГЭ. Словом, ФГОС — это фундамент образовательного процесса.</a:t>
            </a:r>
          </a:p>
          <a:p>
            <a:pPr algn="l"/>
            <a:r>
              <a:rPr lang="ru-RU" b="0" i="0" dirty="0">
                <a:solidFill>
                  <a:srgbClr val="000000"/>
                </a:solidFill>
                <a:effectLst/>
                <a:latin typeface="Circe"/>
              </a:rPr>
              <a:t>Основной задачей ФГОС является создание единого образовательного пространства по всей России. Считается, что оно обеспечит комфортные условия обучения для детей при переезде в другой город или, к примеру, при </a:t>
            </a:r>
            <a:r>
              <a:rPr lang="ru-RU" b="0" i="0" u="none" strike="noStrike" dirty="0">
                <a:solidFill>
                  <a:srgbClr val="48A1E6"/>
                </a:solidFill>
                <a:effectLst/>
                <a:latin typeface="Circe"/>
                <a:hlinkClick r:id="rId3"/>
              </a:rPr>
              <a:t>переходе на семейное обучение</a:t>
            </a:r>
            <a:r>
              <a:rPr lang="ru-RU" b="0" i="0" dirty="0">
                <a:solidFill>
                  <a:srgbClr val="000000"/>
                </a:solidFill>
                <a:effectLst/>
                <a:latin typeface="Circe"/>
              </a:rPr>
              <a:t>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25033339"/>
      </p:ext>
    </p:extLst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31CB874E-CB59-4CF0-9891-788C7FF978A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528" y="332656"/>
            <a:ext cx="8640960" cy="4389437"/>
          </a:xfrm>
        </p:spPr>
        <p:txBody>
          <a:bodyPr/>
          <a:lstStyle/>
          <a:p>
            <a:r>
              <a:rPr lang="ru-RU" b="0" i="0" dirty="0">
                <a:solidFill>
                  <a:srgbClr val="000000"/>
                </a:solidFill>
                <a:effectLst/>
                <a:latin typeface="Circe"/>
              </a:rPr>
              <a:t>ФГОС также обеспечивает преемственность образовательных программ. Предполагается, что каждый ученик на предыдущей ступени обучения получает все знания, необходимые для перехода на следующую. Иначе говоря, нельзя перейти в пятый класс, не владея знаниями и умениями начальной школы. </a:t>
            </a:r>
          </a:p>
          <a:p>
            <a:pPr algn="l"/>
            <a:r>
              <a:rPr lang="ru-RU" b="0" i="0" dirty="0">
                <a:solidFill>
                  <a:srgbClr val="000000"/>
                </a:solidFill>
                <a:effectLst/>
                <a:latin typeface="Circe"/>
              </a:rPr>
              <a:t>ФГОС должны соблюдать образовательные учреждения любого уровня, начиная с детского сада и заканчивая курсами повышения квалификации. Под эту необходимость попадают не только государственные, но и частные учебные заведения. Ведь все они подчиняются закону «Об образовании в Российской Федерации». </a:t>
            </a:r>
          </a:p>
          <a:p>
            <a:pPr algn="l"/>
            <a:r>
              <a:rPr lang="ru-RU" b="0" i="0" dirty="0">
                <a:solidFill>
                  <a:srgbClr val="000000"/>
                </a:solidFill>
                <a:effectLst/>
                <a:latin typeface="Circe"/>
              </a:rPr>
              <a:t>Актуальный текст государственных образовательных стандартов можно почитать на официальном сайте fgos.ru. </a:t>
            </a:r>
          </a:p>
          <a:p>
            <a:endParaRPr lang="ru-RU" b="0" i="0" dirty="0">
              <a:solidFill>
                <a:srgbClr val="000000"/>
              </a:solidFill>
              <a:effectLst/>
              <a:latin typeface="Circe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93235692"/>
      </p:ext>
    </p:extLst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E8967E9-DBEE-4163-81C7-C35C8B78E1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0" dirty="0">
                <a:solidFill>
                  <a:srgbClr val="000000"/>
                </a:solidFill>
                <a:effectLst/>
                <a:latin typeface="Circe"/>
              </a:rPr>
              <a:t>Какие бывают ФГОС</a:t>
            </a:r>
            <a:br>
              <a:rPr lang="ru-RU" b="1" i="0" dirty="0">
                <a:solidFill>
                  <a:srgbClr val="000000"/>
                </a:solidFill>
                <a:effectLst/>
                <a:latin typeface="Circe"/>
              </a:rPr>
            </a:b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9C8BE32-4E0F-4A1D-B469-03F654B5B1F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/>
            <a:r>
              <a:rPr lang="ru-RU" b="0" i="0" dirty="0">
                <a:solidFill>
                  <a:srgbClr val="000000"/>
                </a:solidFill>
                <a:effectLst/>
                <a:latin typeface="Circe"/>
              </a:rPr>
              <a:t>На каждой ступени образования — свои стандарты. Школьникам необходимо руководствоваться следующими документами: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ru-RU" b="0" i="0" u="none" strike="noStrike" dirty="0">
                <a:solidFill>
                  <a:srgbClr val="000000"/>
                </a:solidFill>
                <a:effectLst/>
                <a:latin typeface="Circe"/>
              </a:rPr>
              <a:t>ФГОС начального общего образования (1-4 классы),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ru-RU" b="0" i="0" u="none" strike="noStrike" dirty="0">
                <a:solidFill>
                  <a:srgbClr val="000000"/>
                </a:solidFill>
                <a:effectLst/>
                <a:latin typeface="Circe"/>
              </a:rPr>
              <a:t>ФГОС основного общего образования (5-9 классы),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ru-RU" b="0" i="0" u="none" strike="noStrike" dirty="0">
                <a:solidFill>
                  <a:srgbClr val="000000"/>
                </a:solidFill>
                <a:effectLst/>
                <a:latin typeface="Circe"/>
              </a:rPr>
              <a:t>ФГОС среднего общего образования (10-11 классы),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ru-RU" b="0" i="0" u="none" strike="noStrike" dirty="0">
                <a:solidFill>
                  <a:srgbClr val="000000"/>
                </a:solidFill>
                <a:effectLst/>
                <a:latin typeface="Circe"/>
              </a:rPr>
              <a:t>ФГОС образования обучающихся с ограниченными возможностями здоровья (ОВЗ). 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50039371"/>
      </p:ext>
    </p:extLst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87F18DA-9791-4326-8635-494A6B9077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3716" y="404664"/>
            <a:ext cx="8229600" cy="1143000"/>
          </a:xfrm>
        </p:spPr>
        <p:txBody>
          <a:bodyPr/>
          <a:lstStyle/>
          <a:p>
            <a:r>
              <a:rPr lang="ru-RU" b="1" i="0" dirty="0">
                <a:solidFill>
                  <a:srgbClr val="000000"/>
                </a:solidFill>
                <a:effectLst/>
                <a:latin typeface="Circe"/>
              </a:rPr>
              <a:t>Три поколения стандартов</a:t>
            </a:r>
            <a:br>
              <a:rPr lang="ru-RU" b="1" i="0" dirty="0">
                <a:solidFill>
                  <a:srgbClr val="000000"/>
                </a:solidFill>
                <a:effectLst/>
                <a:latin typeface="Circe"/>
              </a:rPr>
            </a:b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288B2FC-08B8-4E1C-9D4D-9F90DFF43E3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1520" y="956620"/>
            <a:ext cx="8438764" cy="4389437"/>
          </a:xfrm>
        </p:spPr>
        <p:txBody>
          <a:bodyPr/>
          <a:lstStyle/>
          <a:p>
            <a:pPr marL="0" indent="0" algn="l">
              <a:buNone/>
            </a:pPr>
            <a:r>
              <a:rPr lang="ru-RU" b="0" i="0" dirty="0">
                <a:solidFill>
                  <a:srgbClr val="000000"/>
                </a:solidFill>
                <a:effectLst/>
                <a:latin typeface="Circe"/>
              </a:rPr>
              <a:t>ФГОС принято делить на три поколения — в зависимости от того, в каких годах они применялись. </a:t>
            </a:r>
          </a:p>
          <a:p>
            <a:pPr algn="l"/>
            <a:r>
              <a:rPr lang="ru-RU" b="1" i="0" dirty="0">
                <a:solidFill>
                  <a:srgbClr val="000000"/>
                </a:solidFill>
                <a:effectLst/>
                <a:latin typeface="Circe"/>
              </a:rPr>
              <a:t>Первое поколение ФГОС</a:t>
            </a:r>
          </a:p>
          <a:p>
            <a:pPr marL="0" indent="0" algn="l">
              <a:buNone/>
            </a:pPr>
            <a:r>
              <a:rPr lang="ru-RU" b="0" i="0" dirty="0">
                <a:solidFill>
                  <a:srgbClr val="000000"/>
                </a:solidFill>
                <a:effectLst/>
                <a:latin typeface="Circe"/>
              </a:rPr>
              <a:t>Были приняты в 2004 году и назывались государственными образовательными стандартами. Аббревиатура ФГОС ещё не использовалась. Основной целью Стандарта 2004 года был не личностный, а предметный результат, ввиду чего Стандарт быстро устарел. Во главу ставился набор информации, обязательной для изучения. Подробно описывалось содержание образование: темы, дидактические единицы.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8578183"/>
      </p:ext>
    </p:extLst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EE76692-3EEF-41A5-A662-9FF8130E2E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16CFB7E8-CD0C-4957-8F3D-5966FE78255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3861" t="34033" r="53691" b="20034"/>
          <a:stretch/>
        </p:blipFill>
        <p:spPr>
          <a:xfrm>
            <a:off x="323528" y="548680"/>
            <a:ext cx="7926026" cy="4824536"/>
          </a:xfrm>
        </p:spPr>
      </p:pic>
    </p:spTree>
    <p:extLst>
      <p:ext uri="{BB962C8B-B14F-4D97-AF65-F5344CB8AC3E}">
        <p14:creationId xmlns:p14="http://schemas.microsoft.com/office/powerpoint/2010/main" val="4065865419"/>
      </p:ext>
    </p:extLst>
  </p:cSld>
  <p:clrMapOvr>
    <a:masterClrMapping/>
  </p:clrMapOvr>
  <p:transition/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Поток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ppt/theme/themeOverride2.xml><?xml version="1.0" encoding="utf-8"?>
<a:themeOverride xmlns:a="http://schemas.openxmlformats.org/drawingml/2006/main">
  <a:clrScheme name="Поток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985</TotalTime>
  <Words>901</Words>
  <Application>Microsoft Office PowerPoint</Application>
  <PresentationFormat>Экран (4:3)</PresentationFormat>
  <Paragraphs>57</Paragraphs>
  <Slides>16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22" baseType="lpstr">
      <vt:lpstr>Arial</vt:lpstr>
      <vt:lpstr>Calibri</vt:lpstr>
      <vt:lpstr>Circe</vt:lpstr>
      <vt:lpstr>Constantia</vt:lpstr>
      <vt:lpstr>Wingdings 2</vt:lpstr>
      <vt:lpstr>Поток</vt:lpstr>
      <vt:lpstr>ФГОС 2020</vt:lpstr>
      <vt:lpstr>Мы рассмотрим</vt:lpstr>
      <vt:lpstr>Презентация PowerPoint</vt:lpstr>
      <vt:lpstr>Презентация PowerPoint</vt:lpstr>
      <vt:lpstr>Что такое ФГОС </vt:lpstr>
      <vt:lpstr>Презентация PowerPoint</vt:lpstr>
      <vt:lpstr>Какие бывают ФГОС </vt:lpstr>
      <vt:lpstr>Три поколения стандартов </vt:lpstr>
      <vt:lpstr>Презентация PowerPoint</vt:lpstr>
      <vt:lpstr>Второе поколение образовательных стандартов </vt:lpstr>
      <vt:lpstr>Презентация PowerPoint</vt:lpstr>
      <vt:lpstr>Третье поколение ФГОС </vt:lpstr>
      <vt:lpstr>Новый ФГОС 2020 </vt:lpstr>
      <vt:lpstr>Презентация PowerPoint</vt:lpstr>
      <vt:lpstr>Презентация PowerPoint</vt:lpstr>
      <vt:lpstr>Презентация PowerPoint</vt:lpstr>
    </vt:vector>
  </TitlesOfParts>
  <Company>Организация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ФГОС  начального  общего образования</dc:title>
  <dc:creator>Customer</dc:creator>
  <cp:lastModifiedBy>Настя</cp:lastModifiedBy>
  <cp:revision>43</cp:revision>
  <dcterms:created xsi:type="dcterms:W3CDTF">2001-12-31T23:39:14Z</dcterms:created>
  <dcterms:modified xsi:type="dcterms:W3CDTF">2022-01-16T12:01:29Z</dcterms:modified>
</cp:coreProperties>
</file>