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EEFA-D3F9-441F-9682-45025A9B8139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B052BF0-1FD7-4309-90C4-870C91FBDBF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EEFA-D3F9-441F-9682-45025A9B8139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52BF0-1FD7-4309-90C4-870C91FBDB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EEFA-D3F9-441F-9682-45025A9B8139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52BF0-1FD7-4309-90C4-870C91FBDB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EEFA-D3F9-441F-9682-45025A9B8139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52BF0-1FD7-4309-90C4-870C91FBDB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EEFA-D3F9-441F-9682-45025A9B8139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52BF0-1FD7-4309-90C4-870C91FBDBF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EEFA-D3F9-441F-9682-45025A9B8139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52BF0-1FD7-4309-90C4-870C91FBDBF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EEFA-D3F9-441F-9682-45025A9B8139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52BF0-1FD7-4309-90C4-870C91FBDBF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EEFA-D3F9-441F-9682-45025A9B8139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52BF0-1FD7-4309-90C4-870C91FBDB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EEFA-D3F9-441F-9682-45025A9B8139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52BF0-1FD7-4309-90C4-870C91FBDB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EEFA-D3F9-441F-9682-45025A9B8139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52BF0-1FD7-4309-90C4-870C91FBDB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EEFA-D3F9-441F-9682-45025A9B8139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52BF0-1FD7-4309-90C4-870C91FBDB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26BEEFA-D3F9-441F-9682-45025A9B8139}" type="datetimeFigureOut">
              <a:rPr lang="ru-RU" smtClean="0"/>
              <a:t>01.12.2021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B052BF0-1FD7-4309-90C4-870C91FBDBF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akeupnow.info/index.php/ru/" TargetMode="External"/><Relationship Id="rId2" Type="http://schemas.openxmlformats.org/officeDocument/2006/relationships/hyperlink" Target="https://geographyofrussia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ntchita.ru/index.php/traditsionnaya-kultura/ekspeditsii" TargetMode="External"/><Relationship Id="rId5" Type="http://schemas.openxmlformats.org/officeDocument/2006/relationships/hyperlink" Target="https://www.culture.ru/institutes/4317/zabaikalskii-kraevoi-kraevedcheskii-muzei-imeni-a-k-kuznecova" TargetMode="External"/><Relationship Id="rId4" Type="http://schemas.openxmlformats.org/officeDocument/2006/relationships/hyperlink" Target="http://zabinfo.ru/82578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" TargetMode="External"/><Relationship Id="rId2" Type="http://schemas.openxmlformats.org/officeDocument/2006/relationships/hyperlink" Target="https://zen.yandex.ru/media/id/5c40615ef2b20900a9599b2c/kalendar-semeiskih-zabaikali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u.wikipedia.org/wiki/%D0%90%D0%BB%D1%82%D0%B0%D1%80%D0%B3%D0%B0%D0%BD%D0%B0" TargetMode="External"/><Relationship Id="rId4" Type="http://schemas.openxmlformats.org/officeDocument/2006/relationships/hyperlink" Target="http://doma-em.ru/kuxnya-zabajkalya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/>
              <a:t>Рабочая  программа  элективного курса </a:t>
            </a:r>
            <a:r>
              <a:rPr lang="ru-RU" sz="6000" dirty="0" smtClean="0"/>
              <a:t>«Игры </a:t>
            </a:r>
            <a:r>
              <a:rPr lang="ru-RU" sz="6000" dirty="0" smtClean="0"/>
              <a:t>народов Забайкалья»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r>
              <a:rPr lang="ru-RU" b="1" dirty="0" smtClean="0">
                <a:solidFill>
                  <a:schemeClr val="tx1"/>
                </a:solidFill>
              </a:rPr>
              <a:t>Кафедра развивающего обучения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с. Кыра 2021г. 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20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Планируемые </a:t>
            </a:r>
            <a:r>
              <a:rPr lang="ru-RU" sz="4000" dirty="0" smtClean="0"/>
              <a:t>результаты</a:t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u="sng" dirty="0"/>
              <a:t> </a:t>
            </a:r>
            <a:r>
              <a:rPr lang="ru-RU" b="1" u="sng" dirty="0" err="1" smtClean="0">
                <a:solidFill>
                  <a:schemeClr val="tx1"/>
                </a:solidFill>
              </a:rPr>
              <a:t>Метапредметные</a:t>
            </a:r>
            <a:r>
              <a:rPr lang="ru-RU" b="1" u="sng" dirty="0" smtClean="0">
                <a:solidFill>
                  <a:schemeClr val="tx1"/>
                </a:solidFill>
              </a:rPr>
              <a:t> результаты: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выявлять </a:t>
            </a:r>
            <a:r>
              <a:rPr lang="ru-RU" dirty="0">
                <a:solidFill>
                  <a:schemeClr val="tx1"/>
                </a:solidFill>
              </a:rPr>
              <a:t>дефициты информации, данных, необходимых для решения поставленной задачи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самостоятельно выбирать способ решения учебной задачи (сравнивать несколько вариантов решения, выбирать наиболее подходящий с учетом самостоятельно выделенных критериев</a:t>
            </a:r>
            <a:r>
              <a:rPr lang="ru-RU" dirty="0" smtClean="0">
                <a:solidFill>
                  <a:schemeClr val="tx1"/>
                </a:solidFill>
              </a:rPr>
              <a:t>);</a:t>
            </a:r>
          </a:p>
          <a:p>
            <a:r>
              <a:rPr lang="ru-RU" dirty="0">
                <a:solidFill>
                  <a:schemeClr val="tx1"/>
                </a:solidFill>
              </a:rPr>
              <a:t>самостоятельно формулировать обобщения и выводы по результатам проведенного наблюдения, опыта, исследования, владеть инструментами оценки достоверности полученных выводов и обобщений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144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Планируемые </a:t>
            </a:r>
            <a:r>
              <a:rPr lang="ru-RU" sz="4000" dirty="0" smtClean="0"/>
              <a:t>результаты</a:t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u="sng" dirty="0" smtClean="0"/>
              <a:t> </a:t>
            </a:r>
          </a:p>
          <a:p>
            <a:r>
              <a:rPr lang="ru-RU" dirty="0">
                <a:solidFill>
                  <a:schemeClr val="tx1"/>
                </a:solidFill>
              </a:rPr>
              <a:t>использовать вопросы как исследовательский инструмент познания;</a:t>
            </a:r>
          </a:p>
          <a:p>
            <a:r>
              <a:rPr lang="ru-RU" dirty="0">
                <a:solidFill>
                  <a:schemeClr val="tx1"/>
                </a:solidFill>
              </a:rPr>
              <a:t>прогнозировать возможное дальнейшее развитие процессов, событий и их последствия в аналогичных или сходных ситуациях, выдвигать предположения об их развитии в новых условиях и контекстах;</a:t>
            </a:r>
          </a:p>
          <a:p>
            <a:r>
              <a:rPr lang="ru-RU" dirty="0">
                <a:solidFill>
                  <a:schemeClr val="tx1"/>
                </a:solidFill>
              </a:rPr>
              <a:t>выбирать, анализировать, систематизировать и интерпретировать информацию различных видов и форм представления;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004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Календарно – тематическое планирование 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4759011"/>
              </p:ext>
            </p:extLst>
          </p:nvPr>
        </p:nvGraphicFramePr>
        <p:xfrm>
          <a:off x="457200" y="1600200"/>
          <a:ext cx="8229600" cy="466344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Раздел программы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Электронный  образовательный</a:t>
                      </a:r>
                      <a:r>
                        <a:rPr lang="ru-RU" baseline="0" dirty="0" smtClean="0"/>
                        <a:t> ресурс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Форма проведения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Теоретические аспекты особенностей народов и их религии в Забайкальском крае.</a:t>
                      </a:r>
                      <a:r>
                        <a:rPr lang="ru-RU" dirty="0" smtClean="0"/>
                        <a:t> </a:t>
                      </a:r>
                      <a:endParaRPr lang="ru-RU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hlinkClick r:id="rId2"/>
                        </a:rPr>
                        <a:t>https://geographyofrussia.com/</a:t>
                      </a:r>
                      <a:endParaRPr lang="ru-RU" dirty="0" smtClean="0"/>
                    </a:p>
                    <a:p>
                      <a:r>
                        <a:rPr lang="ru-RU" dirty="0" smtClean="0">
                          <a:hlinkClick r:id="rId3"/>
                        </a:rPr>
                        <a:t>https://wakeupnow.info/index.php/ru/</a:t>
                      </a:r>
                      <a:endParaRPr lang="ru-RU" dirty="0" smtClean="0"/>
                    </a:p>
                    <a:p>
                      <a:r>
                        <a:rPr lang="ru-RU" dirty="0" smtClean="0">
                          <a:hlinkClick r:id="rId4"/>
                        </a:rPr>
                        <a:t>http://zabinfo.ru/82578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Фольклор  народов   Забайкальского края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5"/>
                        </a:rPr>
                        <a:t>https://www.culture.ru/institutes/4317/zabaikalskii-kraevoi-kraevedcheskii-muzei-imeni-a-k-kuznecova</a:t>
                      </a:r>
                      <a:r>
                        <a:rPr lang="ru-RU" dirty="0" smtClean="0"/>
                        <a:t> </a:t>
                      </a:r>
                    </a:p>
                    <a:p>
                      <a:r>
                        <a:rPr lang="en-US" dirty="0" smtClean="0">
                          <a:hlinkClick r:id="rId6"/>
                        </a:rPr>
                        <a:t>http://dntchita.ru/index.php/traditsionnaya-kultura/ekspeditsii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Экскурсия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979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Календарно – тематическое планирование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265552"/>
              </p:ext>
            </p:extLst>
          </p:nvPr>
        </p:nvGraphicFramePr>
        <p:xfrm>
          <a:off x="457200" y="1600200"/>
          <a:ext cx="8229600" cy="5029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Раздел программы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        Электронный  образовательный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ресурс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  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Форма проведения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Обычаи, праздники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2"/>
                        </a:rPr>
                        <a:t>https://zen.yandex.ru/media/id/5c40615ef2b20900a9599b2c/kalendar-semeiskih-zabaikalia</a:t>
                      </a:r>
                      <a:endParaRPr lang="ru-RU" dirty="0" smtClean="0"/>
                    </a:p>
                    <a:p>
                      <a:r>
                        <a:rPr lang="en-US" dirty="0" smtClean="0">
                          <a:hlinkClick r:id="rId3"/>
                        </a:rPr>
                        <a:t>https://ru.wikipedia.org/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Проект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Национальная кухня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4"/>
                        </a:rPr>
                        <a:t>http://doma-em.ru/kuxnya-zabajkalya.html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Проект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 Игры  народов Забайкалья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5"/>
                        </a:rPr>
                        <a:t>https://ru.wikipedia.org/wiki/%D0%90%D0%BB%D1%82%D0%B0%D1%80%D0%B3%D0%B0%D0%BD%D0%B0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Практическое занятие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808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Пояснительная записка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Культура и традиции </a:t>
            </a:r>
            <a:r>
              <a:rPr lang="ru-RU" dirty="0">
                <a:solidFill>
                  <a:schemeClr val="tx1"/>
                </a:solidFill>
              </a:rPr>
              <a:t>народов Забайкалья является частью культуры нашей страны. Культура народов Забайкалья сформировалась на основе культур нескольких этносов: культуры эвенков, культуры бурят, которые являются коренными народами Забайкалья и культуры русскоязычного населения, которое было пришлым. Русскоязычное население в Забайкалье в итоге образовало </a:t>
            </a:r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ru-RU" dirty="0">
                <a:solidFill>
                  <a:schemeClr val="tx1"/>
                </a:solidFill>
              </a:rPr>
              <a:t>своеобразные культуры: </a:t>
            </a:r>
            <a:r>
              <a:rPr lang="ru-RU" dirty="0" smtClean="0">
                <a:solidFill>
                  <a:schemeClr val="tx1"/>
                </a:solidFill>
              </a:rPr>
              <a:t> Коренные </a:t>
            </a:r>
            <a:r>
              <a:rPr lang="ru-RU" dirty="0">
                <a:solidFill>
                  <a:schemeClr val="tx1"/>
                </a:solidFill>
              </a:rPr>
              <a:t>народы Забайкалья - эвенки, буряты; русскоязычное население - </a:t>
            </a:r>
            <a:r>
              <a:rPr lang="ru-RU" dirty="0" err="1">
                <a:solidFill>
                  <a:schemeClr val="tx1"/>
                </a:solidFill>
              </a:rPr>
              <a:t>семейские</a:t>
            </a:r>
            <a:r>
              <a:rPr lang="ru-RU" dirty="0">
                <a:solidFill>
                  <a:schemeClr val="tx1"/>
                </a:solidFill>
              </a:rPr>
              <a:t>, казаки.</a:t>
            </a:r>
          </a:p>
        </p:txBody>
      </p:sp>
    </p:spTree>
    <p:extLst>
      <p:ext uri="{BB962C8B-B14F-4D97-AF65-F5344CB8AC3E}">
        <p14:creationId xmlns:p14="http://schemas.microsoft.com/office/powerpoint/2010/main" val="177302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Данная  программа «   </a:t>
            </a:r>
            <a:r>
              <a:rPr lang="ru-RU" sz="2800" dirty="0" smtClean="0">
                <a:solidFill>
                  <a:schemeClr val="tx1"/>
                </a:solidFill>
              </a:rPr>
              <a:t> Игры </a:t>
            </a:r>
            <a:r>
              <a:rPr lang="ru-RU" sz="2800" dirty="0" smtClean="0">
                <a:solidFill>
                  <a:schemeClr val="tx1"/>
                </a:solidFill>
              </a:rPr>
              <a:t>народов Забайкалья»  разработана </a:t>
            </a:r>
            <a:r>
              <a:rPr lang="ru-RU" sz="2800" dirty="0">
                <a:solidFill>
                  <a:schemeClr val="tx1"/>
                </a:solidFill>
              </a:rPr>
              <a:t>для </a:t>
            </a:r>
            <a:r>
              <a:rPr lang="ru-RU" sz="2800" dirty="0" smtClean="0">
                <a:solidFill>
                  <a:schemeClr val="tx1"/>
                </a:solidFill>
              </a:rPr>
              <a:t>обучающихся среднего звена основного общего </a:t>
            </a:r>
            <a:r>
              <a:rPr lang="ru-RU" sz="2800" dirty="0">
                <a:solidFill>
                  <a:schemeClr val="tx1"/>
                </a:solidFill>
              </a:rPr>
              <a:t>образования школы. Огромная роль в развитии и воспитании ребенка принадлежит </a:t>
            </a:r>
            <a:r>
              <a:rPr lang="ru-RU" sz="2800" dirty="0" smtClean="0">
                <a:solidFill>
                  <a:schemeClr val="tx1"/>
                </a:solidFill>
              </a:rPr>
              <a:t>его отношение к Родине.</a:t>
            </a:r>
            <a:r>
              <a:rPr lang="ru-RU" sz="2800" dirty="0">
                <a:solidFill>
                  <a:schemeClr val="tx1"/>
                </a:solidFill>
              </a:rPr>
              <a:t> Обучающиеся должны научиться самостоятельно ставить цели и определять пути их достижения, использовать приобретенный в школе опыт деятельности в реальной жизни, в том числе и за рамками учебного процесса</a:t>
            </a:r>
            <a:r>
              <a:rPr lang="ru-RU" sz="2800" dirty="0" smtClean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714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sz="3200" dirty="0">
                <a:solidFill>
                  <a:schemeClr val="tx1"/>
                </a:solidFill>
              </a:rPr>
              <a:t>Данная программа разработана на основании: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</a:rPr>
              <a:t>-   ФЗ «Об образовании»</a:t>
            </a:r>
          </a:p>
          <a:p>
            <a:pPr>
              <a:buFontTx/>
              <a:buChar char="-"/>
            </a:pPr>
            <a:r>
              <a:rPr lang="ru-RU" sz="3200" dirty="0">
                <a:solidFill>
                  <a:schemeClr val="tx1"/>
                </a:solidFill>
              </a:rPr>
              <a:t>ФГОС (третьего поколения)</a:t>
            </a:r>
          </a:p>
          <a:p>
            <a:pPr>
              <a:buFontTx/>
              <a:buChar char="-"/>
            </a:pPr>
            <a:r>
              <a:rPr lang="ru-RU" sz="3200" dirty="0">
                <a:solidFill>
                  <a:schemeClr val="tx1"/>
                </a:solidFill>
              </a:rPr>
              <a:t>НПА ОО (приказы, положения </a:t>
            </a:r>
            <a:r>
              <a:rPr lang="ru-RU" sz="3200" dirty="0" smtClean="0">
                <a:solidFill>
                  <a:schemeClr val="tx1"/>
                </a:solidFill>
              </a:rPr>
              <a:t> о  элективных курсах  и </a:t>
            </a:r>
            <a:r>
              <a:rPr lang="ru-RU" sz="3200" dirty="0">
                <a:solidFill>
                  <a:schemeClr val="tx1"/>
                </a:solidFill>
              </a:rPr>
              <a:t>т.д.) 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82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Сроки реализации программы </a:t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Данная программа реализуется в течении учебного года в объеме </a:t>
            </a:r>
            <a:r>
              <a:rPr lang="ru-RU" b="1" dirty="0" smtClean="0"/>
              <a:t>5 часов </a:t>
            </a:r>
            <a:r>
              <a:rPr lang="ru-RU" dirty="0"/>
              <a:t>часть часов включается в план </a:t>
            </a:r>
            <a:r>
              <a:rPr lang="ru-RU" dirty="0" smtClean="0"/>
              <a:t>внеурочных мероприятий </a:t>
            </a:r>
            <a:r>
              <a:rPr lang="ru-RU" dirty="0"/>
              <a:t>и реализуется в различных формах: </a:t>
            </a:r>
            <a:endParaRPr lang="ru-RU" dirty="0" smtClean="0"/>
          </a:p>
          <a:p>
            <a:r>
              <a:rPr lang="ru-RU" dirty="0" smtClean="0"/>
              <a:t>Проектной деятельности , </a:t>
            </a:r>
            <a:endParaRPr lang="ru-RU" dirty="0" smtClean="0"/>
          </a:p>
          <a:p>
            <a:r>
              <a:rPr lang="ru-RU" dirty="0" smtClean="0"/>
              <a:t>образовательные экскурсии</a:t>
            </a:r>
          </a:p>
          <a:p>
            <a:r>
              <a:rPr lang="ru-RU" dirty="0" smtClean="0"/>
              <a:t>Практические занятия   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759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Целями  программы являются:</a:t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создание </a:t>
            </a:r>
            <a:r>
              <a:rPr lang="ru-RU" sz="2800" dirty="0">
                <a:solidFill>
                  <a:schemeClr val="tx1"/>
                </a:solidFill>
              </a:rPr>
              <a:t>условий для формирования у учащихся целостного представления </a:t>
            </a:r>
            <a:r>
              <a:rPr lang="ru-RU" sz="2800" dirty="0" smtClean="0">
                <a:solidFill>
                  <a:schemeClr val="tx1"/>
                </a:solidFill>
              </a:rPr>
              <a:t>о культуре и традициях народов Забайкалья 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 содействие </a:t>
            </a:r>
            <a:r>
              <a:rPr lang="ru-RU" sz="2800" dirty="0">
                <a:solidFill>
                  <a:schemeClr val="tx1"/>
                </a:solidFill>
              </a:rPr>
              <a:t>воспитанию патриотизма и уважения к истории малой Родины, гражданской ответственности, толерантности, 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Формированию способности </a:t>
            </a:r>
            <a:r>
              <a:rPr lang="ru-RU" sz="2800" dirty="0">
                <a:solidFill>
                  <a:schemeClr val="tx1"/>
                </a:solidFill>
              </a:rPr>
              <a:t>к стремлению сохранять и приумножать культурное достояние своего региона. </a:t>
            </a:r>
          </a:p>
        </p:txBody>
      </p:sp>
    </p:spTree>
    <p:extLst>
      <p:ext uri="{BB962C8B-B14F-4D97-AF65-F5344CB8AC3E}">
        <p14:creationId xmlns:p14="http://schemas.microsoft.com/office/powerpoint/2010/main" val="163782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Раздел 1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Теоретические аспекты особенностей народов и их религии в Забайкальском </a:t>
            </a:r>
            <a:r>
              <a:rPr lang="ru-RU" dirty="0" smtClean="0">
                <a:solidFill>
                  <a:schemeClr val="tx1"/>
                </a:solidFill>
              </a:rPr>
              <a:t>крае.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Раздел 2. </a:t>
            </a:r>
            <a:r>
              <a:rPr lang="ru-RU" dirty="0" smtClean="0">
                <a:solidFill>
                  <a:schemeClr val="tx1"/>
                </a:solidFill>
              </a:rPr>
              <a:t>Фольклор  </a:t>
            </a:r>
            <a:r>
              <a:rPr lang="ru-RU" dirty="0">
                <a:solidFill>
                  <a:schemeClr val="tx1"/>
                </a:solidFill>
              </a:rPr>
              <a:t>народов </a:t>
            </a:r>
            <a:r>
              <a:rPr lang="ru-RU" dirty="0" smtClean="0">
                <a:solidFill>
                  <a:schemeClr val="tx1"/>
                </a:solidFill>
              </a:rPr>
              <a:t>  Забайкальского края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Раздел 3. </a:t>
            </a:r>
            <a:r>
              <a:rPr lang="ru-RU" dirty="0" smtClean="0">
                <a:solidFill>
                  <a:schemeClr val="tx1"/>
                </a:solidFill>
              </a:rPr>
              <a:t>Обычаи, праздники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Раздел 4. </a:t>
            </a:r>
            <a:r>
              <a:rPr lang="ru-RU" dirty="0" smtClean="0">
                <a:solidFill>
                  <a:schemeClr val="tx1"/>
                </a:solidFill>
              </a:rPr>
              <a:t>Национальная кухня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Раздел 5.  </a:t>
            </a:r>
            <a:r>
              <a:rPr lang="ru-RU" dirty="0" smtClean="0">
                <a:solidFill>
                  <a:schemeClr val="tx1"/>
                </a:solidFill>
              </a:rPr>
              <a:t>Игры  народов Забайкалья </a:t>
            </a:r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314878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Планируемые результаты</a:t>
            </a:r>
            <a:br>
              <a:rPr lang="ru-RU" sz="4400" dirty="0" smtClean="0"/>
            </a:b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507342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  </a:t>
            </a:r>
            <a:r>
              <a:rPr lang="ru-RU" sz="3400" dirty="0" smtClean="0">
                <a:solidFill>
                  <a:schemeClr val="tx1"/>
                </a:solidFill>
              </a:rPr>
              <a:t>Реализация данной программы устанавливает </a:t>
            </a:r>
            <a:r>
              <a:rPr lang="ru-RU" sz="3400" dirty="0">
                <a:solidFill>
                  <a:schemeClr val="tx1"/>
                </a:solidFill>
              </a:rPr>
              <a:t>требования к результатам </a:t>
            </a:r>
            <a:r>
              <a:rPr lang="ru-RU" sz="3400" dirty="0" smtClean="0">
                <a:solidFill>
                  <a:schemeClr val="tx1"/>
                </a:solidFill>
              </a:rPr>
              <a:t>ее освоения обучающимися:</a:t>
            </a:r>
          </a:p>
          <a:p>
            <a:pPr marL="0" indent="0">
              <a:buNone/>
            </a:pPr>
            <a:r>
              <a:rPr lang="ru-RU" sz="3400" b="1" u="sng" dirty="0" smtClean="0">
                <a:solidFill>
                  <a:schemeClr val="tx1"/>
                </a:solidFill>
              </a:rPr>
              <a:t>Личностные результаты:</a:t>
            </a:r>
            <a:endParaRPr lang="ru-RU" sz="460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ru-RU" sz="2900" dirty="0" smtClean="0">
                <a:solidFill>
                  <a:schemeClr val="tx1"/>
                </a:solidFill>
              </a:rPr>
              <a:t>готовностью </a:t>
            </a:r>
            <a:r>
              <a:rPr lang="ru-RU" sz="2900" dirty="0">
                <a:solidFill>
                  <a:schemeClr val="tx1"/>
                </a:solidFill>
              </a:rPr>
              <a:t>к выполнению обязанностей гражданина и реализации его прав, уважение прав, свобод и законных интересов других людей</a:t>
            </a:r>
            <a:r>
              <a:rPr lang="ru-RU" sz="2900" dirty="0" smtClean="0">
                <a:solidFill>
                  <a:schemeClr val="tx1"/>
                </a:solidFill>
              </a:rPr>
              <a:t>;</a:t>
            </a:r>
          </a:p>
          <a:p>
            <a:pPr>
              <a:buFontTx/>
              <a:buChar char="-"/>
            </a:pPr>
            <a:r>
              <a:rPr lang="ru-RU" sz="2900" dirty="0" smtClean="0">
                <a:solidFill>
                  <a:schemeClr val="tx1"/>
                </a:solidFill>
              </a:rPr>
              <a:t>осознание </a:t>
            </a:r>
            <a:r>
              <a:rPr lang="ru-RU" sz="2900" dirty="0">
                <a:solidFill>
                  <a:schemeClr val="tx1"/>
                </a:solidFill>
              </a:rPr>
              <a:t>российской гражданской идентичности в поликультурном и многоконфессиональном обществе, проявление интереса к познанию родного языка, истории, культуры Российской Федерации, своего края, народов России</a:t>
            </a:r>
            <a:r>
              <a:rPr lang="ru-RU" sz="2900" dirty="0" smtClean="0">
                <a:solidFill>
                  <a:schemeClr val="tx1"/>
                </a:solidFill>
              </a:rPr>
              <a:t>;</a:t>
            </a:r>
          </a:p>
          <a:p>
            <a:pPr>
              <a:buFontTx/>
              <a:buChar char="-"/>
            </a:pPr>
            <a:r>
              <a:rPr lang="ru-RU" sz="2900" dirty="0" smtClean="0">
                <a:solidFill>
                  <a:schemeClr val="tx1"/>
                </a:solidFill>
              </a:rPr>
              <a:t>ценностное </a:t>
            </a:r>
            <a:r>
              <a:rPr lang="ru-RU" sz="2900" dirty="0">
                <a:solidFill>
                  <a:schemeClr val="tx1"/>
                </a:solidFill>
              </a:rPr>
              <a:t>отношение к достижениям своей Родины </a:t>
            </a:r>
            <a:r>
              <a:rPr lang="ru-RU" sz="2900" dirty="0" smtClean="0">
                <a:solidFill>
                  <a:schemeClr val="tx1"/>
                </a:solidFill>
              </a:rPr>
              <a:t>-России</a:t>
            </a:r>
            <a:r>
              <a:rPr lang="ru-RU" sz="2900" dirty="0">
                <a:solidFill>
                  <a:schemeClr val="tx1"/>
                </a:solidFill>
              </a:rPr>
              <a:t>, к науке, искусству, спорту, технологиям, боевым подвигам и трудовым достижениям </a:t>
            </a:r>
            <a:r>
              <a:rPr lang="ru-RU" sz="2900" dirty="0" smtClean="0">
                <a:solidFill>
                  <a:schemeClr val="tx1"/>
                </a:solidFill>
              </a:rPr>
              <a:t>народа;</a:t>
            </a:r>
            <a:endParaRPr lang="ru-RU" sz="29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9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900" dirty="0" smtClean="0">
                <a:solidFill>
                  <a:schemeClr val="tx1"/>
                </a:solidFill>
              </a:rPr>
              <a:t> </a:t>
            </a:r>
            <a:endParaRPr lang="ru-RU" sz="2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1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Планируемые </a:t>
            </a:r>
            <a:r>
              <a:rPr lang="ru-RU" sz="4000" dirty="0" smtClean="0"/>
              <a:t>результаты</a:t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554461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</a:rPr>
              <a:t>восприимчивость </a:t>
            </a:r>
            <a:r>
              <a:rPr lang="ru-RU" dirty="0">
                <a:solidFill>
                  <a:schemeClr val="tx1"/>
                </a:solidFill>
              </a:rPr>
              <a:t>к разным видам искусства, традициям и творчеству своего и других народов, понимание эмоционального воздействия искусства; осознание важности художественной культуры как средства коммуникации и самовыражения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tx1"/>
                </a:solidFill>
              </a:rPr>
              <a:t>понимание ценности отечественного и мирового искусства, роли этнических культурных традиций и народного творчества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tx1"/>
                </a:solidFill>
              </a:rPr>
              <a:t>осознание ценности жизни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pPr>
              <a:buFontTx/>
              <a:buChar char="-"/>
            </a:pPr>
            <a:r>
              <a:rPr lang="ru-RU" dirty="0">
                <a:solidFill>
                  <a:schemeClr val="tx1"/>
                </a:solidFill>
              </a:rPr>
              <a:t>осознание своей роли как гражданина и потребителя в условиях взаимосвязи природной, технологической и социальной сред;</a:t>
            </a:r>
          </a:p>
          <a:p>
            <a:pPr marL="0" indent="0">
              <a:buNone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065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519</TotalTime>
  <Words>655</Words>
  <Application>Microsoft Office PowerPoint</Application>
  <PresentationFormat>Экран (4:3)</PresentationFormat>
  <Paragraphs>91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Исполнительная</vt:lpstr>
      <vt:lpstr>Рабочая  программа  элективного курса «Игры народов Забайкалья»</vt:lpstr>
      <vt:lpstr>Пояснительная записка </vt:lpstr>
      <vt:lpstr>Презентация PowerPoint</vt:lpstr>
      <vt:lpstr>Презентация PowerPoint</vt:lpstr>
      <vt:lpstr>Сроки реализации программы  </vt:lpstr>
      <vt:lpstr>Целями  программы являются: </vt:lpstr>
      <vt:lpstr>Содержание </vt:lpstr>
      <vt:lpstr>Планируемые результаты </vt:lpstr>
      <vt:lpstr>Планируемые результаты </vt:lpstr>
      <vt:lpstr>Планируемые результаты </vt:lpstr>
      <vt:lpstr>Планируемые результаты </vt:lpstr>
      <vt:lpstr>Календарно – тематическое планирование </vt:lpstr>
      <vt:lpstr>Календарно – тематическое планирование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Рабочая  программа  элективного курса «Традиции народов Забайкалья»</dc:title>
  <dc:creator>Asus</dc:creator>
  <cp:lastModifiedBy>Asus</cp:lastModifiedBy>
  <cp:revision>18</cp:revision>
  <dcterms:created xsi:type="dcterms:W3CDTF">2021-10-27T03:47:20Z</dcterms:created>
  <dcterms:modified xsi:type="dcterms:W3CDTF">2021-12-01T13:49:20Z</dcterms:modified>
</cp:coreProperties>
</file>