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67" r:id="rId6"/>
    <p:sldId id="268" r:id="rId7"/>
    <p:sldId id="269" r:id="rId8"/>
    <p:sldId id="259" r:id="rId9"/>
    <p:sldId id="270" r:id="rId10"/>
    <p:sldId id="273" r:id="rId11"/>
    <p:sldId id="274" r:id="rId12"/>
    <p:sldId id="260" r:id="rId13"/>
    <p:sldId id="261" r:id="rId14"/>
    <p:sldId id="275" r:id="rId15"/>
    <p:sldId id="276" r:id="rId16"/>
    <p:sldId id="266" r:id="rId17"/>
    <p:sldId id="272" r:id="rId18"/>
    <p:sldId id="264" r:id="rId19"/>
    <p:sldId id="277" r:id="rId20"/>
    <p:sldId id="271" r:id="rId21"/>
    <p:sldId id="265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CC728-F008-4189-83ED-BACBC491815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6BF19-4252-48AF-9F77-0B528F676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1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30C6EAE5-F4E0-42F4-B555-7EACBFF94179}" type="datetime1">
              <a:rPr lang="ru-RU" smtClean="0"/>
              <a:t>17.11.2020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20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BB47362D-FE5A-4A91-AE50-71A341E7497B}" type="datetime1">
              <a:rPr lang="ru-RU" smtClean="0"/>
              <a:t>17.11.2020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85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0B212FF-64EE-4B1E-93F4-6D09F2028D59}" type="datetime1">
              <a:rPr lang="ru-RU" smtClean="0"/>
              <a:t>17.11.2020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93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455C514-E899-479F-879B-9AF287D8C535}" type="datetime1">
              <a:rPr lang="ru-RU" smtClean="0"/>
              <a:t>17.11.2020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4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4443255" y="880581"/>
            <a:ext cx="159478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1" name="Линия"/>
          <p:cNvSpPr/>
          <p:nvPr/>
        </p:nvSpPr>
        <p:spPr>
          <a:xfrm flipH="1">
            <a:off x="4541269" y="880581"/>
            <a:ext cx="159478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2" name="Линия"/>
          <p:cNvSpPr/>
          <p:nvPr/>
        </p:nvSpPr>
        <p:spPr>
          <a:xfrm flipH="1">
            <a:off x="4507782" y="880581"/>
            <a:ext cx="159478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3" name="Линия"/>
          <p:cNvSpPr/>
          <p:nvPr/>
        </p:nvSpPr>
        <p:spPr>
          <a:xfrm>
            <a:off x="4332229" y="1279923"/>
            <a:ext cx="479543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12" name="pasted-image.tiff" descr="pasted-image.tiff"/>
          <p:cNvPicPr>
            <a:picLocks noChangeAspect="1"/>
          </p:cNvPicPr>
          <p:nvPr userDrawn="1"/>
        </p:nvPicPr>
        <p:blipFill>
          <a:blip r:embed="rId2">
            <a:biLevel thresh="25000"/>
            <a:extLst/>
          </a:blip>
          <a:srcRect l="39743" r="39743" b="36077"/>
          <a:stretch>
            <a:fillRect/>
          </a:stretch>
        </p:blipFill>
        <p:spPr>
          <a:xfrm>
            <a:off x="8828715" y="1"/>
            <a:ext cx="239086" cy="333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1993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Понятие, диагностики, проблемы, пути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09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Логинова_функциональная грамотность_вебинар_09.09.2019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65222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5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2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80" y="908720"/>
            <a:ext cx="6480720" cy="1143000"/>
          </a:xfrm>
        </p:spPr>
        <p:txBody>
          <a:bodyPr>
            <a:noAutofit/>
          </a:bodyPr>
          <a:lstStyle/>
          <a:p>
            <a:r>
              <a:rPr lang="ru-RU" sz="3200" dirty="0"/>
              <a:t>Аристипп: «… </a:t>
            </a:r>
            <a:r>
              <a:rPr lang="ru-RU" sz="3200" dirty="0" smtClean="0"/>
              <a:t>детей </a:t>
            </a:r>
            <a:r>
              <a:rPr lang="ru-RU" sz="3200" dirty="0"/>
              <a:t>надо учить тому, что пригодится им, когда они вырастут».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Сегодня общество и экономика делают запрос на таких специалистов, которые хотят и могут осваивать новые знания, применять их к новым обстоятельствам и решать возникающие проблемы, то есть существует запрос на функционально грамотных специалистов.</a:t>
            </a:r>
          </a:p>
          <a:p>
            <a:r>
              <a:rPr lang="ru-RU" dirty="0"/>
              <a:t>Функциональная грамотность сегодня стала важнейшим индикатором общественного благополучия, а функциональная грамотность школьников – важным показателем качества образования.</a:t>
            </a:r>
          </a:p>
          <a:p>
            <a:r>
              <a:rPr lang="ru-RU" dirty="0"/>
              <a:t>Требования к освоению элементов предметного содержания по-прежнему остаются в фокусе, но чисто академических знаний уже недостаточно. Сегодня мы делаем акцент на умения применять эти знания.</a:t>
            </a:r>
          </a:p>
        </p:txBody>
      </p:sp>
      <p:pic>
        <p:nvPicPr>
          <p:cNvPr id="4098" name="Picture 2" descr="Философы древ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69765" cy="219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9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деятельности педагога по формированию функциональной грамотности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4032448" cy="2088232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/>
              <a:t>Академические знания в рамках урока + формирование действий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43242" y="1844824"/>
            <a:ext cx="4017190" cy="20882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Дополнительная и предпрофессиональная подготовка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4149080"/>
            <a:ext cx="4032448" cy="20882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Например, смысловое чтение: умение работать с текстом учебника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63855" y="4149080"/>
            <a:ext cx="4017190" cy="20882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Например, «Точка Роста»: умение пользоваться новыми технологиями (гаджетами)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099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ФИОКО - Как PISA определяет и измеряет читательскую грамотнос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2" y="404664"/>
            <a:ext cx="908960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6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ФИОКО - Как PISA определяет и измеряет читательскую грамотнос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3713" cy="59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2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377841"/>
              </p:ext>
            </p:extLst>
          </p:nvPr>
        </p:nvGraphicFramePr>
        <p:xfrm>
          <a:off x="1911862" y="3284983"/>
          <a:ext cx="5357850" cy="2977836"/>
        </p:xfrm>
        <a:graphic>
          <a:graphicData uri="http://schemas.openxmlformats.org/drawingml/2006/table">
            <a:tbl>
              <a:tblPr/>
              <a:tblGrid>
                <a:gridCol w="2820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7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4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мусора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 разложения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7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Кожура банана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– 3 года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7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Кожура апельсина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– 3 года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5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Картонные коробки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 года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5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Жевательная резинка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 – 25 лет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7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Газеты</a:t>
                      </a:r>
                      <a:endParaRPr lang="ru-RU" sz="1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Несколько дней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750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Чашка из полистирола</a:t>
                      </a:r>
                      <a:endParaRPr lang="ru-RU" sz="18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Более 100 лет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481377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БЫТОВЫЕ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ОТХОДЫ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Выполняя домашнее задание, связанное с охраной окружающей среды, ученик собрал информацию относительно разложения некоторых видов мусора, который выбрасывают люди: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решил изобразить полученные данные на столбчатой диаграмме.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Приведите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причину, по которой столбчатая диаграмма является неудачной формой для представления этих данных.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9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253536"/>
            <a:ext cx="8712968" cy="1143000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«Парусные корабли».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PISA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125" y="1500188"/>
            <a:ext cx="4438650" cy="4808537"/>
          </a:xfrm>
          <a:noFill/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1511300"/>
            <a:ext cx="41783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581525"/>
            <a:ext cx="42100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«Формирование функциональной грамотности на уроках» (учебно-методическая разработка для учителей естественного цикл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64569"/>
            <a:ext cx="8352928" cy="6255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92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Презентация на тему: &quot;Международные сравнительные исследования PISA  Жебровская О.О., к.п.н., доцент СПбГУ, научный руководитель ГБОУ гимназии  631,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8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1143000"/>
          </a:xfrm>
        </p:spPr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78092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Алексей Алексеевич Леонтьев:</a:t>
            </a:r>
          </a:p>
          <a:p>
            <a:r>
              <a:rPr lang="ru-RU" dirty="0"/>
              <a:t>«Функциональная грамотность 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Биография — Алексей Алексеевич Леонть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18764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53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236478" y="6651116"/>
            <a:ext cx="173519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5F409373-9A5B-44C8-816B-3CD4935B5D87}"/>
              </a:ext>
            </a:extLst>
          </p:cNvPr>
          <p:cNvGrpSpPr/>
          <p:nvPr/>
        </p:nvGrpSpPr>
        <p:grpSpPr>
          <a:xfrm>
            <a:off x="8190639" y="133368"/>
            <a:ext cx="777251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xmlns="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xmlns="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xmlns="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xmlns="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xmlns="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xmlns="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xmlns="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xmlns="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xmlns="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xmlns="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xmlns="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xmlns="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xmlns="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xmlns="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67153" y="340218"/>
            <a:ext cx="82040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Формируем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ункциональную грамотность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Подзаголовок 2"/>
          <p:cNvSpPr txBox="1">
            <a:spLocks/>
          </p:cNvSpPr>
          <p:nvPr/>
        </p:nvSpPr>
        <p:spPr>
          <a:xfrm>
            <a:off x="362411" y="2951248"/>
            <a:ext cx="4566987" cy="260071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создание учебных ситуаций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инициирующих  учебную деятельность  учащихся, мотивирующих их на учебную деятельность и  проясняющих смыслы этой деятельности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учение в общении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или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учебное сотрудничество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задания на работу в парах и малых группах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поисковая активность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задания поискового характера, учебные исследования, проекты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оценочная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самостоятельность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школьников, задания на само-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взаимооценку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приобретение опыта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кейсы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ролевые игры,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диспуты, требующие разрешения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проблем,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принятия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решений,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позитивного поведения</a:t>
            </a:r>
            <a:endParaRPr lang="ru-RU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2412" y="1667221"/>
            <a:ext cx="4451008" cy="7284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Эффективные педагогические практики: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66562" name="Picture 2" descr="http://www.tutor4life.com/wp-content/uploads/2014/09/bigstock-Teacher-Giving-Personal-Instru-3917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41" y="1667222"/>
            <a:ext cx="2319933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https://d2ikzglg0h-flywheel.netdna-ssl.com/wp-content/uploads/2019/06/misio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41" y="4449925"/>
            <a:ext cx="2319933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s://versiya.info/uploads/posts/2018-08/1533101005_y3wxit1ur8dc6xgyykmfmokbd6xgyykmfmok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4543" y="3251648"/>
            <a:ext cx="2319933" cy="213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17554" y="1274490"/>
            <a:ext cx="8240486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3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062" cy="6651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Приемы формирования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функциональной грамотности на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уроках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000125"/>
          <a:ext cx="8715375" cy="5713414"/>
        </p:xfrm>
        <a:graphic>
          <a:graphicData uri="http://schemas.openxmlformats.org/drawingml/2006/table">
            <a:tbl>
              <a:tblPr/>
              <a:tblGrid>
                <a:gridCol w="4357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7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Логические приемы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Примеры заданий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5338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уровень - знание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Составить список, выделить, рассказать, показать, назвать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338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уровень - понимание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Описать объяснить, определить признаки, сформулировать по-другому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уровень - использование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Применить, проиллюстрировать, решить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уровень - анализ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Проанализировать, проверить, провести эксперимент, организовать, сравнить, выявить различия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5338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уровень - синтез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Создать, придумать дизайн, разработать, составить план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3925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уровень - оценка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Представить аргументы, защитить точку зрения, доказать, спрогнозировать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062" marR="640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1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7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PISA – исследования функциональной грамотности 15-летних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89120"/>
          </a:xfrm>
        </p:spPr>
        <p:txBody>
          <a:bodyPr/>
          <a:lstStyle/>
          <a:p>
            <a:r>
              <a:rPr lang="ru-RU" dirty="0"/>
              <a:t>«Обладают ли обучающиеся 15-летнего возраста навыками и умениями, необходимыми им для полноценного </a:t>
            </a:r>
            <a:r>
              <a:rPr lang="ru-RU" dirty="0" smtClean="0"/>
              <a:t>функционирования </a:t>
            </a:r>
            <a:r>
              <a:rPr lang="ru-RU" dirty="0"/>
              <a:t>в обществе?».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5977930" cy="278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78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2825833" y="688538"/>
            <a:ext cx="14622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TIMSS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4572000" y="1124744"/>
            <a:ext cx="1544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PIRLS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900238"/>
            <a:ext cx="3429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«Оценка математической и естественнонаучной грамотности учащихся  4 и 8-х классов»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1988840"/>
            <a:ext cx="30718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«Изучение качества чтения и понимание текста»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44318" y="2924944"/>
            <a:ext cx="357187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изучает читательскую грамотность учащихся, проучившихся четыре года. В благоприятной образовательной среде между третьим и пятым годом школьного обучения происходит качественный переход в становлении важнейшего компонента учебной самостоятельности: 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заканчивается </a:t>
            </a:r>
            <a:r>
              <a:rPr lang="ru-RU" sz="1600" b="1" i="1" u="sng" dirty="0">
                <a:solidFill>
                  <a:prstClr val="black">
                    <a:lumMod val="60000"/>
                    <a:lumOff val="40000"/>
                  </a:prstClr>
                </a:solidFill>
                <a:latin typeface="Times New Roman" pitchFamily="18" charset="0"/>
                <a:cs typeface="Times New Roman" pitchFamily="18" charset="0"/>
              </a:rPr>
              <a:t>обучение чтению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(технике чтения), 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начинается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>
                <a:solidFill>
                  <a:prstClr val="black">
                    <a:lumMod val="60000"/>
                    <a:lumOff val="40000"/>
                  </a:prstClr>
                </a:solidFill>
                <a:latin typeface="Times New Roman" pitchFamily="18" charset="0"/>
                <a:cs typeface="Times New Roman" pitchFamily="18" charset="0"/>
              </a:rPr>
              <a:t>чтение для обучения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использование письменных текстов как основного ресурса самообразования</a:t>
            </a:r>
          </a:p>
        </p:txBody>
      </p:sp>
      <p:sp>
        <p:nvSpPr>
          <p:cNvPr id="18443" name="Прямоугольник 11"/>
          <p:cNvSpPr>
            <a:spLocks noChangeArrowheads="1"/>
          </p:cNvSpPr>
          <p:nvPr/>
        </p:nvSpPr>
        <p:spPr bwMode="auto">
          <a:xfrm>
            <a:off x="323528" y="3056713"/>
            <a:ext cx="24288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изучаются особенности содержания школьного математического и естественнонаучного образования в странах- участницах, особенности учебного процесса, а также факторы, связанные с характеристиками образовательных учреждений, учителей, учащихся и их семей </a:t>
            </a:r>
          </a:p>
        </p:txBody>
      </p:sp>
    </p:spTree>
    <p:extLst>
      <p:ext uri="{BB962C8B-B14F-4D97-AF65-F5344CB8AC3E}">
        <p14:creationId xmlns:p14="http://schemas.microsoft.com/office/powerpoint/2010/main" val="36148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F891D045-80B5-4DC6-A762-D4045AC0D02E}"/>
              </a:ext>
            </a:extLst>
          </p:cNvPr>
          <p:cNvGrpSpPr/>
          <p:nvPr/>
        </p:nvGrpSpPr>
        <p:grpSpPr>
          <a:xfrm>
            <a:off x="8190639" y="133368"/>
            <a:ext cx="777251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xmlns="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xmlns="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xmlns="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xmlns="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xmlns="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xmlns="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xmlns="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xmlns="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xmlns="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xmlns="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xmlns="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xmlns="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xmlns="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xmlns="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7132" y="365163"/>
            <a:ext cx="8645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Единая система оценки качества образования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41">
            <a:extLst>
              <a:ext uri="{FF2B5EF4-FFF2-40B4-BE49-F238E27FC236}">
                <a16:creationId xmlns:a16="http://schemas.microsoft.com/office/drawing/2014/main" xmlns="" id="{6A11E227-FD05-4E16-8900-13031C87BF42}"/>
              </a:ext>
            </a:extLst>
          </p:cNvPr>
          <p:cNvSpPr txBox="1"/>
          <p:nvPr/>
        </p:nvSpPr>
        <p:spPr>
          <a:xfrm>
            <a:off x="6220823" y="5722484"/>
            <a:ext cx="2184819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Международные исследования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3382" y="3196059"/>
            <a:ext cx="3102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Национальные исследования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качества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8321" y="3123579"/>
            <a:ext cx="157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Государственная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итоговая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аттестация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9453" y="5495887"/>
            <a:ext cx="1652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Всероссийские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проверочные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5101" y="1282292"/>
            <a:ext cx="30691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Общероссийская оценка по модели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PISA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53974" y="6622612"/>
            <a:ext cx="4191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Приказ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МИНПРОСВЕЩЕНИЯ N 219, РОСОБРНАДЗОРА приказ N 590, от 06.05.2019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236478" y="6651116"/>
            <a:ext cx="157599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952690" y="2030439"/>
            <a:ext cx="91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17554" y="1274490"/>
            <a:ext cx="8240486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610681" y="1272950"/>
            <a:ext cx="726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НОВОЕ!</a:t>
            </a:r>
            <a:endParaRPr lang="ru-RU" sz="14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60842" y="1599044"/>
            <a:ext cx="4142618" cy="4537666"/>
            <a:chOff x="3281123" y="1599044"/>
            <a:chExt cx="5523490" cy="453766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333469" y="1599044"/>
              <a:ext cx="5450890" cy="4537666"/>
              <a:chOff x="3381956" y="1489057"/>
              <a:chExt cx="5450890" cy="4537666"/>
            </a:xfrm>
          </p:grpSpPr>
          <p:sp>
            <p:nvSpPr>
              <p:cNvPr id="87" name="Полилиния: фигура 81">
                <a:extLst>
                  <a:ext uri="{FF2B5EF4-FFF2-40B4-BE49-F238E27FC236}">
                    <a16:creationId xmlns:a16="http://schemas.microsoft.com/office/drawing/2014/main" xmlns="" id="{7E4E9A42-580C-41D5-8D94-84683A11A8C9}"/>
                  </a:ext>
                </a:extLst>
              </p:cNvPr>
              <p:cNvSpPr/>
              <p:nvPr/>
            </p:nvSpPr>
            <p:spPr>
              <a:xfrm>
                <a:off x="3381956" y="1490234"/>
                <a:ext cx="5450890" cy="4536489"/>
              </a:xfrm>
              <a:custGeom>
                <a:avLst/>
                <a:gdLst>
                  <a:gd name="connsiteX0" fmla="*/ 1239899 w 2487142"/>
                  <a:gd name="connsiteY0" fmla="*/ 337 h 2322329"/>
                  <a:gd name="connsiteX1" fmla="*/ 1507315 w 2487142"/>
                  <a:gd name="connsiteY1" fmla="*/ 197071 h 2322329"/>
                  <a:gd name="connsiteX2" fmla="*/ 1318646 w 2487142"/>
                  <a:gd name="connsiteY2" fmla="*/ 517080 h 2322329"/>
                  <a:gd name="connsiteX3" fmla="*/ 1318646 w 2487142"/>
                  <a:gd name="connsiteY3" fmla="*/ 895666 h 2322329"/>
                  <a:gd name="connsiteX4" fmla="*/ 1609891 w 2487142"/>
                  <a:gd name="connsiteY4" fmla="*/ 1097930 h 2322329"/>
                  <a:gd name="connsiteX5" fmla="*/ 1962538 w 2487142"/>
                  <a:gd name="connsiteY5" fmla="*/ 950500 h 2322329"/>
                  <a:gd name="connsiteX6" fmla="*/ 2121236 w 2487142"/>
                  <a:gd name="connsiteY6" fmla="*/ 672671 h 2322329"/>
                  <a:gd name="connsiteX7" fmla="*/ 2467867 w 2487142"/>
                  <a:gd name="connsiteY7" fmla="*/ 812594 h 2322329"/>
                  <a:gd name="connsiteX8" fmla="*/ 2325364 w 2487142"/>
                  <a:gd name="connsiteY8" fmla="*/ 1157361 h 2322329"/>
                  <a:gd name="connsiteX9" fmla="*/ 2016716 w 2487142"/>
                  <a:gd name="connsiteY9" fmla="*/ 1071990 h 2322329"/>
                  <a:gd name="connsiteX10" fmla="*/ 1655532 w 2487142"/>
                  <a:gd name="connsiteY10" fmla="*/ 1220404 h 2322329"/>
                  <a:gd name="connsiteX11" fmla="*/ 1663412 w 2487142"/>
                  <a:gd name="connsiteY11" fmla="*/ 1300193 h 2322329"/>
                  <a:gd name="connsiteX12" fmla="*/ 1580340 w 2487142"/>
                  <a:gd name="connsiteY12" fmla="*/ 1547111 h 2322329"/>
                  <a:gd name="connsiteX13" fmla="*/ 1864033 w 2487142"/>
                  <a:gd name="connsiteY13" fmla="*/ 1833760 h 2322329"/>
                  <a:gd name="connsiteX14" fmla="*/ 2185031 w 2487142"/>
                  <a:gd name="connsiteY14" fmla="*/ 1875105 h 2322329"/>
                  <a:gd name="connsiteX15" fmla="*/ 2182647 w 2487142"/>
                  <a:gd name="connsiteY15" fmla="*/ 2246580 h 2322329"/>
                  <a:gd name="connsiteX16" fmla="*/ 1811169 w 2487142"/>
                  <a:gd name="connsiteY16" fmla="*/ 2244196 h 2322329"/>
                  <a:gd name="connsiteX17" fmla="*/ 1771768 w 2487142"/>
                  <a:gd name="connsiteY17" fmla="*/ 1922414 h 2322329"/>
                  <a:gd name="connsiteX18" fmla="*/ 1486761 w 2487142"/>
                  <a:gd name="connsiteY18" fmla="*/ 1637407 h 2322329"/>
                  <a:gd name="connsiteX19" fmla="*/ 1019192 w 2487142"/>
                  <a:gd name="connsiteY19" fmla="*/ 1637407 h 2322329"/>
                  <a:gd name="connsiteX20" fmla="*/ 734185 w 2487142"/>
                  <a:gd name="connsiteY20" fmla="*/ 1922414 h 2322329"/>
                  <a:gd name="connsiteX21" fmla="*/ 734185 w 2487142"/>
                  <a:gd name="connsiteY21" fmla="*/ 2190406 h 2322329"/>
                  <a:gd name="connsiteX22" fmla="*/ 374256 w 2487142"/>
                  <a:gd name="connsiteY22" fmla="*/ 2282343 h 2322329"/>
                  <a:gd name="connsiteX23" fmla="*/ 282318 w 2487142"/>
                  <a:gd name="connsiteY23" fmla="*/ 1922414 h 2322329"/>
                  <a:gd name="connsiteX24" fmla="*/ 642247 w 2487142"/>
                  <a:gd name="connsiteY24" fmla="*/ 1830476 h 2322329"/>
                  <a:gd name="connsiteX25" fmla="*/ 924299 w 2487142"/>
                  <a:gd name="connsiteY25" fmla="*/ 1544813 h 2322329"/>
                  <a:gd name="connsiteX26" fmla="*/ 850749 w 2487142"/>
                  <a:gd name="connsiteY26" fmla="*/ 1216464 h 2322329"/>
                  <a:gd name="connsiteX27" fmla="*/ 487923 w 2487142"/>
                  <a:gd name="connsiteY27" fmla="*/ 1068707 h 2322329"/>
                  <a:gd name="connsiteX28" fmla="*/ 223951 w 2487142"/>
                  <a:gd name="connsiteY28" fmla="*/ 1166473 h 2322329"/>
                  <a:gd name="connsiteX29" fmla="*/ 4696 w 2487142"/>
                  <a:gd name="connsiteY29" fmla="*/ 846683 h 2322329"/>
                  <a:gd name="connsiteX30" fmla="*/ 324488 w 2487142"/>
                  <a:gd name="connsiteY30" fmla="*/ 627425 h 2322329"/>
                  <a:gd name="connsiteX31" fmla="*/ 543743 w 2487142"/>
                  <a:gd name="connsiteY31" fmla="*/ 947217 h 2322329"/>
                  <a:gd name="connsiteX32" fmla="*/ 897703 w 2487142"/>
                  <a:gd name="connsiteY32" fmla="*/ 1095303 h 2322329"/>
                  <a:gd name="connsiteX33" fmla="*/ 1187306 w 2487142"/>
                  <a:gd name="connsiteY33" fmla="*/ 895338 h 2322329"/>
                  <a:gd name="connsiteX34" fmla="*/ 1187306 w 2487142"/>
                  <a:gd name="connsiteY34" fmla="*/ 517080 h 2322329"/>
                  <a:gd name="connsiteX35" fmla="*/ 998637 w 2487142"/>
                  <a:gd name="connsiteY35" fmla="*/ 328411 h 2322329"/>
                  <a:gd name="connsiteX36" fmla="*/ 1187306 w 2487142"/>
                  <a:gd name="connsiteY36" fmla="*/ 8405 h 2322329"/>
                  <a:gd name="connsiteX37" fmla="*/ 1239899 w 2487142"/>
                  <a:gd name="connsiteY37" fmla="*/ 337 h 232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487142" h="2322329">
                    <a:moveTo>
                      <a:pt x="1239899" y="337"/>
                    </a:moveTo>
                    <a:cubicBezTo>
                      <a:pt x="1361920" y="-5871"/>
                      <a:pt x="1475580" y="74165"/>
                      <a:pt x="1507315" y="197071"/>
                    </a:cubicBezTo>
                    <a:cubicBezTo>
                      <a:pt x="1543581" y="337539"/>
                      <a:pt x="1459114" y="480810"/>
                      <a:pt x="1318646" y="517080"/>
                    </a:cubicBezTo>
                    <a:lnTo>
                      <a:pt x="1318646" y="895666"/>
                    </a:lnTo>
                    <a:cubicBezTo>
                      <a:pt x="1441383" y="915420"/>
                      <a:pt x="1548517" y="989820"/>
                      <a:pt x="1609891" y="1097930"/>
                    </a:cubicBezTo>
                    <a:lnTo>
                      <a:pt x="1962538" y="950500"/>
                    </a:lnTo>
                    <a:cubicBezTo>
                      <a:pt x="1947014" y="832754"/>
                      <a:pt x="2011928" y="719113"/>
                      <a:pt x="2121236" y="672671"/>
                    </a:cubicBezTo>
                    <a:cubicBezTo>
                      <a:pt x="2255593" y="615591"/>
                      <a:pt x="2410787" y="678237"/>
                      <a:pt x="2467867" y="812594"/>
                    </a:cubicBezTo>
                    <a:cubicBezTo>
                      <a:pt x="2521874" y="947145"/>
                      <a:pt x="2458608" y="1100206"/>
                      <a:pt x="2325364" y="1157361"/>
                    </a:cubicBezTo>
                    <a:cubicBezTo>
                      <a:pt x="2215025" y="1202158"/>
                      <a:pt x="2088352" y="1167120"/>
                      <a:pt x="2016716" y="1071990"/>
                    </a:cubicBezTo>
                    <a:lnTo>
                      <a:pt x="1655532" y="1220404"/>
                    </a:lnTo>
                    <a:cubicBezTo>
                      <a:pt x="1660818" y="1246669"/>
                      <a:pt x="1663458" y="1273400"/>
                      <a:pt x="1663412" y="1300193"/>
                    </a:cubicBezTo>
                    <a:cubicBezTo>
                      <a:pt x="1663439" y="1389363"/>
                      <a:pt x="1634262" y="1476089"/>
                      <a:pt x="1580340" y="1547111"/>
                    </a:cubicBezTo>
                    <a:lnTo>
                      <a:pt x="1864033" y="1833760"/>
                    </a:lnTo>
                    <a:cubicBezTo>
                      <a:pt x="1967825" y="1772158"/>
                      <a:pt x="2100238" y="1789213"/>
                      <a:pt x="2185031" y="1875105"/>
                    </a:cubicBezTo>
                    <a:cubicBezTo>
                      <a:pt x="2286954" y="1978345"/>
                      <a:pt x="2285886" y="2144660"/>
                      <a:pt x="2182647" y="2246580"/>
                    </a:cubicBezTo>
                    <a:cubicBezTo>
                      <a:pt x="2079407" y="2348503"/>
                      <a:pt x="1913092" y="2347435"/>
                      <a:pt x="1811169" y="2244196"/>
                    </a:cubicBezTo>
                    <a:cubicBezTo>
                      <a:pt x="1727591" y="2157798"/>
                      <a:pt x="1711506" y="2026425"/>
                      <a:pt x="1771768" y="1922414"/>
                    </a:cubicBezTo>
                    <a:lnTo>
                      <a:pt x="1486761" y="1637407"/>
                    </a:lnTo>
                    <a:cubicBezTo>
                      <a:pt x="1346198" y="1735052"/>
                      <a:pt x="1159755" y="1735052"/>
                      <a:pt x="1019192" y="1637407"/>
                    </a:cubicBezTo>
                    <a:lnTo>
                      <a:pt x="734185" y="1922414"/>
                    </a:lnTo>
                    <a:cubicBezTo>
                      <a:pt x="783181" y="2005027"/>
                      <a:pt x="783181" y="2107793"/>
                      <a:pt x="734185" y="2190406"/>
                    </a:cubicBezTo>
                    <a:cubicBezTo>
                      <a:pt x="660182" y="2315185"/>
                      <a:pt x="499038" y="2356347"/>
                      <a:pt x="374256" y="2282343"/>
                    </a:cubicBezTo>
                    <a:cubicBezTo>
                      <a:pt x="249476" y="2208337"/>
                      <a:pt x="208315" y="2047193"/>
                      <a:pt x="282318" y="1922414"/>
                    </a:cubicBezTo>
                    <a:cubicBezTo>
                      <a:pt x="356324" y="1797635"/>
                      <a:pt x="517468" y="1756473"/>
                      <a:pt x="642247" y="1830476"/>
                    </a:cubicBezTo>
                    <a:lnTo>
                      <a:pt x="924299" y="1544813"/>
                    </a:lnTo>
                    <a:cubicBezTo>
                      <a:pt x="853747" y="1451013"/>
                      <a:pt x="826953" y="1331396"/>
                      <a:pt x="850749" y="1216464"/>
                    </a:cubicBezTo>
                    <a:lnTo>
                      <a:pt x="487923" y="1068707"/>
                    </a:lnTo>
                    <a:cubicBezTo>
                      <a:pt x="424654" y="1147425"/>
                      <a:pt x="323233" y="1184992"/>
                      <a:pt x="223951" y="1166473"/>
                    </a:cubicBezTo>
                    <a:cubicBezTo>
                      <a:pt x="75097" y="1138711"/>
                      <a:pt x="-23067" y="995537"/>
                      <a:pt x="4696" y="846683"/>
                    </a:cubicBezTo>
                    <a:cubicBezTo>
                      <a:pt x="32458" y="697829"/>
                      <a:pt x="175631" y="599663"/>
                      <a:pt x="324488" y="627425"/>
                    </a:cubicBezTo>
                    <a:cubicBezTo>
                      <a:pt x="473341" y="655187"/>
                      <a:pt x="571505" y="798363"/>
                      <a:pt x="543743" y="947217"/>
                    </a:cubicBezTo>
                    <a:lnTo>
                      <a:pt x="897703" y="1095303"/>
                    </a:lnTo>
                    <a:cubicBezTo>
                      <a:pt x="959242" y="988477"/>
                      <a:pt x="1065607" y="915035"/>
                      <a:pt x="1187306" y="895338"/>
                    </a:cubicBezTo>
                    <a:lnTo>
                      <a:pt x="1187306" y="517080"/>
                    </a:lnTo>
                    <a:cubicBezTo>
                      <a:pt x="1094781" y="493189"/>
                      <a:pt x="1022528" y="420936"/>
                      <a:pt x="998637" y="328411"/>
                    </a:cubicBezTo>
                    <a:cubicBezTo>
                      <a:pt x="962371" y="187946"/>
                      <a:pt x="1046839" y="44671"/>
                      <a:pt x="1187306" y="8405"/>
                    </a:cubicBezTo>
                    <a:cubicBezTo>
                      <a:pt x="1204865" y="3871"/>
                      <a:pt x="1222467" y="1224"/>
                      <a:pt x="1239899" y="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88000">
                    <a:srgbClr val="2D2B8D"/>
                  </a:gs>
                </a:gsLst>
                <a:lin ang="2400000" scaled="0"/>
              </a:gradFill>
              <a:ln w="32742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68289" y="1489057"/>
                <a:ext cx="1971675" cy="1752600"/>
              </a:xfrm>
              <a:prstGeom prst="rect">
                <a:avLst/>
              </a:prstGeom>
            </p:spPr>
          </p:pic>
        </p:grpSp>
        <p:sp>
          <p:nvSpPr>
            <p:cNvPr id="94" name="TextBox 93"/>
            <p:cNvSpPr txBox="1"/>
            <p:nvPr/>
          </p:nvSpPr>
          <p:spPr>
            <a:xfrm>
              <a:off x="3281123" y="3133161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ГИА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769507" y="5470199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ВПР 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591081" y="3196059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НИКО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080898" y="5429745"/>
              <a:ext cx="12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МИ</a:t>
              </a:r>
              <a:endPara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Номер слайда 8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</a:rPr>
              <a:t>3</a:t>
            </a: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24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92358"/>
              </p:ext>
            </p:extLst>
          </p:nvPr>
        </p:nvGraphicFramePr>
        <p:xfrm>
          <a:off x="185873" y="1375647"/>
          <a:ext cx="8155355" cy="521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1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10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10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Сахалинская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Амурская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Магаданская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Камчатский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Приморский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Нижегородская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Пермский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Чукотский автономный округ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Хабаровский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Забайкальский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Чувашская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Кировская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Оренбургская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Еврейская автономная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Самарская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г. Санкт-Петербург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Удмуртская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Мордовия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Татарстан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Башкортостан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6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Коми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Марий Эл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Новгородская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Пензенская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Ленинградская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Ингушетия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Мурманская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Архангельская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Калининградская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Карелия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Омская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Дагестан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Псковская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Северная Осетия-Алания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Ненецкий автономный округ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Тыва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Красноярский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Карачаево-Черкесская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Алтайский край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Чеченская Республика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Челябинская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Новосибирская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Хакасия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Курганская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Кемеровская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34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Владимирская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Алтай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Ханты-Мансийский автономный округ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Московская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Тюменская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6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Тульская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Свердловская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г. Москва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Ярославская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Тамбовская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Воронежская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Калужская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Костромская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Смоленская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Рязанская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Волгоградская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Орловская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Ростовская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Белгородская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Тверская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823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Калмыкия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Адыгея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Крым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Астраханская область</a:t>
                      </a: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Курская область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9823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г. Севастополь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1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331648288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7541" y="501038"/>
            <a:ext cx="7315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Общероссийская оценка по модели PISA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F891D045-80B5-4DC6-A762-D4045AC0D02E}"/>
              </a:ext>
            </a:extLst>
          </p:cNvPr>
          <p:cNvGrpSpPr/>
          <p:nvPr/>
        </p:nvGrpSpPr>
        <p:grpSpPr>
          <a:xfrm>
            <a:off x="8190639" y="133368"/>
            <a:ext cx="777251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236478" y="6651116"/>
            <a:ext cx="7954161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17554" y="1274490"/>
            <a:ext cx="8240486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1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04076" y="3443405"/>
            <a:ext cx="2736150" cy="1007297"/>
            <a:chOff x="2399924" y="2434776"/>
            <a:chExt cx="3648200" cy="100729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952631" y="2434776"/>
              <a:ext cx="233226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20 - 30%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99924" y="3072741"/>
              <a:ext cx="3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066717" y="1900239"/>
            <a:ext cx="4107133" cy="2318401"/>
            <a:chOff x="5067353" y="447277"/>
            <a:chExt cx="5476177" cy="231840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8211266" y="2119347"/>
              <a:ext cx="233226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90 - 95%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67353" y="447277"/>
              <a:ext cx="3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574929" y="6554648"/>
            <a:ext cx="5448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Здесь и далее использованы результаты РФ в международных сравнительных исследованиях, рук. Г.С. Ковалёва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5F409373-9A5B-44C8-816B-3CD4935B5D87}"/>
              </a:ext>
            </a:extLst>
          </p:cNvPr>
          <p:cNvGrpSpPr/>
          <p:nvPr/>
        </p:nvGrpSpPr>
        <p:grpSpPr>
          <a:xfrm>
            <a:off x="8190639" y="133368"/>
            <a:ext cx="777251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xmlns="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xmlns="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xmlns="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xmlns="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36477" y="516623"/>
            <a:ext cx="756905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</a:t>
            </a:r>
            <a:r>
              <a:rPr lang="en-US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15-летние обучающиеся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236478" y="6651116"/>
            <a:ext cx="173519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2015" y="4201538"/>
            <a:ext cx="3752777" cy="14380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alt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достигают порогового уровня функциональной грамотности по всем </a:t>
            </a:r>
            <a:r>
              <a:rPr lang="ru-RU" alt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3-м областям: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чтению, 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математике, </a:t>
            </a:r>
            <a:endParaRPr lang="ru-RU" alt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естествознанию или </a:t>
            </a:r>
            <a:r>
              <a:rPr lang="ru-RU" alt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отдельным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07219" y="4218639"/>
            <a:ext cx="3752777" cy="14380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72000" tIns="72000" rIns="72000" bIns="72000" rtlCol="0">
            <a:sp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alt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 </a:t>
            </a:r>
            <a:r>
              <a:rPr lang="ru-RU" alt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достигают высоких уровней функциональной грамотности: </a:t>
            </a:r>
            <a:endParaRPr lang="ru-RU" altLang="ru-RU" sz="1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способности </a:t>
            </a:r>
            <a:r>
              <a:rPr lang="ru-RU" alt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самостоятельно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мыслить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функционировать </a:t>
            </a:r>
            <a:r>
              <a:rPr lang="ru-RU" alt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сложных </a:t>
            </a:r>
            <a:r>
              <a:rPr lang="ru-RU" altLang="ru-RU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условиях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15" y="1686467"/>
            <a:ext cx="1872970" cy="1545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719" y="1599193"/>
            <a:ext cx="2010693" cy="1721507"/>
          </a:xfrm>
          <a:prstGeom prst="rect">
            <a:avLst/>
          </a:prstGeom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17554" y="1274490"/>
            <a:ext cx="8240486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2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направления исследования: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2" y="3429000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Блог инновационной деятельности МБОУ гимназии №18 г.Краснодара:  Формирование математической грамотности в начальной школ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827520" cy="33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30.11.18 - Мастер-класс &quot;Естественнонаучная грамотность школьника: Как?  Чем? Зачем?&quot; - ИНО МГП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30.11.18 - Мастер-класс &quot;Естественнонаучная грамотность школьника: Как?  Чем? Зачем?&quot; - ИНО МГП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67" y="4221088"/>
            <a:ext cx="406015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0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3603915" y="2126611"/>
            <a:ext cx="2243343" cy="2778873"/>
          </a:xfrm>
          <a:prstGeom prst="ellipse">
            <a:avLst/>
          </a:prstGeom>
          <a:solidFill>
            <a:srgbClr val="2F5597">
              <a:alpha val="96000"/>
            </a:srgbClr>
          </a:solidFill>
          <a:ln w="25400">
            <a:solidFill>
              <a:srgbClr val="2F559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5F409373-9A5B-44C8-816B-3CD4935B5D87}"/>
              </a:ext>
            </a:extLst>
          </p:cNvPr>
          <p:cNvGrpSpPr/>
          <p:nvPr/>
        </p:nvGrpSpPr>
        <p:grpSpPr>
          <a:xfrm>
            <a:off x="8190639" y="133368"/>
            <a:ext cx="777251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40E68789-FF1F-4ECD-A4C0-D92B4205B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2D304122-1789-4C7E-8E38-BD9AE1A3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7D340A83-4DFE-45F3-9D9F-69C94507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C7D9E808-0EC6-4708-B386-6B8B12016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3272587C-45EE-494E-B363-B30FF2FF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DBEEAD1B-C5F3-4CAB-89E6-CD120401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DFAB29F9-B38A-48AF-9670-8A649BC87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B7F53006-9B26-4E6D-9C8C-B85E3849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xmlns="" id="{B1633DED-5F87-446C-A4F7-8C7B4F8D9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xmlns="" id="{0247048E-69DF-444C-BDB4-A58F593E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CE9FB897-82E1-4D63-B526-522A6B5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xmlns="" id="{E75B5DBF-82DC-4DE6-A954-058E409C7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xmlns="" id="{8D318242-192B-473E-AADF-DA090CA6B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xmlns="" id="{F1A4685F-C9AD-47B0-94F5-BC135E1FA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43264" y="253432"/>
            <a:ext cx="832515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Концептуальная рамка оценки функциональной грамотности в исследовании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236478" y="6651116"/>
            <a:ext cx="173519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57" name="Овал 56"/>
          <p:cNvSpPr/>
          <p:nvPr/>
        </p:nvSpPr>
        <p:spPr>
          <a:xfrm>
            <a:off x="4370863" y="3600004"/>
            <a:ext cx="2367668" cy="2938390"/>
          </a:xfrm>
          <a:prstGeom prst="ellipse">
            <a:avLst/>
          </a:prstGeom>
          <a:solidFill>
            <a:srgbClr val="D64214">
              <a:alpha val="89804"/>
            </a:srgbClr>
          </a:solidFill>
          <a:ln w="38100">
            <a:solidFill>
              <a:srgbClr val="D6421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cxnSp>
        <p:nvCxnSpPr>
          <p:cNvPr id="5" name="Прямая со стрелкой 4"/>
          <p:cNvCxnSpPr/>
          <p:nvPr/>
        </p:nvCxnSpPr>
        <p:spPr>
          <a:xfrm flipH="1" flipV="1">
            <a:off x="2339682" y="2729537"/>
            <a:ext cx="870728" cy="142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219211" y="3553301"/>
            <a:ext cx="991199" cy="58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426481" y="4164373"/>
            <a:ext cx="783929" cy="6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6145530" y="2695556"/>
            <a:ext cx="1245103" cy="4535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Разделы математики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401301" y="3387612"/>
            <a:ext cx="1597843" cy="606646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Цели чтения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450621" y="5211912"/>
            <a:ext cx="1655528" cy="10017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ресурсы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окружающая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среда,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науки и технологии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5554696" y="1990710"/>
            <a:ext cx="1074101" cy="53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5554697" y="2370726"/>
            <a:ext cx="1895924" cy="15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66" idx="1"/>
          </p:cNvCxnSpPr>
          <p:nvPr/>
        </p:nvCxnSpPr>
        <p:spPr>
          <a:xfrm>
            <a:off x="5528416" y="2522052"/>
            <a:ext cx="617114" cy="400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7" idx="6"/>
            <a:endCxn id="67" idx="1"/>
          </p:cNvCxnSpPr>
          <p:nvPr/>
        </p:nvCxnSpPr>
        <p:spPr>
          <a:xfrm flipV="1">
            <a:off x="6738530" y="3690935"/>
            <a:ext cx="662771" cy="137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57" idx="6"/>
            <a:endCxn id="69" idx="1"/>
          </p:cNvCxnSpPr>
          <p:nvPr/>
        </p:nvCxnSpPr>
        <p:spPr>
          <a:xfrm>
            <a:off x="6738530" y="5069199"/>
            <a:ext cx="712091" cy="64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57" idx="6"/>
          </p:cNvCxnSpPr>
          <p:nvPr/>
        </p:nvCxnSpPr>
        <p:spPr>
          <a:xfrm flipV="1">
            <a:off x="6738530" y="4716689"/>
            <a:ext cx="662771" cy="35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17554" y="1274490"/>
            <a:ext cx="8240486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602412" y="4246072"/>
            <a:ext cx="2224283" cy="13534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давать научные объяснения,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применять естественно-научные методы исследования,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интерпретировать данные,  делать выводы</a:t>
            </a:r>
          </a:p>
          <a:p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835413" y="2603157"/>
            <a:ext cx="1894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Содержательная 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модель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269337" y="4733990"/>
            <a:ext cx="145411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Контексты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ситуации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84597" y="1380497"/>
            <a:ext cx="1959676" cy="135343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Работать с информацией:</a:t>
            </a:r>
          </a:p>
          <a:p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находить и извлекать,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осмысливать и оценивать,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интерпретировать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465673" y="2011915"/>
            <a:ext cx="1459253" cy="7176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Естественно-научные предметы</a:t>
            </a:r>
            <a:endPara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Методология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57163" y="2836459"/>
            <a:ext cx="1959676" cy="1353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Формулировать,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7431329" y="4082877"/>
            <a:ext cx="1595471" cy="9954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Мир индивидуума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социума,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6175004" y="1537145"/>
            <a:ext cx="1245103" cy="4535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Типы текста</a:t>
            </a:r>
          </a:p>
        </p:txBody>
      </p:sp>
      <p:sp>
        <p:nvSpPr>
          <p:cNvPr id="47" name="Овал 46"/>
          <p:cNvSpPr/>
          <p:nvPr/>
        </p:nvSpPr>
        <p:spPr>
          <a:xfrm>
            <a:off x="2948405" y="3650370"/>
            <a:ext cx="2312723" cy="2905326"/>
          </a:xfrm>
          <a:prstGeom prst="ellipse">
            <a:avLst/>
          </a:prstGeom>
          <a:solidFill>
            <a:srgbClr val="ED7D31">
              <a:alpha val="88000"/>
            </a:srgbClr>
          </a:solidFill>
          <a:ln w="25400">
            <a:solidFill>
              <a:srgbClr val="ED7D3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61" name="Прямоугольник 60"/>
          <p:cNvSpPr/>
          <p:nvPr/>
        </p:nvSpPr>
        <p:spPr>
          <a:xfrm>
            <a:off x="2984493" y="4779868"/>
            <a:ext cx="2053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Компетентностная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модель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203329" y="4212851"/>
            <a:ext cx="125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БЛОК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ЗАДАНИЙ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69332" y="6136062"/>
            <a:ext cx="211370" cy="22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0702" y="6170055"/>
            <a:ext cx="21225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Естественно–научная грамотность</a:t>
            </a:r>
            <a:endParaRPr lang="ru-RU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9332" y="6406912"/>
            <a:ext cx="211370" cy="222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69332" y="5870444"/>
            <a:ext cx="211370" cy="21576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68504" y="5886822"/>
            <a:ext cx="21225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грамотность</a:t>
            </a:r>
            <a:endParaRPr lang="ru-RU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80701" y="6406911"/>
            <a:ext cx="21225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 грамотность</a:t>
            </a:r>
            <a:endParaRPr lang="ru-RU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chemeClr val="tx2"/>
                </a:solidFill>
              </a:rPr>
              <a:pPr/>
              <a:t>9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738</TotalTime>
  <Words>996</Words>
  <Application>Microsoft Office PowerPoint</Application>
  <PresentationFormat>Экран (4:3)</PresentationFormat>
  <Paragraphs>218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Функциональная грамотность</vt:lpstr>
      <vt:lpstr>Определение</vt:lpstr>
      <vt:lpstr>PISA – исследования функциональной грамотности 15-летних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исследования:</vt:lpstr>
      <vt:lpstr>Презентация PowerPoint</vt:lpstr>
      <vt:lpstr>Презентация PowerPoint</vt:lpstr>
      <vt:lpstr>Презентация PowerPoint</vt:lpstr>
      <vt:lpstr>Аристипп: «… детей надо учить тому, что пригодится им, когда они вырастут».</vt:lpstr>
      <vt:lpstr>Направления деятельности педагога по формированию функциональной грамотности</vt:lpstr>
      <vt:lpstr>Презентация PowerPoint</vt:lpstr>
      <vt:lpstr>Презентация PowerPoint</vt:lpstr>
      <vt:lpstr>Презентация PowerPoint</vt:lpstr>
      <vt:lpstr>«Парусные корабли». PISA</vt:lpstr>
      <vt:lpstr>Презентация PowerPoint</vt:lpstr>
      <vt:lpstr>Презентация PowerPoint</vt:lpstr>
      <vt:lpstr>Презентация PowerPoint</vt:lpstr>
      <vt:lpstr>Приемы формирования функциональной грамотности на уроках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2020-11-16T11:43:18Z</dcterms:created>
  <dcterms:modified xsi:type="dcterms:W3CDTF">2020-11-17T00:13:35Z</dcterms:modified>
</cp:coreProperties>
</file>