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80" r:id="rId2"/>
    <p:sldId id="284" r:id="rId3"/>
    <p:sldId id="282" r:id="rId4"/>
    <p:sldId id="256" r:id="rId5"/>
    <p:sldId id="258" r:id="rId6"/>
    <p:sldId id="260" r:id="rId7"/>
    <p:sldId id="257" r:id="rId8"/>
    <p:sldId id="261" r:id="rId9"/>
    <p:sldId id="263" r:id="rId10"/>
    <p:sldId id="268" r:id="rId11"/>
    <p:sldId id="269" r:id="rId12"/>
    <p:sldId id="270" r:id="rId13"/>
    <p:sldId id="272" r:id="rId14"/>
    <p:sldId id="273" r:id="rId15"/>
    <p:sldId id="277" r:id="rId16"/>
    <p:sldId id="276" r:id="rId17"/>
    <p:sldId id="278" r:id="rId18"/>
    <p:sldId id="285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7BC23-1E9A-4EFC-8332-33100B4CB069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5948F-4FF2-4304-9EF5-261509935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Создание</a:t>
            </a:r>
            <a:r>
              <a:rPr lang="ru-RU" baseline="0" dirty="0" smtClean="0"/>
              <a:t> 11:52 фото взято с интернета и описание с </a:t>
            </a:r>
            <a:r>
              <a:rPr lang="ru-RU" baseline="0" dirty="0" err="1" smtClean="0"/>
              <a:t>википеди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85948F-4FF2-4304-9EF5-261509935CD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799" y="1964267"/>
            <a:ext cx="5398295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799" y="4385733"/>
            <a:ext cx="5398295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419" y="5870576"/>
            <a:ext cx="1200150" cy="3778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799" y="5870576"/>
            <a:ext cx="3670469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56719" y="5870576"/>
            <a:ext cx="413375" cy="3778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732865"/>
            <a:ext cx="759857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8701" y="932112"/>
            <a:ext cx="656987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5299603"/>
            <a:ext cx="7598570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3406" y="3352800"/>
            <a:ext cx="7004388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599" y="4343400"/>
            <a:ext cx="7614275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3308581"/>
            <a:ext cx="7598569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4777381"/>
            <a:ext cx="759857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0" y="3886200"/>
            <a:ext cx="7601577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5200"/>
            <a:ext cx="7601577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1" y="3505200"/>
            <a:ext cx="759857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006" y="609600"/>
            <a:ext cx="16189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609600"/>
            <a:ext cx="5874087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3308581"/>
            <a:ext cx="7598570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7381"/>
            <a:ext cx="759857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1" y="2142067"/>
            <a:ext cx="3746501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6421" y="2142068"/>
            <a:ext cx="3746499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0252" y="2218267"/>
            <a:ext cx="35317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2870201"/>
            <a:ext cx="3747692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3" y="2226734"/>
            <a:ext cx="354211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67612" y="2870201"/>
            <a:ext cx="3746501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074333"/>
            <a:ext cx="276066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6151" y="609601"/>
            <a:ext cx="4626770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445933"/>
            <a:ext cx="276066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600200"/>
            <a:ext cx="4623490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2190" y="914400"/>
            <a:ext cx="2460731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971800"/>
            <a:ext cx="4623490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142068"/>
            <a:ext cx="7598569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2245" y="5870576"/>
            <a:ext cx="120015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870576"/>
            <a:ext cx="5870744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99546" y="5870576"/>
            <a:ext cx="41337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ru.wikipedia.org/wiki/%D0%9C%D0%B5%D0%B4%D0%B2%D0%B5%D0%B6%D1%8C%D0%B8" TargetMode="External"/><Relationship Id="rId7" Type="http://schemas.openxmlformats.org/officeDocument/2006/relationships/image" Target="../media/image10.png"/><Relationship Id="rId2" Type="http://schemas.openxmlformats.org/officeDocument/2006/relationships/hyperlink" Target="https://ru.wikipedia.org/wiki/%D0%A6%D0%B8%D1%80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2%D0%B5%D0%BB%D0%BE%D1%81%D0%B8%D0%BF%D0%B5%D0%B4" TargetMode="External"/><Relationship Id="rId5" Type="http://schemas.openxmlformats.org/officeDocument/2006/relationships/hyperlink" Target="https://ru.wikipedia.org/wiki/%D0%A1%D0%BB%D0%BE%D0%BD" TargetMode="External"/><Relationship Id="rId4" Type="http://schemas.openxmlformats.org/officeDocument/2006/relationships/hyperlink" Target="https://ru.wikipedia.org/wiki/%D0%9E%D0%B1%D0%B5%D0%B7%D1%8C%D1%8F%D0%BD%D0%B0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1938" TargetMode="External"/><Relationship Id="rId3" Type="http://schemas.openxmlformats.org/officeDocument/2006/relationships/hyperlink" Target="https://ru.wikipedia.org/wiki/%D0%93%D1%80%D1%83%D0%B7%D0%BE%D0%B2%D0%BE%D0%B9_%D0%B2%D0%B5%D0%BB%D0%BE%D1%81%D0%B8%D0%BF%D0%B5%D0%B4" TargetMode="External"/><Relationship Id="rId7" Type="http://schemas.openxmlformats.org/officeDocument/2006/relationships/hyperlink" Target="https://ru.wikipedia.org/wiki/1_%D0%BC%D0%B0%D1%8F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0%B0%D1%80%D0%B0%D0%B4" TargetMode="External"/><Relationship Id="rId5" Type="http://schemas.openxmlformats.org/officeDocument/2006/relationships/hyperlink" Target="https://ru.wikipedia.org/wiki/%D0%A1%D0%BE%D0%B1%D0%B0%D0%BA%D0%BE%D0%B2%D0%BE%D0%B4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5%D0%BB%D0%BE%D1%82%D1%83%D1%80%D0%B8%D0%B7%D0%BC" TargetMode="External"/><Relationship Id="rId2" Type="http://schemas.openxmlformats.org/officeDocument/2006/relationships/hyperlink" Target="https://ru.wikipedia.org/wiki/%D0%92%D0%B5%D0%BB%D0%BE%D1%81%D0%B8%D0%BF%D0%B5%D0%B4%D0%BD%D1%8B%D0%B9_%D1%81%D0%BF%D0%BE%D1%80%D1%82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7" y="476673"/>
            <a:ext cx="7614518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МБОУ «Кыринская СОШ»</a:t>
            </a:r>
            <a:br>
              <a:rPr lang="ru-RU" sz="2400" dirty="0" smtClean="0"/>
            </a:br>
            <a:r>
              <a:rPr lang="ru-RU" sz="2400" dirty="0" smtClean="0"/>
              <a:t>Индивидуальный личностно-ориентированный проект в рамках общешкольной темы</a:t>
            </a:r>
            <a:br>
              <a:rPr lang="ru-RU" sz="2400" dirty="0" smtClean="0"/>
            </a:br>
            <a:r>
              <a:rPr lang="ru-RU" sz="2400" dirty="0" smtClean="0"/>
              <a:t> «Пусть всегда буду Я!»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Лазарев Роман, ученик 8 В класса</a:t>
            </a:r>
          </a:p>
          <a:p>
            <a:r>
              <a:rPr lang="ru-RU" dirty="0" smtClean="0"/>
              <a:t>Учитель: Пархоменко Л.А.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85293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Georgia" panose="02040502050405020303" pitchFamily="18" charset="0"/>
              </a:rPr>
              <a:t>«Мой друг велосипед»</a:t>
            </a: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3203847" y="5751840"/>
            <a:ext cx="2808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Кыра 2021 год</a:t>
            </a:r>
          </a:p>
        </p:txBody>
      </p:sp>
    </p:spTree>
    <p:extLst>
      <p:ext uri="{BB962C8B-B14F-4D97-AF65-F5344CB8AC3E}">
        <p14:creationId xmlns:p14="http://schemas.microsoft.com/office/powerpoint/2010/main" val="548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5184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 </a:t>
            </a:r>
            <a:r>
              <a:rPr lang="ru-RU" sz="3200" dirty="0" smtClean="0">
                <a:hlinkClick r:id="rId2" tooltip="Цирк"/>
              </a:rPr>
              <a:t>цирке</a:t>
            </a:r>
            <a:r>
              <a:rPr lang="ru-RU" sz="3200" dirty="0" smtClean="0"/>
              <a:t> на двухколёсных велосипедах ездят </a:t>
            </a:r>
            <a:r>
              <a:rPr lang="ru-RU" sz="3200" dirty="0" smtClean="0">
                <a:hlinkClick r:id="rId3" tooltip="Медвежьи"/>
              </a:rPr>
              <a:t>медведи</a:t>
            </a:r>
            <a:r>
              <a:rPr lang="ru-RU" sz="3200" dirty="0" smtClean="0"/>
              <a:t> и </a:t>
            </a:r>
            <a:r>
              <a:rPr lang="ru-RU" sz="3200" dirty="0" smtClean="0">
                <a:hlinkClick r:id="rId4" tooltip="Обезьяна"/>
              </a:rPr>
              <a:t>обезьяны</a:t>
            </a:r>
            <a:r>
              <a:rPr lang="ru-RU" sz="3200" dirty="0" smtClean="0"/>
              <a:t>, а на трёхколёсных — </a:t>
            </a:r>
            <a:r>
              <a:rPr lang="ru-RU" sz="3200" dirty="0" smtClean="0">
                <a:hlinkClick r:id="rId5" tooltip="Слон"/>
              </a:rPr>
              <a:t>слоны</a:t>
            </a:r>
            <a:r>
              <a:rPr lang="ru-RU" sz="3200" dirty="0" smtClean="0"/>
              <a:t>. Чрезвычайно популярны и разнообразны также акробатические трюки с использованием велосипедов</a:t>
            </a:r>
            <a:r>
              <a:rPr lang="ru-RU" sz="3200" baseline="30000" dirty="0" smtClean="0">
                <a:hlinkClick r:id="rId6"/>
              </a:rPr>
              <a:t>[9]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4008" y="3068960"/>
            <a:ext cx="4320480" cy="32386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4168" y="260648"/>
            <a:ext cx="1719634" cy="26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3068960"/>
            <a:ext cx="8604448" cy="1456267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Algeria One" pitchFamily="2" charset="0"/>
              </a:rPr>
              <a:t>Велосипеды в настоящее время</a:t>
            </a:r>
            <a:br>
              <a:rPr lang="ru-RU" sz="4000" dirty="0" smtClean="0">
                <a:latin typeface="Algeria One" pitchFamily="2" charset="0"/>
              </a:rPr>
            </a:br>
            <a:r>
              <a:rPr lang="ru-RU" sz="4000" dirty="0" smtClean="0">
                <a:latin typeface="Algeria One" pitchFamily="2" charset="0"/>
              </a:rPr>
              <a:t/>
            </a:r>
            <a:br>
              <a:rPr lang="ru-RU" sz="4000" dirty="0" smtClean="0">
                <a:latin typeface="Algeria One" pitchFamily="2" charset="0"/>
              </a:rPr>
            </a:br>
            <a:endParaRPr lang="ru-RU" sz="4000" dirty="0">
              <a:latin typeface="Algeria O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398  0.033 -0.05861  0.058 -0.05861  C 0.095 -0.05861  0.125 -0.02265  0.125 0.02265  C 0.125 0.0373  0.122 0.05062  0.116 0.06261  C 0.117 0.06261  0 0.24244  0 0.24377  C 0 0.24244  -0.117 0.06261  -0.116 0.06261  C -0.122 0.05062  -0.125 0.0373  -0.125 0.02265  C -0.125 -0.02265  -0.095 -0.05861  -0.057 -0.05861  C -0.033 -0.05861  -0.012 -0.02398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upload.wikimedia.org/wikipedia/commons/thumb/b/b5/Cargo_bicycle_parked_outside_restaurant_Main_Square_Krakow_POLAND_May_2006.jpg/220px-Cargo_bicycle_parked_outside_restaurant_Main_Square_Krakow_POLAND_May_2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2575553" cy="19316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7809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3" tooltip="Грузовой велосипед"/>
              </a:rPr>
              <a:t>Грузовой велосипед</a:t>
            </a:r>
            <a:r>
              <a:rPr lang="ru-RU" dirty="0" smtClean="0"/>
              <a:t> в Польше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6" name="Picture 4" descr="https://upload.wikimedia.org/wikipedia/commons/thumb/f/f0/F_ww2_sov16.jpg/220px-F_ww2_sov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340768"/>
            <a:ext cx="3072339" cy="2304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67944" y="46531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Велосипедные военные </a:t>
            </a:r>
            <a:r>
              <a:rPr lang="ru-RU" dirty="0" smtClean="0">
                <a:hlinkClick r:id="rId5" tooltip="Собаковод"/>
              </a:rPr>
              <a:t>собаководы</a:t>
            </a:r>
            <a:r>
              <a:rPr lang="ru-RU" dirty="0" smtClean="0"/>
              <a:t>. </a:t>
            </a:r>
            <a:r>
              <a:rPr lang="ru-RU" dirty="0" smtClean="0">
                <a:hlinkClick r:id="rId6" tooltip="Парад"/>
              </a:rPr>
              <a:t>Парад</a:t>
            </a:r>
            <a:r>
              <a:rPr lang="ru-RU" dirty="0" smtClean="0"/>
              <a:t> </a:t>
            </a:r>
            <a:r>
              <a:rPr lang="ru-RU" dirty="0" smtClean="0">
                <a:hlinkClick r:id="rId7" tooltip="1 мая"/>
              </a:rPr>
              <a:t>1 мая</a:t>
            </a:r>
            <a:r>
              <a:rPr lang="ru-RU" dirty="0" smtClean="0"/>
              <a:t> </a:t>
            </a:r>
            <a:r>
              <a:rPr lang="ru-RU" dirty="0" smtClean="0">
                <a:hlinkClick r:id="rId8" tooltip="1938"/>
              </a:rPr>
              <a:t>1938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589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Велосипед «Скорой помощи» в Лондоне.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8" name="Picture 6" descr="https://upload.wikimedia.org/wikipedia/commons/thumb/d/d7/NHS_bicycle.jpg/150px-NHS_bicycl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3356992"/>
            <a:ext cx="2958122" cy="2228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Картинки по запросу &quot;виды велосипедов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308801" cy="6420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&quot;устройства вилосипед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7216552" cy="445396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47864" y="476672"/>
            <a:ext cx="260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lgeria One" pitchFamily="2" charset="0"/>
              </a:rPr>
              <a:t>устройство велосипеда</a:t>
            </a:r>
            <a:endParaRPr lang="ru-RU" dirty="0">
              <a:latin typeface="Algeria O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&quot;безапасность на велосепеде&quot;"/>
          <p:cNvPicPr>
            <a:picLocks noChangeAspect="1" noChangeArrowheads="1"/>
          </p:cNvPicPr>
          <p:nvPr/>
        </p:nvPicPr>
        <p:blipFill rotWithShape="1">
          <a:blip r:embed="rId2" cstate="print"/>
          <a:srcRect t="3952" b="5522"/>
          <a:stretch/>
        </p:blipFill>
        <p:spPr bwMode="auto">
          <a:xfrm>
            <a:off x="2411760" y="454705"/>
            <a:ext cx="4863827" cy="614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и по запросу &quot;движение по дороге на велосепед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274781" cy="3507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76672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Велосипед красивую фигуру подарит,</a:t>
            </a:r>
            <a:br>
              <a:rPr lang="ru-RU" sz="2400" dirty="0" smtClean="0"/>
            </a:br>
            <a:r>
              <a:rPr lang="ru-RU" sz="2400" dirty="0" smtClean="0"/>
              <a:t>Радость и наслаждение,</a:t>
            </a:r>
            <a:br>
              <a:rPr lang="ru-RU" sz="2400" dirty="0" smtClean="0"/>
            </a:br>
            <a:r>
              <a:rPr lang="ru-RU" sz="2400" dirty="0" smtClean="0"/>
              <a:t>Ты всегда будешь занят,</a:t>
            </a:r>
            <a:br>
              <a:rPr lang="ru-RU" sz="2400" dirty="0" smtClean="0"/>
            </a:br>
            <a:r>
              <a:rPr lang="ru-RU" sz="2400" dirty="0" smtClean="0"/>
              <a:t>Замедлишь процесс старения!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20888"/>
            <a:ext cx="4176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Велосипед подарит многое:</a:t>
            </a:r>
            <a:br>
              <a:rPr lang="ru-RU" sz="2400" dirty="0" smtClean="0"/>
            </a:br>
            <a:r>
              <a:rPr lang="ru-RU" sz="2400" dirty="0" smtClean="0"/>
              <a:t>Красоту, здоровье, настроение…</a:t>
            </a:r>
            <a:br>
              <a:rPr lang="ru-RU" sz="2400" dirty="0" smtClean="0"/>
            </a:br>
            <a:r>
              <a:rPr lang="ru-RU" sz="2400" dirty="0" smtClean="0"/>
              <a:t>Попробуй и может в итоге</a:t>
            </a:r>
            <a:br>
              <a:rPr lang="ru-RU" sz="2400" dirty="0" smtClean="0"/>
            </a:br>
            <a:r>
              <a:rPr lang="ru-RU" sz="2400" dirty="0" smtClean="0"/>
              <a:t>Понравиться на удивление.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252196"/>
            <a:ext cx="4084674" cy="544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87"/>
          <a:stretch/>
        </p:blipFill>
        <p:spPr>
          <a:xfrm>
            <a:off x="1979712" y="836712"/>
            <a:ext cx="5668115" cy="54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49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20888"/>
            <a:ext cx="7598569" cy="1456267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Всем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доброго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здоровья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1" y="609603"/>
            <a:ext cx="7598570" cy="1091206"/>
          </a:xfrm>
        </p:spPr>
        <p:txBody>
          <a:bodyPr>
            <a:normAutofit/>
          </a:bodyPr>
          <a:lstStyle/>
          <a:p>
            <a:r>
              <a:rPr lang="ru-RU" sz="2400" b="1" dirty="0"/>
              <a:t>Цель проекта: </a:t>
            </a:r>
            <a:r>
              <a:rPr lang="ru-RU" sz="2400" dirty="0"/>
              <a:t>изучение истории, назначения для человека и правил использования велосипеда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514351" y="1844824"/>
            <a:ext cx="7598571" cy="249857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Задачи:</a:t>
            </a:r>
            <a:r>
              <a:rPr lang="ru-RU" dirty="0" smtClean="0"/>
              <a:t> 1) найти информацию об истории создания велосипеда</a:t>
            </a:r>
          </a:p>
          <a:p>
            <a:r>
              <a:rPr lang="ru-RU" dirty="0" smtClean="0"/>
              <a:t>2) Подобрать картинки и фотографии о видах и назначении велосипеда</a:t>
            </a:r>
          </a:p>
          <a:p>
            <a:r>
              <a:rPr lang="ru-RU" dirty="0" smtClean="0"/>
              <a:t>3) Изучить правила пользования велосипедом</a:t>
            </a:r>
          </a:p>
          <a:p>
            <a:r>
              <a:rPr lang="ru-RU" dirty="0" smtClean="0"/>
              <a:t>4) Сделать фото с велосипедом, потренировать правила безопасной езды на велосипеде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Вид проекта</a:t>
            </a:r>
            <a:r>
              <a:rPr lang="ru-RU" sz="2000" dirty="0" smtClean="0"/>
              <a:t>: информационно-творческий </a:t>
            </a:r>
          </a:p>
          <a:p>
            <a:r>
              <a:rPr lang="ru-RU" sz="2000" b="1" dirty="0" smtClean="0"/>
              <a:t>Сроки реализации</a:t>
            </a:r>
            <a:r>
              <a:rPr lang="ru-RU" sz="2000" dirty="0" smtClean="0"/>
              <a:t>: январь – март 2021 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79204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8640"/>
            <a:ext cx="7722096" cy="339772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0" y="3861048"/>
            <a:ext cx="5569818" cy="2592287"/>
          </a:xfrm>
        </p:spPr>
        <p:txBody>
          <a:bodyPr>
            <a:normAutofit/>
          </a:bodyPr>
          <a:lstStyle/>
          <a:p>
            <a:r>
              <a:rPr lang="ru-RU" sz="2000" dirty="0"/>
              <a:t>В 1817 году немецкий профессор барон Карл фон </a:t>
            </a:r>
            <a:r>
              <a:rPr lang="ru-RU" sz="2000" dirty="0" err="1"/>
              <a:t>Дрез</a:t>
            </a:r>
            <a:r>
              <a:rPr lang="ru-RU" sz="2000" dirty="0"/>
              <a:t> из Карлсруэ создал, а в 1818 запатентовал первый двухколёсный самокат, который он назвал «машиной для бега» (</a:t>
            </a:r>
            <a:r>
              <a:rPr lang="ru-RU" sz="2000" dirty="0" err="1"/>
              <a:t>Laufmaschine</a:t>
            </a:r>
            <a:r>
              <a:rPr lang="ru-RU" sz="2000" dirty="0"/>
              <a:t>). Самокат </a:t>
            </a:r>
            <a:r>
              <a:rPr lang="ru-RU" sz="2000" dirty="0" err="1"/>
              <a:t>Дреза</a:t>
            </a:r>
            <a:r>
              <a:rPr lang="ru-RU" sz="2000" dirty="0"/>
              <a:t> был двухколёсным, снабжён рулём и выглядел в целом, как велосипед без педалей; рама была деревянной.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23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5256584" cy="385215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636912"/>
            <a:ext cx="3348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Первый велосипед</a:t>
            </a:r>
            <a:r>
              <a:rPr lang="ru-RU" sz="2400" dirty="0" smtClean="0"/>
              <a:t>, похожий на используемые в наши дни, назывался </a:t>
            </a:r>
            <a:r>
              <a:rPr lang="ru-RU" sz="2400" dirty="0" err="1" smtClean="0"/>
              <a:t>Rover</a:t>
            </a:r>
            <a:r>
              <a:rPr lang="ru-RU" sz="2400" dirty="0" smtClean="0"/>
              <a:t> — «Скиталец» (или «Бродяга»). Он был сделан в 1884 году английским изобретателем Джоном </a:t>
            </a:r>
            <a:r>
              <a:rPr lang="ru-RU" sz="2400" dirty="0" err="1" smtClean="0"/>
              <a:t>Кемпом</a:t>
            </a:r>
            <a:r>
              <a:rPr lang="ru-RU" sz="2400" dirty="0" smtClean="0"/>
              <a:t> </a:t>
            </a:r>
            <a:r>
              <a:rPr lang="ru-RU" sz="2400" dirty="0" err="1" smtClean="0"/>
              <a:t>Старли</a:t>
            </a:r>
            <a:r>
              <a:rPr lang="ru-RU" sz="2400" dirty="0" smtClean="0"/>
              <a:t> и выпускался с 1885 года.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27483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lgeria One" pitchFamily="2" charset="0"/>
              </a:rPr>
              <a:t>217 лет назад, 27 сентября 1801 года, Александру I представили </a:t>
            </a:r>
            <a:r>
              <a:rPr lang="ru-RU" b="1" dirty="0" smtClean="0">
                <a:latin typeface="Algeria One" pitchFamily="2" charset="0"/>
              </a:rPr>
              <a:t>первый</a:t>
            </a:r>
            <a:r>
              <a:rPr lang="ru-RU" dirty="0" smtClean="0">
                <a:latin typeface="Algeria One" pitchFamily="2" charset="0"/>
              </a:rPr>
              <a:t> в мире </a:t>
            </a:r>
            <a:r>
              <a:rPr lang="ru-RU" b="1" dirty="0" smtClean="0">
                <a:latin typeface="Algeria One" pitchFamily="2" charset="0"/>
              </a:rPr>
              <a:t>велосипед</a:t>
            </a:r>
            <a:r>
              <a:rPr lang="ru-RU" dirty="0" smtClean="0">
                <a:latin typeface="Algeria One" pitchFamily="2" charset="0"/>
              </a:rPr>
              <a:t> и его изобретателя. Изобретателем первого в мире двухколёсного </a:t>
            </a:r>
            <a:r>
              <a:rPr lang="ru-RU" b="1" dirty="0" smtClean="0">
                <a:latin typeface="Algeria One" pitchFamily="2" charset="0"/>
              </a:rPr>
              <a:t>велосипеда</a:t>
            </a:r>
            <a:r>
              <a:rPr lang="ru-RU" dirty="0" smtClean="0">
                <a:latin typeface="Algeria One" pitchFamily="2" charset="0"/>
              </a:rPr>
              <a:t> был уроженец </a:t>
            </a:r>
            <a:r>
              <a:rPr lang="ru-RU" dirty="0" err="1" smtClean="0">
                <a:latin typeface="Algeria One" pitchFamily="2" charset="0"/>
              </a:rPr>
              <a:t>Прикамской</a:t>
            </a:r>
            <a:r>
              <a:rPr lang="ru-RU" dirty="0" smtClean="0">
                <a:latin typeface="Algeria One" pitchFamily="2" charset="0"/>
              </a:rPr>
              <a:t> земли Ефим </a:t>
            </a:r>
            <a:r>
              <a:rPr lang="ru-RU" dirty="0" err="1" smtClean="0">
                <a:latin typeface="Algeria One" pitchFamily="2" charset="0"/>
              </a:rPr>
              <a:t>Михеевич</a:t>
            </a:r>
            <a:r>
              <a:rPr lang="ru-RU" dirty="0" smtClean="0">
                <a:latin typeface="Algeria One" pitchFamily="2" charset="0"/>
              </a:rPr>
              <a:t> Артамонов, крепостной </a:t>
            </a:r>
            <a:r>
              <a:rPr lang="ru-RU" dirty="0" err="1" smtClean="0">
                <a:latin typeface="Algeria One" pitchFamily="2" charset="0"/>
              </a:rPr>
              <a:t>Пожвинского</a:t>
            </a:r>
            <a:r>
              <a:rPr lang="ru-RU" dirty="0" smtClean="0">
                <a:latin typeface="Algeria One" pitchFamily="2" charset="0"/>
              </a:rPr>
              <a:t> завода.</a:t>
            </a:r>
            <a:endParaRPr lang="ru-RU" dirty="0">
              <a:latin typeface="Algeria One" pitchFamily="2" charset="0"/>
            </a:endParaRPr>
          </a:p>
        </p:txBody>
      </p:sp>
      <p:pic>
        <p:nvPicPr>
          <p:cNvPr id="3074" name="Picture 2" descr="C:\Users\Lenovo\Desktop\velosiped-iz-za-neudobnoj-konstrukcii-nazyvalsja-kostotrjas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7373619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76 -0.49954 C -0.51476 -0.49676 -0.50191 -0.49491 -0.48924 -0.49121 C -0.48594 -0.49029 -0.48333 -0.48636 -0.48003 -0.48543 C -0.47552 -0.48358 -0.47083 -0.48381 -0.46615 -0.48312 C -0.43785 -0.4704 -0.41146 -0.44935 -0.38142 -0.44195 C -0.3342 -0.43016 -0.33524 -0.4334 -0.27847 -0.4297 C -0.275 -0.41652 -0.27986 -0.4297 -0.27222 -0.4216 C -0.27083 -0.41998 -0.27014 -0.41744 -0.2691 -0.41536 C -0.27153 -0.38807 -0.26771 -0.35824 -0.27691 -0.33349 C -0.27795 -0.33095 -0.28003 -0.32933 -0.28142 -0.32725 C -0.29045 -0.31314 -0.30156 -0.28839 -0.31528 -0.28007 C -0.31823 -0.27845 -0.32153 -0.27891 -0.32465 -0.27822 C -0.32708 -0.27706 -0.34097 -0.27082 -0.34149 -0.26781 C -0.35208 -0.20514 -0.33594 -0.23081 -0.35226 -0.20837 C -0.36424 -0.16258 -0.32413 -0.18455 -0.30608 -0.18987 C -0.29514 -0.19866 -0.28472 -0.20421 -0.27222 -0.20837 C -0.26024 -0.22086 -0.27292 -0.20953 -0.25694 -0.2167 C -0.25052 -0.21948 -0.24479 -0.2241 -0.23837 -0.22688 C -0.23455 -0.23081 -0.23142 -0.23543 -0.2276 -0.23913 C -0.21267 -0.25324 -0.20017 -0.25694 -0.18611 -0.27637 C -0.18316 -0.28724 -0.1658 -0.30504 -0.1599 -0.31291 C -0.15781 -0.31568 -0.15382 -0.32123 -0.15382 -0.321 C -0.1533 -0.32331 -0.1533 -0.32563 -0.15226 -0.32725 C -0.15069 -0.32979 -0.1474 -0.33048 -0.14618 -0.33349 C -0.14462 -0.33719 -0.14514 -0.34158 -0.14462 -0.34575 C -0.13594 -0.34251 -0.12517 -0.34112 -0.1184 -0.33141 C -0.10156 -0.30713 -0.11441 -0.30851 -0.08767 -0.30481 C -0.04271 -0.30666 -0.00538 -0.30574 0.03542 -0.33141 C 0.04792 -0.33927 0.06007 -0.34783 0.0724 -0.35592 C 0.09774 -0.37281 0.11892 -0.39848 0.14774 -0.4031 C 0.15087 -0.40449 0.15365 -0.4075 0.15694 -0.40726 C 0.16476 -0.4068 0.17274 -0.40518 0.18003 -0.40102 C 0.18142 -0.4001 0.17969 -0.39639 0.17847 -0.39501 C 0.17431 -0.38946 0.1691 -0.38576 0.16458 -0.38067 C 0.1559 -0.37072 0.14931 -0.35615 0.14306 -0.34367 C 0.14149 -0.33742 0.1401 -0.33141 0.13854 -0.32516 C 0.13698 -0.31869 0.13542 -0.30481 0.13542 -0.30481 C 0.1349 -0.29279 0.13559 -0.27984 0.13385 -0.26781 C 0.13351 -0.2655 0.13073 -0.26527 0.12934 -0.26365 C 0.12344 -0.25717 0.11632 -0.25232 0.11076 -0.24538 C 0.08854 -0.21763 0.09427 -0.21855 0.07083 -0.20028 C 0.05781 -0.1901 0.04253 -0.18455 0.0309 -0.1716 C 0.01649 -0.15541 0.02465 -0.16004 0.00625 -0.15726 C -0.05712 -0.12859 -0.1283 -0.15842 -0.19531 -0.1531 C -0.20694 -0.13298 -0.1901 -0.15911 -0.21372 -0.13876 C -0.21701 -0.13576 -0.21875 -0.13044 -0.22153 -0.12651 C -0.22899 -0.11564 -0.24028 -0.1006 -0.25069 -0.09575 C -0.25417 -0.0821 -0.24931 -0.09552 -0.25694 -0.08742 C -0.25833 -0.08603 -0.25851 -0.0828 -0.2599 -0.08141 C -0.26302 -0.0784 -0.26997 -0.07655 -0.27378 -0.07516 C -0.27934 -0.06059 -0.28368 -0.04371 -0.29219 -0.03215 C -0.29375 -0.02637 -0.29757 -0.02174 -0.29844 -0.01573 C -0.3 -0.00555 -0.29861 0.00485 -0.3 0.01503 C -0.30174 0.02752 -0.30573 0.03931 -0.30764 0.0518 C -0.30556 0.05666 -0.30503 0.06313 -0.30156 0.06614 C -0.29479 0.07192 -0.28611 0.07308 -0.27847 0.07655 C -0.2651 0.08256 -0.25278 0.09158 -0.23993 0.09898 C -0.23142 0.11077 -0.23941 0.10152 -0.22309 0.11124 C -0.21788 0.11447 -0.21267 0.11771 -0.20764 0.12141 C -0.20538 0.12303 -0.20399 0.1265 -0.20156 0.12766 C -0.1974 0.12974 -0.18125 0.1339 -0.17378 0.13598 C -0.17066 0.13691 -0.16771 0.13876 -0.16458 0.13991 C -0.15642 0.14292 -0.13993 0.14824 -0.13993 0.14847 C -0.12795 0.16235 -0.11771 0.17923 -0.10156 0.18293 C -0.06944 0.20189 -0.08385 0.19773 -0.0599 0.20143 C -0.04479 0.21045 -0.0316 0.21392 -0.01528 0.21785 C -0.0033 0.22895 -0.02187 0.21323 0.00313 0.2241 C 0.00521 0.22502 0.0059 0.22872 0.00781 0.23011 C 0.0184 0.23705 0.03125 0.23335 0.04306 0.23427 C 0.05069 0.24884 0.03958 0.2308 0.05694 0.24237 C 0.06615 0.24861 0.07188 0.26272 0.0816 0.26711 C 0.08924 0.27058 0.10469 0.27729 0.10469 0.27752 C 0.11649 0.2759 0.12847 0.2759 0.1401 0.27312 C 0.1467 0.27151 0.16788 0.2382 0.17083 0.23427 C 0.16979 0.19195 0.17153 0.14916 0.16771 0.10707 C 0.16493 0.07655 0.15052 0.04371 0.13542 0.02104 C 0.13281 0.01711 0.13108 0.01156 0.12778 0.00879 C 0.12517 0.00647 0.12153 0.00763 0.11858 0.0067 C 0.09983 0.00092 0.08889 -0.00625 0.0724 -0.0118 C 0.05156 -0.02775 0.02465 -0.02197 0.00156 -0.02197 " pathEditMode="relative" rAng="0" ptsTypes="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00" y="3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4/4d/Ellimans-Universal-Embrocation-Slough-1897-Ad.png/200px-Ellimans-Universal-Embrocation-Slough-1897-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963" y="332656"/>
            <a:ext cx="4104456" cy="62182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99992" y="2276872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lgeria One" pitchFamily="2" charset="0"/>
              </a:rPr>
              <a:t>Реклама 1897 года. Велосипедистка изображена в шароварах</a:t>
            </a:r>
            <a:r>
              <a:rPr lang="ru-RU" dirty="0" smtClean="0">
                <a:latin typeface="Algeria One" pitchFamily="2" charset="0"/>
              </a:rPr>
              <a:t>.</a:t>
            </a:r>
            <a:endParaRPr lang="ru-RU" dirty="0">
              <a:latin typeface="Algeria O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-0.40426 C 0.00833 -0.40912 0.0085 -0.41444 0.01041 -0.4186 C 0.01128 -0.42045 0.01354 -0.41952 0.01493 -0.42068 C 0.025 -0.42901 0.02309 -0.43386 0.03489 -0.4371 C 0.04982 -0.43571 0.06475 -0.43571 0.07951 -0.43294 C 0.08489 -0.43201 0.10573 -0.41559 0.10729 -0.41444 C 0.13767 -0.39316 0.16284 -0.36379 0.19027 -0.33673 C 0.19184 -0.33257 0.19271 -0.32771 0.19496 -0.32424 C 0.196 -0.32262 0.19843 -0.32378 0.19965 -0.32239 C 0.20625 -0.31476 0.21805 -0.29765 0.21805 -0.29741 C 0.22066 -0.27776 0.21823 -0.27868 0.23038 -0.26481 C 0.2309 -0.26134 0.23055 -0.25741 0.23194 -0.25463 C 0.23281 -0.25278 0.23541 -0.25417 0.23646 -0.25255 C 0.23767 -0.25047 0.2375 -0.24723 0.23802 -0.24445 C 0.23646 -0.23752 0.23628 -0.23012 0.2335 -0.22387 C 0.23229 -0.22133 0.22934 -0.22133 0.22725 -0.21994 C 0.21423 -0.21046 0.20034 -0.20121 0.18576 -0.19728 C 0.16007 -0.18039 0.13107 -0.17739 0.10573 -0.15842 C 0.08923 -0.12905 0.09201 -0.13992 0.05642 -0.142 C 0.04427 -0.15403 0.05711 -0.1427 0.04114 -0.15218 C 0.03333 -0.1568 0.03211 -0.16536 0.02274 -0.1686 C 0.01302 -0.17623 0.01458 -0.17785 0.00885 -0.18918 C 0.00312 -0.22665 0.0125 -0.17299 0.0026 -0.20745 C 0.00086 -0.21323 0.00069 -0.21971 -0.00035 -0.22595 C 0.00069 -0.25394 -0.00469 -0.28354 0.0026 -0.3099 C 0.00538 -0.32008 0.01805 -0.31638 0.02569 -0.32031 C 0.05434 -0.33465 0.05173 -0.33465 0.09027 -0.33858 C 0.15364 -0.35176 0.11232 -0.34459 0.24566 -0.34066 C 0.25277 -0.34043 0.26423 -0.32632 0.26423 -0.32609 C 0.26927 -0.30643 0.27691 -0.29834 0.29184 -0.29556 C 0.29479 -0.29418 0.30955 -0.28816 0.31493 -0.28331 C 0.32604 -0.27313 0.32934 -0.26689 0.34114 -0.26087 C 0.36527 -0.21555 0.3533 -0.22873 0.35034 -0.13784 C 0.35139 -0.13368 0.35347 -0.12998 0.35347 -0.12558 C 0.35347 -0.12304 0.35156 -0.12119 0.35034 -0.11934 C 0.34444 -0.10939 0.3368 -0.09274 0.32725 -0.08858 C 0.325 -0.08002 0.31979 -0.07864 0.31493 -0.07216 C 0.30902 -0.05597 0.31649 -0.07054 0.30104 -0.06198 C 0.29323 -0.05759 0.27986 -0.04279 0.27031 -0.03955 C 0.25972 -0.03608 0.24184 -0.03215 0.22882 -0.02914 C 0.21441 -0.02105 0.20486 -0.02059 0.18889 -0.01897 C 0.18732 -0.01758 0.18593 -0.01573 0.1842 -0.01481 C 0.18177 -0.01365 0.17882 -0.01457 0.17656 -0.01296 C 0.17465 -0.01157 0.17378 -0.00833 0.17187 -0.00671 C 0.16406 0.00046 0.15729 0.00254 0.15034 0.01179 C 0.14566 0.01827 0.14288 0.02821 0.13489 0.02821 L 0.07951 -0.15634 L -0.00973 0.09158 " pathEditMode="relative" rAng="0" ptsTypes="fffffffffffffffffffffffffffffffffffffffffffffA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23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800px-Bicycle_evolution-ru_sv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47" y="1268760"/>
            <a:ext cx="841593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844 -0.62535 L -8.33333E-7 5.45791E-7 " pathEditMode="relative" ptsTypes="AA">
                                      <p:cBhvr>
                                        <p:cTn id="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6.47549E-8 L 0.91337 -0.01041 " pathEditMode="relative" ptsTypes="AA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pload.wikimedia.org/wikipedia/commons/thumb/c/ca/Brockhaus-Efron_Velosipedy2.jpg/300px-Brockhaus-Efron_Velosiped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711295" cy="530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060848"/>
            <a:ext cx="8820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Можно выделить три основные сферы применения велосипеда:</a:t>
            </a:r>
          </a:p>
          <a:p>
            <a:r>
              <a:rPr lang="ru-RU" sz="2000" b="1" dirty="0" smtClean="0"/>
              <a:t>Транспорт</a:t>
            </a:r>
            <a:r>
              <a:rPr lang="ru-RU" sz="2000" dirty="0" smtClean="0"/>
              <a:t> — велосипед рассматривается как транспортное средство для перевозки людей и грузов, для доставки почты, обедов. В военном деле.</a:t>
            </a:r>
          </a:p>
          <a:p>
            <a:r>
              <a:rPr lang="ru-RU" sz="2000" b="1" dirty="0" smtClean="0"/>
              <a:t>Спорт</a:t>
            </a:r>
            <a:r>
              <a:rPr lang="ru-RU" sz="2000" dirty="0" smtClean="0"/>
              <a:t> — существуют различные </a:t>
            </a:r>
            <a:r>
              <a:rPr lang="ru-RU" sz="2000" dirty="0" smtClean="0">
                <a:hlinkClick r:id="rId2" tooltip="Велосипедный спорт"/>
              </a:rPr>
              <a:t>спортивные дисциплины</a:t>
            </a:r>
            <a:r>
              <a:rPr lang="ru-RU" sz="2000" dirty="0" smtClean="0"/>
              <a:t> с особыми требованиями к конструкции велосипеда.</a:t>
            </a:r>
          </a:p>
          <a:p>
            <a:r>
              <a:rPr lang="ru-RU" sz="2000" b="1" dirty="0" smtClean="0"/>
              <a:t>Развлечение, досуг</a:t>
            </a:r>
            <a:r>
              <a:rPr lang="ru-RU" sz="2000" dirty="0" smtClean="0"/>
              <a:t> — </a:t>
            </a:r>
            <a:r>
              <a:rPr lang="ru-RU" sz="2000" dirty="0" err="1" smtClean="0">
                <a:hlinkClick r:id="rId3" tooltip="Велотуризм"/>
              </a:rPr>
              <a:t>велотуризм</a:t>
            </a:r>
            <a:r>
              <a:rPr lang="ru-RU" sz="2000" dirty="0" smtClean="0"/>
              <a:t>, катание в рекреационных зонах. Детские, подростковые, цирковые велосипеды и т. д.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tf89606788_win32</Template>
  <TotalTime>150</TotalTime>
  <Words>257</Words>
  <Application>Microsoft Office PowerPoint</Application>
  <PresentationFormat>Экран (4:3)</PresentationFormat>
  <Paragraphs>34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Algeria One</vt:lpstr>
      <vt:lpstr>Arial</vt:lpstr>
      <vt:lpstr>Calibri</vt:lpstr>
      <vt:lpstr>Calibri Light</vt:lpstr>
      <vt:lpstr>Georgia</vt:lpstr>
      <vt:lpstr>Celestial</vt:lpstr>
      <vt:lpstr>МБОУ «Кыринская СОШ» Индивидуальный личностно-ориентированный проект в рамках общешкольной темы  «Пусть всегда буду Я!»</vt:lpstr>
      <vt:lpstr>Цель проекта: изучение истории, назначения для человека и правил использования велосипеда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Велосипеды в настоящее время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Всем доброго здоровья!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❱•❰ Лазарев WLBYшный ツРома Хайперский</dc:creator>
  <cp:lastModifiedBy>Екатерина</cp:lastModifiedBy>
  <cp:revision>25</cp:revision>
  <dcterms:created xsi:type="dcterms:W3CDTF">2021-02-10T02:28:30Z</dcterms:created>
  <dcterms:modified xsi:type="dcterms:W3CDTF">2021-03-21T07:15:27Z</dcterms:modified>
</cp:coreProperties>
</file>