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4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8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14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6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07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6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4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9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6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9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1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1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4DF4-5B80-40DA-B0AD-F9B6C1C49E3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5B030D-42EE-4F63-AE10-EDC9DF15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6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arant.ru/products/ipo/prime/doc/400807193/#1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rant.ru/products/ipo/prime/doc/401333920/#100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C4612-6A32-441F-8C05-B90DF94B6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ФГОС нового поколения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93BA3F-FD6A-484F-920F-E71F8FB20C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отличительные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080488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08288-2148-441F-B7C3-165A8880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2A905-04F1-42D9-9C75-629359CFD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154F84-AA9E-4A21-95E7-8532D272F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85" t="30219" r="11406" b="13806"/>
          <a:stretch/>
        </p:blipFill>
        <p:spPr>
          <a:xfrm>
            <a:off x="687388" y="161925"/>
            <a:ext cx="10602161" cy="4343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EE0908-CB7F-475B-9AC8-BB67A30B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37500" r="11448" b="19056"/>
          <a:stretch/>
        </p:blipFill>
        <p:spPr>
          <a:xfrm>
            <a:off x="1057275" y="4505325"/>
            <a:ext cx="964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1B493-A35D-49F0-B556-EEA0D88F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075" y="90710"/>
            <a:ext cx="8911687" cy="1280890"/>
          </a:xfrm>
        </p:spPr>
        <p:txBody>
          <a:bodyPr/>
          <a:lstStyle/>
          <a:p>
            <a:r>
              <a:rPr lang="ru-RU" dirty="0"/>
              <a:t>Содержательный раздел</a:t>
            </a:r>
            <a:br>
              <a:rPr lang="ru-RU" dirty="0"/>
            </a:br>
            <a:r>
              <a:rPr lang="ru-RU" dirty="0"/>
              <a:t>Рабочие программы предметов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33D58-CC77-4E31-A72B-239C9CC6A880}"/>
              </a:ext>
            </a:extLst>
          </p:cNvPr>
          <p:cNvSpPr txBox="1"/>
          <p:nvPr/>
        </p:nvSpPr>
        <p:spPr>
          <a:xfrm>
            <a:off x="847725" y="1371599"/>
            <a:ext cx="10858500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программы учебных предметов (урочная и внеурочная д-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ть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содержание, 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результаты, 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тем. планирование (темы, разделы, часы) </a:t>
            </a:r>
            <a:r>
              <a:rPr lang="ru-RU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указанием возможности изучения с помощью Э(Ц)ОР: 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371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(для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-мы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д-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+ форма проведения).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6E7E4-EE10-4362-A7F7-DC4A1E8E778D}"/>
              </a:ext>
            </a:extLst>
          </p:cNvPr>
          <p:cNvSpPr txBox="1"/>
          <p:nvPr/>
        </p:nvSpPr>
        <p:spPr>
          <a:xfrm>
            <a:off x="342900" y="4248150"/>
            <a:ext cx="1132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ДОМАШНЕЕ ЗАДАНИЕ для кафедр:</a:t>
            </a:r>
          </a:p>
          <a:p>
            <a:r>
              <a:rPr lang="ru-RU" dirty="0"/>
              <a:t>разработать рабочую программу элективного курса по краеведению на основе новых ФГОС</a:t>
            </a:r>
          </a:p>
          <a:p>
            <a:r>
              <a:rPr lang="ru-RU" dirty="0"/>
              <a:t>СТРУКТУРА:</a:t>
            </a:r>
          </a:p>
          <a:p>
            <a:pPr marL="342900" indent="-342900">
              <a:buAutoNum type="arabicPeriod"/>
            </a:pPr>
            <a:r>
              <a:rPr lang="ru-RU" dirty="0"/>
              <a:t>Пояснительная записка: название, статус, для кого предназначена программа (адресность), общее кол-во часов (5), цель (3 пункта), система аттестации.</a:t>
            </a:r>
          </a:p>
          <a:p>
            <a:pPr marL="342900" indent="-342900">
              <a:buAutoNum type="arabicPeriod"/>
            </a:pPr>
            <a:r>
              <a:rPr lang="ru-RU" dirty="0"/>
              <a:t>Содержание</a:t>
            </a:r>
          </a:p>
          <a:p>
            <a:pPr marL="342900" indent="-342900">
              <a:buAutoNum type="arabicPeriod"/>
            </a:pPr>
            <a:r>
              <a:rPr lang="ru-RU" dirty="0"/>
              <a:t>Планируемые результаты (НОО – стр. 19; ООО – стр. 29)</a:t>
            </a:r>
          </a:p>
          <a:p>
            <a:pPr marL="342900" indent="-342900">
              <a:buAutoNum type="arabicPeriod"/>
            </a:pPr>
            <a:r>
              <a:rPr lang="ru-RU" dirty="0"/>
              <a:t>Тем. планирование: тема, часы, ЭОР, форма проведения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181093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1988A-9EE7-49B8-9B08-7B470DE5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150" y="128810"/>
            <a:ext cx="8911687" cy="1280890"/>
          </a:xfrm>
        </p:spPr>
        <p:txBody>
          <a:bodyPr/>
          <a:lstStyle/>
          <a:p>
            <a:r>
              <a:rPr lang="ru-RU" dirty="0"/>
              <a:t>Содержательный раздел</a:t>
            </a:r>
            <a:br>
              <a:rPr lang="ru-RU" dirty="0"/>
            </a:br>
            <a:r>
              <a:rPr lang="ru-RU" dirty="0"/>
              <a:t>Программа формирования </a:t>
            </a:r>
            <a:r>
              <a:rPr lang="ru-RU" dirty="0" err="1"/>
              <a:t>ууд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6483F3-AC2E-4F5B-A24B-B3E25568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93" y="1943100"/>
            <a:ext cx="10945813" cy="4591050"/>
          </a:xfrm>
        </p:spPr>
        <p:txBody>
          <a:bodyPr>
            <a:normAutofit fontScale="55000" lnSpcReduction="20000"/>
          </a:bodyPr>
          <a:lstStyle/>
          <a:p>
            <a:r>
              <a:rPr lang="ru-RU" sz="5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ууд</a:t>
            </a:r>
            <a:r>
              <a:rPr lang="ru-RU" sz="5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ru-RU" sz="5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способности к саморазвитию и самосовершенствованию, + формирование опыта применения</a:t>
            </a:r>
            <a:r>
              <a:rPr lang="ru-RU" sz="5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+ формирование компетенций в учебно-исследовательской и проектной д-</a:t>
            </a:r>
            <a:r>
              <a:rPr lang="ru-RU" sz="5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5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+ </a:t>
            </a:r>
            <a:r>
              <a:rPr lang="ru-RU" sz="5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приемами учебного сотрудничества и социального взаимодействия со сверстниками, обучающимися младшего и старшего возраста и взрослыми</a:t>
            </a:r>
            <a:r>
              <a:rPr lang="ru-RU" sz="5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+ формирование и развитие компетенций обучающихся в области использования ИКТ, + </a:t>
            </a:r>
            <a:r>
              <a:rPr lang="ru-RU" sz="5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знаний и навыков в области финансовой грамотности и устойчивого развития общества</a:t>
            </a:r>
            <a:r>
              <a:rPr lang="ru-RU" sz="5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33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A4EA3-352C-4CC8-A8D2-3ABE76F8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025" y="100235"/>
            <a:ext cx="8911687" cy="1280890"/>
          </a:xfrm>
        </p:spPr>
        <p:txBody>
          <a:bodyPr/>
          <a:lstStyle/>
          <a:p>
            <a:r>
              <a:rPr lang="ru-RU" dirty="0"/>
              <a:t>Содержательный раздел</a:t>
            </a:r>
            <a:br>
              <a:rPr lang="ru-RU" dirty="0"/>
            </a:br>
            <a:r>
              <a:rPr lang="ru-RU" dirty="0"/>
              <a:t>Программа воспитания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BE93C-8B8E-4161-949C-66210A08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6" y="1400174"/>
            <a:ext cx="10926763" cy="5457826"/>
          </a:xfrm>
        </p:spPr>
        <p:txBody>
          <a:bodyPr>
            <a:normAutofit/>
          </a:bodyPr>
          <a:lstStyle/>
          <a:p>
            <a:r>
              <a:rPr lang="ru-RU" dirty="0"/>
              <a:t>анализ; цель и задачи воспитания обучающихся;  виды, формы и содержание воспитательной деятельности с учетом специфики Организации, интересов субъектов воспитания, тематики модулей; </a:t>
            </a:r>
            <a:r>
              <a:rPr lang="ru-RU" u="sng" dirty="0"/>
              <a:t>систему поощрения социальной успешности </a:t>
            </a:r>
            <a:r>
              <a:rPr lang="ru-RU" dirty="0"/>
              <a:t>и </a:t>
            </a:r>
            <a:r>
              <a:rPr lang="ru-RU" u="sng" dirty="0"/>
              <a:t>проявлений активной жизненной позиции обучающихся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Обеспечивает </a:t>
            </a:r>
          </a:p>
          <a:p>
            <a:pPr marL="0" indent="0">
              <a:buNone/>
            </a:pPr>
            <a:r>
              <a:rPr lang="ru-RU" dirty="0"/>
              <a:t>•	реализацию </a:t>
            </a:r>
            <a:r>
              <a:rPr lang="ru-RU" u="sng" dirty="0"/>
              <a:t>возможности социальных проб, самореализации и самоорганизации, практическую подготовку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u="sng" dirty="0"/>
              <a:t>развитие пед. компетенций родителей</a:t>
            </a:r>
            <a:r>
              <a:rPr lang="ru-RU" dirty="0"/>
              <a:t>; учитывает соц. потребности семей;</a:t>
            </a:r>
          </a:p>
          <a:p>
            <a:pPr marL="0" indent="0">
              <a:buNone/>
            </a:pPr>
            <a:r>
              <a:rPr lang="ru-RU" dirty="0"/>
              <a:t>•	организацию личностно значимой и общественно приемлемой деятельности в соответствии </a:t>
            </a:r>
            <a:r>
              <a:rPr lang="ru-RU" u="sng" dirty="0"/>
              <a:t>с правовыми нормами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	развитие опыта нравственно значимой деятельности, принятия </a:t>
            </a:r>
            <a:r>
              <a:rPr lang="ru-RU" u="sng" dirty="0"/>
              <a:t>традиционных ценностей семьи;</a:t>
            </a:r>
          </a:p>
          <a:p>
            <a:pPr marL="0" indent="0">
              <a:buNone/>
            </a:pPr>
            <a:r>
              <a:rPr lang="ru-RU" dirty="0"/>
              <a:t>•	формирование навыков безопасного поведения и здорового образа жизни, экологической культуры и поведения;</a:t>
            </a:r>
          </a:p>
          <a:p>
            <a:pPr marL="0" indent="0">
              <a:buNone/>
            </a:pPr>
            <a:r>
              <a:rPr lang="ru-RU" dirty="0"/>
              <a:t>•	мотивации и уважения к труду; </a:t>
            </a:r>
            <a:r>
              <a:rPr lang="ru-RU" u="sng" dirty="0"/>
              <a:t>мотивированного профессионального самоопределения,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84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3CB42-37BB-4CC5-B2CA-143D8ADF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157385"/>
            <a:ext cx="10990262" cy="1280890"/>
          </a:xfrm>
        </p:spPr>
        <p:txBody>
          <a:bodyPr>
            <a:normAutofit/>
          </a:bodyPr>
          <a:lstStyle/>
          <a:p>
            <a:r>
              <a:rPr lang="ru-RU" dirty="0"/>
              <a:t>Содержательный раздел</a:t>
            </a:r>
            <a:br>
              <a:rPr lang="ru-RU" dirty="0"/>
            </a:br>
            <a:r>
              <a:rPr lang="ru-RU" dirty="0"/>
              <a:t>Программа коррекционной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58AF7-3BC7-4209-B06C-263D533C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247900"/>
            <a:ext cx="8915400" cy="3777622"/>
          </a:xfrm>
        </p:spPr>
        <p:txBody>
          <a:bodyPr>
            <a:normAutofit fontScale="77500" lnSpcReduction="20000"/>
          </a:bodyPr>
          <a:lstStyle/>
          <a:p>
            <a: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особых образовательных потребностей, план индивидуально ориентированных диагностических и коррекционных мероприятий, рабочие программы курсов, планируемые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6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77A-018A-4A1A-834D-504B4505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19285"/>
            <a:ext cx="8911687" cy="1280890"/>
          </a:xfrm>
        </p:spPr>
        <p:txBody>
          <a:bodyPr/>
          <a:lstStyle/>
          <a:p>
            <a:r>
              <a:rPr lang="ru-RU" dirty="0"/>
              <a:t>Организационный раздел</a:t>
            </a:r>
            <a:br>
              <a:rPr lang="ru-RU" dirty="0"/>
            </a:br>
            <a:r>
              <a:rPr lang="ru-RU" dirty="0"/>
              <a:t>Учебный 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322BB-291D-4E7D-B455-0D386498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7" y="1400175"/>
            <a:ext cx="11012488" cy="37776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ts val="1350"/>
              </a:lnSpc>
              <a:spcAft>
                <a:spcPts val="127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предмет «Математика» предметной области «Математика и информатика» включает в себя учебные курсы «Алгебра», «Геометрия», «Вероятность и статистика».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127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обучающимися планируемых результатов освоения программы основного общего образования по учебному предмету «Математика» в рамках государственной итоговой аттестации включает результаты освоения рабочих программ учебных курсов «Алгебра», «Геометрия», «Вероятность и статистика».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127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предмет «История» предметной области «Общественно-научные предметы» включает в себя учебные курсы «История России» и «Всеобщая история».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127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второго иностранного языка из перечня, предлагаемого Организацией, осуществляется по заявлению обучающихся, родителей (законных представителей) несовершеннолетних обучающихся и при наличии в Организации необходимых условий.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учебном предмете  «Технология» (начальная школа) будет уделено внимание в т. ч. финансовой грамотности учеников, совершенствованию обучения на фоне развития информационных технологий.</a:t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3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22CF5-0D4E-4430-A9A3-5BBC5208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925" y="81185"/>
            <a:ext cx="8911687" cy="1280890"/>
          </a:xfrm>
        </p:spPr>
        <p:txBody>
          <a:bodyPr/>
          <a:lstStyle/>
          <a:p>
            <a:r>
              <a:rPr lang="ru-RU" dirty="0"/>
              <a:t>Организационный раздел</a:t>
            </a:r>
            <a:br>
              <a:rPr lang="ru-RU" dirty="0"/>
            </a:br>
            <a:r>
              <a:rPr lang="ru-RU" dirty="0"/>
              <a:t>Система условий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A066-5F63-4F91-99B6-A5B3BB6DC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2" y="1371599"/>
            <a:ext cx="10917238" cy="5057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/>
              <a:t>Электронная информационно-образовательная среда Организации должна обеспечивать:</a:t>
            </a:r>
          </a:p>
          <a:p>
            <a:r>
              <a:rPr lang="ru-RU" dirty="0"/>
              <a:t>•	доступ к учебным планам, рабочим программам учебных предметов, учебных курсов (в том числе внеурочной деятельности), учебных модулей, электронным учебным изданиям и электронным образовательным ресурсам, указанным в рабочих программах учебных предметов, учебных курсов (в том числе внеурочной деятельности), учебных модулей посредством сети Интернет;</a:t>
            </a:r>
          </a:p>
          <a:p>
            <a:r>
              <a:rPr lang="ru-RU" dirty="0"/>
              <a:t>•	формирование и хранение электронного портфолио обучающегося, в том числе выполненных им работ и результатов выполнения работ;</a:t>
            </a:r>
          </a:p>
          <a:p>
            <a:r>
              <a:rPr lang="ru-RU" dirty="0"/>
              <a:t>•	фиксацию и хранение информации о ходе образовательного процесса, результатов промежуточной аттестации и результатов освоения программы основного общего образования;</a:t>
            </a:r>
          </a:p>
          <a:p>
            <a:r>
              <a:rPr lang="ru-RU" dirty="0"/>
              <a:t>•	проведение учебных занятий, процедуры оценки результатов обучения, реализация которых предусмотрена с применением электронного обучения, дистанционных образовательных технологий;</a:t>
            </a:r>
          </a:p>
          <a:p>
            <a:r>
              <a:rPr lang="ru-RU" dirty="0"/>
              <a:t>•	взаимодействие между участниками образовательного процесса, в том числе посредством сети Интернет.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64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08EC36-14DB-4BD9-92B9-BF60FFDD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112" y="285749"/>
            <a:ext cx="9793288" cy="4791075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характеристики оснащения информационно-библиотечного центра, читального зала, учебных кабинетов и лабораторий, административных помещений, сервера и официального сайта Организации, внутренней (локальной) сети, внешней (в том числе глобальной) сети и направлено на обеспечение широкого, постоянного и устойчивого доступа для всех участников образовательных отношений к любой информации, связанной с реализацией программы основного общего образования, достижением планируемых результатов, организацией образовательной деятельности и условиями ее осуществления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022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AB54E9-E3A8-463B-AF11-03053030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11" y="390525"/>
            <a:ext cx="10450513" cy="548640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реализации программы основного общего образования, в том числе адаптированной, с применением электронного обучения, дистанционных образовательных технологий каждый обучающийся в течение всего периода обучения должен быть обеспечен индивидуальным авторизированным доступом к совокупности информационных и электронных образовательных ресурсов, информационных технологий, соответствующих технологических средств, обеспечивающих освоение обучающимися образовательных программ основного общего образования в полном объеме независимо от их мест нахождения, в которой имеется доступ к сети Интернет как на территории Организации, так и за ее пределами (далее - электронная информационно-образовательная среда).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18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B10C6-E6F6-4186-A467-9CA67FDD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94" y="305705"/>
            <a:ext cx="11276012" cy="1280890"/>
          </a:xfrm>
        </p:spPr>
        <p:txBody>
          <a:bodyPr>
            <a:normAutofit/>
          </a:bodyPr>
          <a:lstStyle/>
          <a:p>
            <a:r>
              <a:rPr lang="ru-RU" sz="2400" dirty="0">
                <a:hlinkClick r:id="rId2"/>
              </a:rPr>
              <a:t>Приказ Министерства просвещения РФ от 31 мая 2021 г. № 286 “Об утверждении федерального государственного образовательного стандарта начального общего образования” (garant.ru)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DA7662-F3AC-4574-AF93-2F9DB8193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57" t="24501" r="69703" b="65714"/>
          <a:stretch/>
        </p:blipFill>
        <p:spPr>
          <a:xfrm>
            <a:off x="812799" y="3341511"/>
            <a:ext cx="9916275" cy="2619021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383FDAA-E78F-44A3-A1C1-9520B608FE23}"/>
              </a:ext>
            </a:extLst>
          </p:cNvPr>
          <p:cNvSpPr txBox="1">
            <a:spLocks/>
          </p:cNvSpPr>
          <p:nvPr/>
        </p:nvSpPr>
        <p:spPr>
          <a:xfrm>
            <a:off x="656114" y="1586595"/>
            <a:ext cx="1127601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hlinkClick r:id="rId4"/>
              </a:rPr>
              <a:t>Приказ Министерства просвещения РФ от 31 мая 2021 г. № 287 “Об утверждении федерального государственного образовательного стандарта основного общего образования” (garant.ru)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096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EB863-0DF6-4267-82C6-D2442DDA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5" y="104821"/>
            <a:ext cx="11458223" cy="3146379"/>
          </a:xfrm>
        </p:spPr>
        <p:txBody>
          <a:bodyPr>
            <a:normAutofit/>
          </a:bodyPr>
          <a:lstStyle/>
          <a:p>
            <a:r>
              <a:rPr lang="ru-RU" sz="2800" dirty="0"/>
              <a:t>ФГОС – примерная программа – программа ОО: рабочие программы предметов, курсов… (урочная и внеурочная деятельность).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EEEBD-5C37-47B5-8ED2-37411311E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5" t="4609" r="16482" b="18519"/>
          <a:stretch/>
        </p:blipFill>
        <p:spPr>
          <a:xfrm>
            <a:off x="6220177" y="901699"/>
            <a:ext cx="4576233" cy="2596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1CB4E-E3B5-4636-B58E-47AF777005E8}"/>
              </a:ext>
            </a:extLst>
          </p:cNvPr>
          <p:cNvSpPr txBox="1"/>
          <p:nvPr/>
        </p:nvSpPr>
        <p:spPr>
          <a:xfrm>
            <a:off x="626534" y="1941689"/>
            <a:ext cx="4944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https://fgosreestr.ru/registry/%d0%bf%d0%be%d0%be%d0%bf_%d0%be%d0%be%d0%be_06-02-2020/</a:t>
            </a: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83C24CD-1488-4B74-89D7-F70A1AB8A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3172"/>
              </p:ext>
            </p:extLst>
          </p:nvPr>
        </p:nvGraphicFramePr>
        <p:xfrm>
          <a:off x="225777" y="3804356"/>
          <a:ext cx="11875912" cy="2921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482">
                  <a:extLst>
                    <a:ext uri="{9D8B030D-6E8A-4147-A177-3AD203B41FA5}">
                      <a16:colId xmlns:a16="http://schemas.microsoft.com/office/drawing/2014/main" val="4187431750"/>
                    </a:ext>
                  </a:extLst>
                </a:gridCol>
                <a:gridCol w="2535897">
                  <a:extLst>
                    <a:ext uri="{9D8B030D-6E8A-4147-A177-3AD203B41FA5}">
                      <a16:colId xmlns:a16="http://schemas.microsoft.com/office/drawing/2014/main" val="3449197842"/>
                    </a:ext>
                  </a:extLst>
                </a:gridCol>
                <a:gridCol w="6976533">
                  <a:extLst>
                    <a:ext uri="{9D8B030D-6E8A-4147-A177-3AD203B41FA5}">
                      <a16:colId xmlns:a16="http://schemas.microsoft.com/office/drawing/2014/main" val="418864585"/>
                    </a:ext>
                  </a:extLst>
                </a:gridCol>
              </a:tblGrid>
              <a:tr h="79745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Обязательная часть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Часть, формируемая участником образовательных отношений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81939"/>
                  </a:ext>
                </a:extLst>
              </a:tr>
              <a:tr h="52710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76375" algn="l"/>
                        </a:tabLst>
                      </a:pPr>
                      <a:r>
                        <a:rPr lang="ru-RU" sz="2000" dirty="0">
                          <a:effectLst/>
                        </a:rPr>
                        <a:t>	Урочная и внеурочная деятельность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76375" algn="l"/>
                        </a:tabLs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275443"/>
                  </a:ext>
                </a:extLst>
              </a:tr>
              <a:tr h="118175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Учебные предметы, учебные курсы (в том числе внеурочной деятельности), учебные модули по выбору обучающихся, родителей (законных представителей)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798389"/>
                  </a:ext>
                </a:extLst>
              </a:tr>
              <a:tr h="28983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80%, 70%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20%, 30%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4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29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1A2DBA-A435-48FF-AC6D-7A4257B1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190625"/>
            <a:ext cx="10980737" cy="522542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обеспечивает единство, преемственность, вариативность, 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личностное развитие, формирование системных знаний, физическое воспитание и воспитание здорового образа жизни, </a:t>
            </a:r>
            <a:r>
              <a:rPr lang="ru-RU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представлений о научно-технологическом развитии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культуры пользования ИКТ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формирование личной и социальной ответственности.</a:t>
            </a:r>
          </a:p>
          <a:p>
            <a:pPr marL="457200">
              <a:lnSpc>
                <a:spcPct val="107000"/>
              </a:lnSpc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ФГОС разработан с учетом этнографии народов РФ, </a:t>
            </a:r>
            <a:r>
              <a:rPr lang="ru-RU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научно-технологического развития (2016г), в основе лежат представления об уникальности личности и индивидуальных возможностях каждого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– системно-деятельностный подход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16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0BACB-65DF-4BDD-9204-7D8B48454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89535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В основе ФГОС лежат 3 вида требований:</a:t>
            </a:r>
          </a:p>
          <a:p>
            <a:r>
              <a:rPr lang="ru-RU" sz="2400" b="1" dirty="0"/>
              <a:t>Требования к структуре Программы</a:t>
            </a:r>
          </a:p>
          <a:p>
            <a:r>
              <a:rPr lang="ru-RU" sz="2400" b="1" dirty="0"/>
              <a:t>Требования к условиям реализации Программы</a:t>
            </a:r>
          </a:p>
          <a:p>
            <a:r>
              <a:rPr lang="ru-RU" sz="2400" b="1" dirty="0"/>
              <a:t>Требования к результатам освоения Программы</a:t>
            </a:r>
          </a:p>
        </p:txBody>
      </p:sp>
      <p:pic>
        <p:nvPicPr>
          <p:cNvPr id="2050" name="Picture 2" descr="Федеральные государственные образовательные стандарты">
            <a:extLst>
              <a:ext uri="{FF2B5EF4-FFF2-40B4-BE49-F238E27FC236}">
                <a16:creationId xmlns:a16="http://schemas.microsoft.com/office/drawing/2014/main" id="{3D03AD7C-B4CF-43BA-97C3-F98281A7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3040848"/>
            <a:ext cx="7194867" cy="32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F0AC8-4ECE-4682-91A1-CE40721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структуре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32078-6679-4185-86F7-40C449A34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09700"/>
            <a:ext cx="10896600" cy="54483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Целевой раздел:</a:t>
            </a:r>
          </a:p>
          <a:p>
            <a:pPr lvl="1"/>
            <a:r>
              <a:rPr lang="ru-RU" dirty="0"/>
              <a:t>Пояснительная записка: цели и задачи, принципы и механизмы, </a:t>
            </a:r>
            <a:r>
              <a:rPr lang="ru-RU" u="sng" dirty="0"/>
              <a:t>общая характеристика программы</a:t>
            </a:r>
          </a:p>
          <a:p>
            <a:pPr lvl="1"/>
            <a:r>
              <a:rPr lang="ru-RU" dirty="0"/>
              <a:t>Планируемые результаты</a:t>
            </a:r>
          </a:p>
          <a:p>
            <a:pPr lvl="1"/>
            <a:r>
              <a:rPr lang="ru-RU" dirty="0"/>
              <a:t>Система оценки планируемых результатов</a:t>
            </a:r>
          </a:p>
          <a:p>
            <a:r>
              <a:rPr lang="ru-RU" dirty="0"/>
              <a:t>2. Содержательный:</a:t>
            </a:r>
          </a:p>
          <a:p>
            <a:pPr lvl="1"/>
            <a:r>
              <a:rPr lang="ru-RU" dirty="0"/>
              <a:t>Рабочие программы учебных предметов</a:t>
            </a:r>
          </a:p>
          <a:p>
            <a:pPr lvl="1"/>
            <a:r>
              <a:rPr lang="ru-RU" dirty="0"/>
              <a:t>Программа формирования </a:t>
            </a:r>
            <a:r>
              <a:rPr lang="ru-RU" dirty="0" err="1"/>
              <a:t>ууд</a:t>
            </a:r>
            <a:endParaRPr lang="ru-RU" dirty="0"/>
          </a:p>
          <a:p>
            <a:pPr lvl="1"/>
            <a:r>
              <a:rPr lang="ru-RU" dirty="0"/>
              <a:t>Программа воспитания</a:t>
            </a:r>
          </a:p>
          <a:p>
            <a:pPr lvl="1"/>
            <a:r>
              <a:rPr lang="ru-RU" dirty="0"/>
              <a:t>Программа коррекционной работы (для ООО)</a:t>
            </a:r>
          </a:p>
          <a:p>
            <a:r>
              <a:rPr lang="ru-RU" dirty="0"/>
              <a:t>3. Организационный:</a:t>
            </a:r>
          </a:p>
          <a:p>
            <a:pPr lvl="1"/>
            <a:r>
              <a:rPr lang="ru-RU" dirty="0"/>
              <a:t>Учебный план</a:t>
            </a:r>
          </a:p>
          <a:p>
            <a:pPr lvl="1"/>
            <a:r>
              <a:rPr lang="ru-RU" dirty="0"/>
              <a:t>План внеурочной деятельности</a:t>
            </a:r>
          </a:p>
          <a:p>
            <a:pPr lvl="1"/>
            <a:r>
              <a:rPr lang="ru-RU" u="sng" dirty="0"/>
              <a:t>Календарный план воспитательной работы</a:t>
            </a:r>
          </a:p>
          <a:p>
            <a:pPr lvl="1"/>
            <a:r>
              <a:rPr lang="ru-RU" dirty="0"/>
              <a:t>Характеристика условий реализации</a:t>
            </a:r>
          </a:p>
        </p:txBody>
      </p:sp>
      <p:pic>
        <p:nvPicPr>
          <p:cNvPr id="3074" name="Picture 2" descr="Тема 1 Структура и содержание ФГОС НОО: особенности и новизна -  Образовательный центр Открытое образование">
            <a:extLst>
              <a:ext uri="{FF2B5EF4-FFF2-40B4-BE49-F238E27FC236}">
                <a16:creationId xmlns:a16="http://schemas.microsoft.com/office/drawing/2014/main" id="{7B42EB19-F30F-478A-930E-1863E72C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49" y="2886075"/>
            <a:ext cx="28860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E0BEC-680E-4B66-AF84-29AAC37B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09760"/>
            <a:ext cx="10599737" cy="1280890"/>
          </a:xfrm>
        </p:spPr>
        <p:txBody>
          <a:bodyPr>
            <a:normAutofit/>
          </a:bodyPr>
          <a:lstStyle/>
          <a:p>
            <a:r>
              <a:rPr lang="ru-RU" dirty="0"/>
              <a:t>Целевой раздел.</a:t>
            </a:r>
            <a:br>
              <a:rPr lang="ru-RU" dirty="0"/>
            </a:br>
            <a:r>
              <a:rPr lang="ru-RU" dirty="0"/>
              <a:t>Система оценки планируемых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0E141-06C2-412A-BD01-FB8F018D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00175"/>
            <a:ext cx="10153650" cy="217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Разные МЕТОДЫ сбора: анкетирование, тестирование, разные виды контрольных, проверочных и аттестационных работ,  наблюдение, конкурс ….</a:t>
            </a:r>
          </a:p>
          <a:p>
            <a:pPr marL="0" indent="0">
              <a:buNone/>
            </a:pPr>
            <a:r>
              <a:rPr lang="ru-RU" dirty="0"/>
              <a:t>Разные ФОРМЫ представления результатов: тест, опрос, лабораторная работа, творческая работа, проект и т.д.</a:t>
            </a:r>
          </a:p>
          <a:p>
            <a:pPr marL="0" indent="0">
              <a:buNone/>
            </a:pPr>
            <a:r>
              <a:rPr lang="ru-RU" dirty="0"/>
              <a:t>Разные СПОСОБЫ оценивания: сигналы, отметки, баллы, зачет-незачет и т.д.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FCC249-1010-4B4B-BB1B-CE742E947579}"/>
              </a:ext>
            </a:extLst>
          </p:cNvPr>
          <p:cNvSpPr/>
          <p:nvPr/>
        </p:nvSpPr>
        <p:spPr>
          <a:xfrm>
            <a:off x="2736455" y="3287969"/>
            <a:ext cx="2409825" cy="478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Внутренняя оценка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BE6DF4-B728-4510-BBC9-D0288B499486}"/>
              </a:ext>
            </a:extLst>
          </p:cNvPr>
          <p:cNvSpPr/>
          <p:nvPr/>
        </p:nvSpPr>
        <p:spPr>
          <a:xfrm>
            <a:off x="6096000" y="3257395"/>
            <a:ext cx="4962525" cy="491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Внешняя оценка, независимая</a:t>
            </a:r>
          </a:p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D8D3DA7-59D9-41F8-9B9C-C77C9C29DED5}"/>
              </a:ext>
            </a:extLst>
          </p:cNvPr>
          <p:cNvSpPr/>
          <p:nvPr/>
        </p:nvSpPr>
        <p:spPr>
          <a:xfrm>
            <a:off x="459980" y="3810007"/>
            <a:ext cx="3038475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Одномоментная, текущая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24A73A8-0C80-4544-8D6A-CB076C13B384}"/>
              </a:ext>
            </a:extLst>
          </p:cNvPr>
          <p:cNvSpPr/>
          <p:nvPr/>
        </p:nvSpPr>
        <p:spPr>
          <a:xfrm>
            <a:off x="3727851" y="3838422"/>
            <a:ext cx="2851942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Накопительная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8813A8F6-C04F-452F-96AA-B8D77C66C4D7}"/>
              </a:ext>
            </a:extLst>
          </p:cNvPr>
          <p:cNvSpPr/>
          <p:nvPr/>
        </p:nvSpPr>
        <p:spPr>
          <a:xfrm>
            <a:off x="733425" y="4507161"/>
            <a:ext cx="5362575" cy="447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Целенаправленная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2F1125F-B678-4119-9D1E-3078BC37A5FC}"/>
              </a:ext>
            </a:extLst>
          </p:cNvPr>
          <p:cNvSpPr/>
          <p:nvPr/>
        </p:nvSpPr>
        <p:spPr>
          <a:xfrm>
            <a:off x="6776843" y="3823349"/>
            <a:ext cx="2170109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Итоговая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77DB27D-0AE6-40A9-87E5-9D17DA4C40EC}"/>
              </a:ext>
            </a:extLst>
          </p:cNvPr>
          <p:cNvSpPr/>
          <p:nvPr/>
        </p:nvSpPr>
        <p:spPr>
          <a:xfrm>
            <a:off x="9144002" y="3810007"/>
            <a:ext cx="2928140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Аттестационная</a:t>
            </a: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0248BA05-A82D-413E-9A02-0D0144F27B60}"/>
              </a:ext>
            </a:extLst>
          </p:cNvPr>
          <p:cNvSpPr/>
          <p:nvPr/>
        </p:nvSpPr>
        <p:spPr>
          <a:xfrm>
            <a:off x="6462714" y="4514697"/>
            <a:ext cx="5362575" cy="447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Комплексная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1DBEDE8-03E8-4489-8D51-340AB8557AC6}"/>
              </a:ext>
            </a:extLst>
          </p:cNvPr>
          <p:cNvSpPr/>
          <p:nvPr/>
        </p:nvSpPr>
        <p:spPr>
          <a:xfrm>
            <a:off x="733425" y="5124746"/>
            <a:ext cx="5074046" cy="586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Самооценка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E915206-08F4-4661-A3B9-8D3E538ACE46}"/>
              </a:ext>
            </a:extLst>
          </p:cNvPr>
          <p:cNvSpPr/>
          <p:nvPr/>
        </p:nvSpPr>
        <p:spPr>
          <a:xfrm>
            <a:off x="6204743" y="5130576"/>
            <a:ext cx="5074046" cy="586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Взаимооценка</a:t>
            </a:r>
            <a:endParaRPr lang="ru-RU" dirty="0"/>
          </a:p>
        </p:txBody>
      </p:sp>
      <p:sp>
        <p:nvSpPr>
          <p:cNvPr id="18" name="Ромб 17">
            <a:extLst>
              <a:ext uri="{FF2B5EF4-FFF2-40B4-BE49-F238E27FC236}">
                <a16:creationId xmlns:a16="http://schemas.microsoft.com/office/drawing/2014/main" id="{152F29F6-3D2E-4708-B642-6052BD27DDD0}"/>
              </a:ext>
            </a:extLst>
          </p:cNvPr>
          <p:cNvSpPr/>
          <p:nvPr/>
        </p:nvSpPr>
        <p:spPr>
          <a:xfrm>
            <a:off x="733426" y="5991232"/>
            <a:ext cx="5614990" cy="7942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Объективная, </a:t>
            </a:r>
            <a:r>
              <a:rPr lang="ru-RU" dirty="0" err="1"/>
              <a:t>критериальная</a:t>
            </a:r>
            <a:endParaRPr lang="ru-RU" dirty="0"/>
          </a:p>
        </p:txBody>
      </p:sp>
      <p:sp>
        <p:nvSpPr>
          <p:cNvPr id="19" name="Ромб 18">
            <a:extLst>
              <a:ext uri="{FF2B5EF4-FFF2-40B4-BE49-F238E27FC236}">
                <a16:creationId xmlns:a16="http://schemas.microsoft.com/office/drawing/2014/main" id="{415E1CCF-CAB9-4AC9-ADEE-D30B1C6C4C7B}"/>
              </a:ext>
            </a:extLst>
          </p:cNvPr>
          <p:cNvSpPr/>
          <p:nvPr/>
        </p:nvSpPr>
        <p:spPr>
          <a:xfrm>
            <a:off x="6579793" y="5954007"/>
            <a:ext cx="5492349" cy="7942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Субъективная, спонтанная</a:t>
            </a:r>
          </a:p>
        </p:txBody>
      </p:sp>
    </p:spTree>
    <p:extLst>
      <p:ext uri="{BB962C8B-B14F-4D97-AF65-F5344CB8AC3E}">
        <p14:creationId xmlns:p14="http://schemas.microsoft.com/office/powerpoint/2010/main" val="391381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11D35-C6EF-4745-962F-9F200084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1" y="624110"/>
            <a:ext cx="10075862" cy="1280890"/>
          </a:xfrm>
        </p:spPr>
        <p:txBody>
          <a:bodyPr/>
          <a:lstStyle/>
          <a:p>
            <a:r>
              <a:rPr lang="ru-RU" dirty="0"/>
              <a:t>Международные исследования качества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20588-D1B0-4FA7-9D6B-694583DDA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PISA: международное сравнительное исследование качества общего образования (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Programme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for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International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Student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Assessment).</a:t>
            </a:r>
            <a:r>
              <a:rPr lang="ru-RU" b="0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 Целью исследования является оценка способности учащихся использовать приобретенные в школе знания и опыт для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TIMSS: международное сравнительное исследование качества общего образования (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Third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International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Mathematics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and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Science Study).</a:t>
            </a:r>
            <a:r>
              <a:rPr lang="ru-RU" b="0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 Основной целью исследования является сравнительная оценка качества математического и естественнонаучного образования в начальной и основной школе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PIRLS: исследование качества чтения и понимания текста (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Progress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in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International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Reading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Literacy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Study).</a:t>
            </a:r>
            <a:r>
              <a:rPr lang="ru-RU" b="0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 Исследование проводится с целью сравнения уровня и качества чтения и понимания текста учащимися начальной школы в странах мира, а также выявления и интерпретации различий в национальных системах образования с целью совершенствования процесса обучения чтению.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ICILS: международное исследование по изучению компьютерной и информационной грамотности обучающихся 8-х классов (International Computer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and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Information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Literacy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Study).</a:t>
            </a:r>
            <a:r>
              <a:rPr lang="ru-RU" b="0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 Цель исследования – оценить подготовленность учащихся к учебе, работе и жизни в век информации, изучить уровни подготовки в области компьютерной и информационной грамотности учащихся 8 классов в странах-участницах, проанализировать выявленные различия, способствовать продвижению обучения в этой сфере на национальном и международном уровнях.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ICCS: международное исследование гражданского образования (International Civic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and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Citizenship</a:t>
            </a:r>
            <a:r>
              <a:rPr lang="ru-RU" b="1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Education Study).</a:t>
            </a:r>
            <a:r>
              <a:rPr lang="ru-RU" b="0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 Исследование дает информацию о концептуальном понимании и компетентностях в сфере гражданского образования, о предрасположенностях и отношении к нему у молодых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5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FC669-0D34-4A76-8AE9-B76B1BFC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13C08-C71B-4E2B-8047-F73641292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905A2-510F-423E-88FC-1BF84863B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5" t="40694" r="16407" b="9101"/>
          <a:stretch/>
        </p:blipFill>
        <p:spPr>
          <a:xfrm>
            <a:off x="923925" y="297768"/>
            <a:ext cx="10725150" cy="61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86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1500</Words>
  <Application>Microsoft Office PowerPoint</Application>
  <PresentationFormat>Широкоэкранный</PresentationFormat>
  <Paragraphs>106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Lato</vt:lpstr>
      <vt:lpstr>Wingdings 3</vt:lpstr>
      <vt:lpstr>Легкий дым</vt:lpstr>
      <vt:lpstr>ФГОС нового поколения </vt:lpstr>
      <vt:lpstr>Приказ Министерства просвещения РФ от 31 мая 2021 г. № 286 “Об утверждении федерального государственного образовательного стандарта начального общего образования” (garant.ru)</vt:lpstr>
      <vt:lpstr>ФГОС – примерная программа – программа ОО: рабочие программы предметов, курсов… (урочная и внеурочная деятельность).</vt:lpstr>
      <vt:lpstr>Презентация PowerPoint</vt:lpstr>
      <vt:lpstr>Презентация PowerPoint</vt:lpstr>
      <vt:lpstr>Требования к структуре Программы</vt:lpstr>
      <vt:lpstr>Целевой раздел. Система оценки планируемых результатов</vt:lpstr>
      <vt:lpstr>Международные исследования качества образования</vt:lpstr>
      <vt:lpstr>Презентация PowerPoint</vt:lpstr>
      <vt:lpstr>Презентация PowerPoint</vt:lpstr>
      <vt:lpstr>Содержательный раздел Рабочие программы предметов</vt:lpstr>
      <vt:lpstr>Содержательный раздел Программа формирования ууд</vt:lpstr>
      <vt:lpstr>Содержательный раздел Программа воспитания</vt:lpstr>
      <vt:lpstr>Содержательный раздел Программа коррекционной деятельности</vt:lpstr>
      <vt:lpstr>Организационный раздел Учебный план</vt:lpstr>
      <vt:lpstr>Организационный раздел Система условий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нового поколения </dc:title>
  <dc:creator>Настя</dc:creator>
  <cp:lastModifiedBy>Настя</cp:lastModifiedBy>
  <cp:revision>7</cp:revision>
  <dcterms:created xsi:type="dcterms:W3CDTF">2021-10-25T06:47:45Z</dcterms:created>
  <dcterms:modified xsi:type="dcterms:W3CDTF">2022-01-16T12:07:19Z</dcterms:modified>
</cp:coreProperties>
</file>