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8" r:id="rId9"/>
    <p:sldId id="267" r:id="rId10"/>
    <p:sldId id="261" r:id="rId11"/>
    <p:sldId id="263" r:id="rId12"/>
    <p:sldId id="268" r:id="rId13"/>
    <p:sldId id="269" r:id="rId14"/>
    <p:sldId id="271" r:id="rId15"/>
    <p:sldId id="281" r:id="rId16"/>
    <p:sldId id="277" r:id="rId17"/>
    <p:sldId id="278" r:id="rId18"/>
    <p:sldId id="279" r:id="rId19"/>
    <p:sldId id="280" r:id="rId20"/>
    <p:sldId id="270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B00000"/>
    <a:srgbClr val="B8000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60" d="100"/>
          <a:sy n="60" d="100"/>
        </p:scale>
        <p:origin x="-3072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D1EA-2D3A-4442-99CC-53AD9FA25082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5851-4374-46DD-8E8E-EDD894B3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692696"/>
            <a:ext cx="87859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 НА УРОКЕ – ЭТО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ВАЖНО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7" name="Picture 3" descr="C:\Users\пк\Desktop\см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8937" y="2202549"/>
            <a:ext cx="2794062" cy="2794062"/>
          </a:xfrm>
          <a:prstGeom prst="rect">
            <a:avLst/>
          </a:prstGeom>
          <a:noFill/>
        </p:spPr>
      </p:pic>
      <p:pic>
        <p:nvPicPr>
          <p:cNvPr id="11272" name="Picture 8" descr="C:\Users\пк\Desktop\п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28695"/>
            <a:ext cx="3284481" cy="3284481"/>
          </a:xfrm>
          <a:prstGeom prst="rect">
            <a:avLst/>
          </a:prstGeom>
          <a:noFill/>
        </p:spPr>
      </p:pic>
      <p:pic>
        <p:nvPicPr>
          <p:cNvPr id="11273" name="Picture 9" descr="C:\Users\пк\Desktop\п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530449"/>
            <a:ext cx="2856193" cy="28561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914400" y="135790"/>
            <a:ext cx="8229600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РЕФЛЕКСИЯ </a:t>
            </a:r>
            <a:r>
              <a:rPr lang="ru-RU" sz="4000" b="1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СОДЕРЖАНИЯ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УЧЕБНОГО</a:t>
            </a:r>
            <a:r>
              <a:rPr kumimoji="0" lang="ru-RU" sz="4000" b="1" i="0" u="none" strike="noStrike" kern="1200" cap="none" spc="0" normalizeH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МАТЕРИАЛА</a:t>
            </a: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923928" y="672952"/>
            <a:ext cx="4896544" cy="412420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«Незаконченное</a:t>
            </a: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предложение</a:t>
            </a: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b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0486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Сегодня я узнал…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Было интересно…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Было сложно…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 понял, что…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Теперь я могу…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меня получилось…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 похвалил бы себя за…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 попытался…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Меня удивило…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Мне захотелось…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" r="3335"/>
          <a:stretch/>
        </p:blipFill>
        <p:spPr>
          <a:xfrm>
            <a:off x="4046" y="570731"/>
            <a:ext cx="4906366" cy="42293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72000" y="275794"/>
            <a:ext cx="4572000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Прием «Паровозик»: 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На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парте перед каждым ребенком в начале урока раскладываю по два жетона: один – с улыбающимся личиком, другой – с грустным. На доске в конце урока приклеиваю поезд с вагончиками, на которых обозначены этапы урока. Детям предлагаю опустить «веселое личико» в тот вагончик, который указывает на то задание, которое вам было интересно выполнять, а «грустное личико» в тот, который символизирует задание, которое показалось не интересным. Можно использовать только один </a:t>
            </a:r>
            <a:r>
              <a:rPr lang="ru-RU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жетон </a:t>
            </a:r>
            <a:r>
              <a:rPr lang="ru-RU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по усмотрению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ученика.</a:t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56060"/>
            <a:ext cx="62865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79" y="476672"/>
            <a:ext cx="1905000" cy="190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19872" y="3939618"/>
            <a:ext cx="4572000" cy="286232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Прием «Оценочная лесенка»: 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использую для развития умений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критериального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 оценивания. Детям предлагается лесенка, шкала на которой они должны поставить солнышко или нарисовать человечка на той ступеньке, на которую он поставил бы себя при выполнении данных заданий.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944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00808"/>
            <a:ext cx="69847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ea typeface="Calibri"/>
                <a:cs typeface="Times New Roman"/>
              </a:rPr>
              <a:t>После </a:t>
            </a:r>
            <a:r>
              <a:rPr lang="ru-RU" sz="2000" b="1" i="1" dirty="0">
                <a:ea typeface="Calibri"/>
                <a:cs typeface="Times New Roman"/>
              </a:rPr>
              <a:t>завершения занятия каждому ученику предлагаю заполнить бланк телеграммы, выдаю при этом следующую инструкцию: «Что вы думаете о прошедшем занятии? Что было для вас важным? Чему вы научились? Что вам понравилось? Что осталось неясным? В каком направлении нам стоит продвигаться дальше? Напишите мне, пожалуйста, об этом короткое послание – телеграмму из 11 слов. Я хочу узнать ваше мнение для того, чтобы учитывать его в дальнейшей работе».</a:t>
            </a:r>
            <a:br>
              <a:rPr lang="ru-RU" sz="2000" b="1" i="1" dirty="0">
                <a:ea typeface="Calibri"/>
                <a:cs typeface="Times New Roman"/>
              </a:rPr>
            </a:br>
            <a:r>
              <a:rPr lang="ru-RU" sz="2000" b="1" i="1" dirty="0">
                <a:ea typeface="Calibri"/>
                <a:cs typeface="Times New Roman"/>
              </a:rPr>
              <a:t>На следующем занятии обычно делюсь с обучающимися своими соображениями о полученных результатах и рассказываю о том, как они будут учитываться в дальнейшей совместной работе на уроке.</a:t>
            </a:r>
            <a:endParaRPr lang="ru-RU" sz="20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9" b="79985"/>
          <a:stretch/>
        </p:blipFill>
        <p:spPr>
          <a:xfrm>
            <a:off x="1879093" y="188639"/>
            <a:ext cx="574653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60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УРСЫ 2014  ПИЗА\8 день\РЕФЛЕКСИЯ\0017-017-Na-uroke-bylo-neinteres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 каким настроением</a:t>
            </a:r>
            <a:br>
              <a:rPr lang="ru-RU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</a:br>
            <a:r>
              <a:rPr lang="ru-RU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я начинаю урок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971450" cy="169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08720"/>
            <a:ext cx="19716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05038"/>
            <a:ext cx="2143125" cy="180975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2708275"/>
            <a:ext cx="2505075" cy="2238375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3573463"/>
            <a:ext cx="2590800" cy="2171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Рюкзак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 Прием рефлексии используется чаще всего на уроках после изучения большого раздела. Суть - зафиксировать свои продвижения в учебе, а также, возможно, в отношениях с другими. Рюкзак перемещается от одного ученика к другому. Каждый не просто фиксирует успех, но и приводит конкретный пример. Если нужно собраться с мыслями, можно сказать "пропускаю ход". </a:t>
            </a:r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b="1" i="1" dirty="0" smtClean="0">
                <a:latin typeface="Arial" charset="0"/>
                <a:cs typeface="Arial" charset="0"/>
              </a:rPr>
              <a:t>Пример.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Arial" charset="0"/>
                <a:cs typeface="Arial" charset="0"/>
              </a:rPr>
              <a:t>я научился составлять план текста  и конспект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Arial" charset="0"/>
                <a:cs typeface="Arial" charset="0"/>
              </a:rPr>
              <a:t>я запомнил формулу для нахождения дискриминанта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Arial" charset="0"/>
                <a:cs typeface="Arial" charset="0"/>
              </a:rPr>
              <a:t>я разобрался в такой-то теме 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Arial" charset="0"/>
                <a:cs typeface="Arial" charset="0"/>
              </a:rPr>
              <a:t>я наконец-то запомнил, чем стандартный многочлен отличается от не стандартного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 Приём оценивания деятельности учащихся на уроке. Название приема в переводе звучит как «правильно». Прием вводится на время согласования оценки с учеником.  Формирует умение объективно и регулярно оценивать свой труд.  Завершив работу, ученик ставит себе оценку. За ту же работу ставит оценку учитель. Записывается дробь. Оценка выставляется в дневник, тетрадь. Рейтинг можно использовать для оценивания докладов, индивидуальных домашних заданий, заданий творческого характера. 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Например: 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Ученик ставит оценку 4, учитель – 5. Результат – дробь 4/5. </a:t>
            </a:r>
            <a:br>
              <a:rPr lang="ru-RU" dirty="0" smtClean="0">
                <a:latin typeface="Arial" charset="0"/>
                <a:cs typeface="Arial" charset="0"/>
              </a:rPr>
            </a:br>
            <a:endParaRPr lang="ru-RU" dirty="0"/>
          </a:p>
        </p:txBody>
      </p:sp>
      <p:pic>
        <p:nvPicPr>
          <p:cNvPr id="4" name="Picture 11" descr="http://im6-tub-ru.yandex.net/i?id=228647982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013325"/>
            <a:ext cx="1438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настроения «Смайлики»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 сигнализируют о своем эмоциональном состоянии с помощью карточки со стилизованными рисунками</a:t>
            </a:r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331913" y="4292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3779838" y="4221163"/>
            <a:ext cx="914400" cy="914400"/>
          </a:xfrm>
          <a:prstGeom prst="smileyFace">
            <a:avLst>
              <a:gd name="adj" fmla="val 4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6516216" y="4221088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517232"/>
            <a:ext cx="1097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отличное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427984" y="5157192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B80000"/>
                </a:solidFill>
              </a:rPr>
              <a:t>нормальное</a:t>
            </a:r>
            <a:endParaRPr lang="ru-RU" dirty="0">
              <a:solidFill>
                <a:srgbClr val="B8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5589240"/>
            <a:ext cx="443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B00000"/>
                </a:solidFill>
              </a:rPr>
              <a:t>плохое</a:t>
            </a:r>
            <a:endParaRPr lang="ru-RU" dirty="0">
              <a:solidFill>
                <a:srgbClr val="B0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настроения «Солнышко»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Закончи предложение: </a:t>
            </a:r>
            <a:r>
              <a:rPr lang="ru-RU" b="1" i="1" dirty="0" smtClean="0"/>
              <a:t>«Моё настроение похоже на:</a:t>
            </a:r>
            <a:endParaRPr lang="ru-RU" b="1" dirty="0" smtClean="0"/>
          </a:p>
          <a:p>
            <a:pPr lvl="0"/>
            <a:r>
              <a:rPr lang="ru-RU" b="1" i="1" dirty="0" smtClean="0"/>
              <a:t>солнышко;</a:t>
            </a:r>
            <a:endParaRPr lang="ru-RU" b="1" dirty="0" smtClean="0"/>
          </a:p>
          <a:p>
            <a:pPr lvl="0"/>
            <a:r>
              <a:rPr lang="ru-RU" b="1" i="1" dirty="0" smtClean="0"/>
              <a:t>солнышко с тучкой;</a:t>
            </a:r>
            <a:endParaRPr lang="ru-RU" b="1" dirty="0" smtClean="0"/>
          </a:p>
          <a:p>
            <a:pPr lvl="0"/>
            <a:r>
              <a:rPr lang="ru-RU" b="1" i="1" dirty="0" smtClean="0"/>
              <a:t>тучку;</a:t>
            </a:r>
            <a:endParaRPr lang="ru-RU" b="1" dirty="0" smtClean="0"/>
          </a:p>
          <a:p>
            <a:pPr lvl="0"/>
            <a:r>
              <a:rPr lang="ru-RU" b="1" i="1" dirty="0" smtClean="0"/>
              <a:t>тучку с дождиком;</a:t>
            </a:r>
            <a:endParaRPr lang="ru-RU" b="1" dirty="0" smtClean="0"/>
          </a:p>
          <a:p>
            <a:r>
              <a:rPr lang="ru-RU" b="1" i="1" dirty="0" smtClean="0"/>
              <a:t>тучку с молнией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04864"/>
            <a:ext cx="221463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2016224" cy="20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Рефлексия-глоссарий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Рефлексия - способность разума обращать свой «взор на себя», исследовательский акт направленный человеком на себя;</a:t>
            </a:r>
          </a:p>
          <a:p>
            <a:pPr algn="just">
              <a:lnSpc>
                <a:spcPct val="90000"/>
              </a:lnSpc>
            </a:pPr>
            <a:r>
              <a:rPr lang="ru-RU" dirty="0" smtClean="0"/>
              <a:t>Рефлексия – это наблюдение ума, направленное на свою деятельность, что порождает особые знания, наподобие того, как рождаются знания о внешних уму вещах (Дж.Локк);</a:t>
            </a:r>
          </a:p>
          <a:p>
            <a:pPr algn="just">
              <a:lnSpc>
                <a:spcPct val="90000"/>
              </a:lnSpc>
            </a:pPr>
            <a:r>
              <a:rPr lang="ru-RU" dirty="0" smtClean="0"/>
              <a:t>Рефлексия - форма теоретической деятельности человека, направленная на осмысление своих собственных действий и законов(БЭС, философ.).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367985"/>
            <a:ext cx="4572000" cy="600164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Прием «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Комплимент»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2400" b="1" dirty="0" smtClean="0">
                <a:ln w="11430"/>
                <a:solidFill>
                  <a:srgbClr val="9E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/>
                <a:cs typeface="Times New Roman"/>
              </a:rPr>
              <a:t>Цель данного приема - оценить свою активность и качество работы. Учащиеся оценивают вклад друг друга в урок и благодарят друг друга (Комплимент-похвала, Комплимент деловым качествам, Комплимент в чувствах) и учителя за проведенный урок. Такой вариант окончания урока дает возможность удовлетворения потребности в признании личностной значимости каждого.</a:t>
            </a:r>
            <a:endParaRPr lang="ru-RU" sz="2400" b="1" dirty="0">
              <a:ln w="11430"/>
              <a:solidFill>
                <a:srgbClr val="9E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6" descr="F:\мне очень важно\20131125_1034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773238"/>
            <a:ext cx="4067175" cy="3455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6228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539552" y="-387424"/>
            <a:ext cx="8229600" cy="99719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РЕФЛЕКСИЯ</a:t>
            </a: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ЭТО: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6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совместная деятельность;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осознание пройденного пути;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фиксация результата;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36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построение смысловой цепочки;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6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оценка себя с самим собой,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kumimoji="0" lang="ru-RU" sz="36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другим учеником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0" b="1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РАЗВИТИЕ САМООЦЕНКИ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САМОСТОЯТЕЛЬНОСТИ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КОНКУРЕНТОСПОСОБНОСТИ</a:t>
            </a:r>
            <a:endParaRPr kumimoji="0" lang="ru-RU" sz="4000" b="1" i="0" u="none" strike="noStrike" kern="1200" cap="none" spc="0" normalizeH="0" noProof="0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5076056" y="3933056"/>
            <a:ext cx="576064" cy="936104"/>
          </a:xfrm>
          <a:prstGeom prst="curvedLeft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Вспомнить, выявить и осознать основные компоненты деятельности- её смысл, типы, способы, проблемы, пути их решения, полученные результаты.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83065"/>
            <a:ext cx="1656184" cy="183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Образовательные задачи этапа рефлексии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Инициировать и интенсифицировать рефлексию учащихся по поводу своего </a:t>
            </a:r>
            <a:r>
              <a:rPr lang="ru-RU" dirty="0" err="1" smtClean="0"/>
              <a:t>психо-эмоционального</a:t>
            </a:r>
            <a:r>
              <a:rPr lang="ru-RU" dirty="0" smtClean="0"/>
              <a:t> состояния, мотивации, своей деятельности и взаимодействия с учителем и одноклассниками.</a:t>
            </a:r>
          </a:p>
          <a:p>
            <a:pPr algn="just">
              <a:lnSpc>
                <a:spcPct val="90000"/>
              </a:lnSpc>
            </a:pPr>
            <a:r>
              <a:rPr lang="ru-RU" dirty="0" smtClean="0"/>
              <a:t>Обеспечить усвоение учащимися принципов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сотрудничества.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рефлексия настроения и эмоционального состояния;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рефлексия деятельности</a:t>
            </a:r>
            <a:r>
              <a:rPr lang="ru-RU" dirty="0" smtClean="0"/>
              <a:t>;</a:t>
            </a:r>
            <a:endParaRPr lang="ru-RU" b="1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рефлексия содержания учебного материала.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403806" y="1548522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403806" y="2700650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403806" y="3276714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и формы рефлексии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Вербальная и невербальная рефлексия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Графическая рефлексия деятельности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Методика «Закончи предложение»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Цветовая рефлексия деятельности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Рефлексивное сочинение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«Лист обратной связи»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Урок- «круглый стол»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Урок-анкетирование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«Торт решений»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«Телеграмма»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«Комплимент»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«Рейтинг»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«Рюкзак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9508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– самоанализ </a:t>
            </a:r>
            <a:b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деятельности и её результатов. </a:t>
            </a:r>
            <a:r>
              <a:rPr lang="ru-RU" sz="54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b="1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39552" y="3232720"/>
            <a:ext cx="8269508" cy="153888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d:\Nikiforova\Desktop\Безимени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2276917" cy="3220293"/>
          </a:xfrm>
          <a:prstGeom prst="rect">
            <a:avLst/>
          </a:prstGeom>
          <a:noFill/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971600" y="3284984"/>
            <a:ext cx="6984776" cy="400109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«Что я сделал?»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«С какой целью?»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«Почему</a:t>
            </a: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именно так?»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baseline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«Какой результат я получил?»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«Какой вариант лучше?»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611560" y="-315416"/>
            <a:ext cx="828092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dirty="0" smtClean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КЛАССИФИКАЦИЯ РЕФЛЕКСИИ </a:t>
            </a:r>
            <a:r>
              <a:rPr kumimoji="0" lang="ru-RU" sz="40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1195894" y="1620530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2267744" y="1412776"/>
            <a:ext cx="5040560" cy="1512168"/>
          </a:xfrm>
          <a:prstGeom prst="flowChartAlternateProcess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1484784"/>
            <a:ext cx="432048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НАСТРОЕНИЯ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ЭМОЦИОНАЛЬНОГО СОСТОЯНИЯ </a:t>
            </a:r>
            <a:endParaRPr lang="ru-RU" sz="2800" b="1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1195894" y="3564746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2267744" y="3501008"/>
            <a:ext cx="5040560" cy="936104"/>
          </a:xfrm>
          <a:prstGeom prst="flowChartAlternateProcess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11760" y="3645024"/>
            <a:ext cx="4752528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 ДЕЯТЕЛЬНОСТИ</a:t>
            </a:r>
            <a:endParaRPr lang="ru-RU" sz="2800" b="1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2339752" y="5085184"/>
            <a:ext cx="4896544" cy="1224136"/>
          </a:xfrm>
          <a:prstGeom prst="flowChartAlternateProcess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6200000">
            <a:off x="1195894" y="5220930"/>
            <a:ext cx="271492" cy="576064"/>
          </a:xfrm>
          <a:prstGeom prst="downArrow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55776" y="5229200"/>
            <a:ext cx="446449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B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СОДЕРЖАНИЯ УЧЕБНОГО МАТЕРИАЛА</a:t>
            </a:r>
            <a:endParaRPr lang="ru-RU" sz="2800" b="1" dirty="0">
              <a:ln w="11430"/>
              <a:solidFill>
                <a:srgbClr val="B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71800" y="233368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Прием «Радуга»: ученикам необходимо ответить на вопрос, «С каким цветом радуги у тебя ассоциируется сегодняшний урок?». Значение цветов радуги может быть следующим: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оранжевый– радостное, восторженное настроение;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красный - нервозное, возбуждённое состоянии, агрессия;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синий цвет – грустное настроение, пассивность, усталость, желание отдохнуть;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зелёный цвет – активность;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жёлтый цвет – цвет радости;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/>
                <a:cs typeface="Times New Roman"/>
              </a:rPr>
              <a:t>• фиолетовый цвет – беспокойное, тревожное настроение, близкое к разочарованию.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3954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863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Рефлексия-глоссарий</vt:lpstr>
      <vt:lpstr>Цель  рефлексии</vt:lpstr>
      <vt:lpstr>Образовательные задачи этапа рефлексии на уроке</vt:lpstr>
      <vt:lpstr>КЛАССИФИКАЦИЯ РЕФЛЕКСИИ</vt:lpstr>
      <vt:lpstr>Методы и формы рефлексии</vt:lpstr>
      <vt:lpstr>РЕФЛЕКСИЯ – самоанализ  деятельности и её результатов.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каким настроением я начинаю урок</vt:lpstr>
      <vt:lpstr>Рюкзак</vt:lpstr>
      <vt:lpstr>Рейтинг</vt:lpstr>
      <vt:lpstr>Рефлексия настроения «Смайлики»</vt:lpstr>
      <vt:lpstr>Рефлексия настроения «Солнышко»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Admin</cp:lastModifiedBy>
  <cp:revision>62</cp:revision>
  <dcterms:created xsi:type="dcterms:W3CDTF">2013-04-09T03:07:46Z</dcterms:created>
  <dcterms:modified xsi:type="dcterms:W3CDTF">2017-04-12T06:19:54Z</dcterms:modified>
</cp:coreProperties>
</file>