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3" r:id="rId15"/>
    <p:sldId id="281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7E0F8-9033-4412-BD58-ECA97AFCE7EE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E7EE1-9EFB-4123-84F4-D1B464E64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01A4-FF9C-4611-94EB-8D0FDC6A5107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0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C253-02CF-4FF6-B541-1A51A1E48F68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2423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C253-02CF-4FF6-B541-1A51A1E48F68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6102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C253-02CF-4FF6-B541-1A51A1E48F68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8125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C253-02CF-4FF6-B541-1A51A1E48F68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4588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C253-02CF-4FF6-B541-1A51A1E48F68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0363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C253-02CF-4FF6-B541-1A51A1E48F68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2437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C174-21A9-4B90-9373-EC225F02881F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0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89A-866C-46F1-AAB9-7BC32EA11B59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9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5751-87A6-445A-BB58-334FC1EE5D6D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8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E5F5-0CFC-4926-A895-713633C813C2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7D62-3A73-4085-B006-8AEBE86E0C1B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1235-1F49-4E72-B776-0C3BCA7441BB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BFAF-5EAB-415F-8FE3-4ECD951B6459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6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3C3D-4D21-450A-B58F-B88147EA2ACB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9551-5955-4DBB-95C3-EF7D68D44452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6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8AF5-0BD4-494D-A855-B473B715126F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7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6EC253-02CF-4FF6-B541-1A51A1E48F68}" type="datetime1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ru-RU" smtClean="0"/>
              <a:t>Гунбина А.С, Малахова И.К. 1 курс СПО 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47CF5-5E98-48AB-980B-955D5DB37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7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/>
              <a:t>: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2230" y="4653136"/>
            <a:ext cx="4263778" cy="9361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Элективный курс Психология 11 класс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Психология терроризма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7" name="Рисунок 6" descr="The-Mind-of-a-Terrorists-image1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 flipH="1">
            <a:off x="-468561" y="1988840"/>
            <a:ext cx="5020791" cy="50207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74664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5. Терроризм тесно связан с современными средствами массовой информации – </a:t>
            </a:r>
          </a:p>
          <a:p>
            <a:pPr>
              <a:buNone/>
            </a:pPr>
            <a:endParaRPr lang="ru-RU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dirty="0" smtClean="0"/>
              <a:t>террористам необходима возможно большая аудитория, максимальный отзвук, широкий резонанс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dirty="0" smtClean="0"/>
              <a:t>без СМИ не было бы современного терроризма</a:t>
            </a:r>
            <a:endParaRPr lang="ru-RU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7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7416" y="3693136"/>
            <a:ext cx="5256584" cy="31648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770713"/>
            <a:ext cx="4860032" cy="6178835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bg1"/>
                </a:solidFill>
              </a:rPr>
              <a:t>Терроризм – это </a:t>
            </a:r>
            <a:r>
              <a:rPr lang="ru-RU" b="1" dirty="0" smtClean="0">
                <a:solidFill>
                  <a:schemeClr val="bg1"/>
                </a:solidFill>
              </a:rPr>
              <a:t>особая форма насилия</a:t>
            </a:r>
            <a:r>
              <a:rPr lang="ru-RU" dirty="0" smtClean="0">
                <a:solidFill>
                  <a:schemeClr val="bg1"/>
                </a:solidFill>
              </a:rPr>
              <a:t>, которая характеризуется </a:t>
            </a:r>
            <a:r>
              <a:rPr lang="ru-RU" b="1" dirty="0" smtClean="0">
                <a:solidFill>
                  <a:schemeClr val="bg1"/>
                </a:solidFill>
              </a:rPr>
              <a:t>жестокостью</a:t>
            </a:r>
            <a:r>
              <a:rPr lang="ru-RU" dirty="0" smtClean="0">
                <a:solidFill>
                  <a:schemeClr val="bg1"/>
                </a:solidFill>
              </a:rPr>
              <a:t>, целеустремленностью и внешне достаточно </a:t>
            </a:r>
            <a:r>
              <a:rPr lang="ru-RU" b="1" dirty="0" smtClean="0">
                <a:solidFill>
                  <a:schemeClr val="bg1"/>
                </a:solidFill>
              </a:rPr>
              <a:t>высокой эффективностью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На практике – это совершение демонстративно деструктивных, разрушительных действий для того, чтобы </a:t>
            </a:r>
            <a:r>
              <a:rPr lang="ru-RU" b="1" dirty="0" smtClean="0">
                <a:solidFill>
                  <a:schemeClr val="bg1"/>
                </a:solidFill>
              </a:rPr>
              <a:t>вызвать страх, запугать </a:t>
            </a:r>
            <a:r>
              <a:rPr lang="ru-RU" dirty="0" smtClean="0">
                <a:solidFill>
                  <a:schemeClr val="bg1"/>
                </a:solidFill>
              </a:rPr>
              <a:t>своих противников или же все население. 	Психологически, терроризм – </a:t>
            </a:r>
            <a:r>
              <a:rPr lang="ru-RU" b="1" dirty="0" smtClean="0">
                <a:solidFill>
                  <a:schemeClr val="bg1"/>
                </a:solidFill>
              </a:rPr>
              <a:t>естественное продолжение радикализма, экстремизма и фанатизма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olsh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5816" cy="231876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 descr="Ольшанский-Д.В.-Психология-террориз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3232651" cy="45811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31840" y="1552074"/>
            <a:ext cx="4600226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lvl="0" indent="445135" algn="ctr">
              <a:lnSpc>
                <a:spcPct val="115000"/>
              </a:lnSpc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Д.В. Ольшанский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-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известный специалист в области психологии терроризма - </a:t>
            </a:r>
          </a:p>
          <a:p>
            <a:pPr marL="95250" marR="95250" lvl="0" indent="445135" algn="ctr">
              <a:lnSpc>
                <a:spcPct val="115000"/>
              </a:lnSpc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«т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ерроризм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это оружие слабых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. Либо физически, материально слабых – либо духовно, психологически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errorist.si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32856"/>
            <a:ext cx="8402963" cy="49685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Личностные предрасположенности: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0031" y="2057903"/>
            <a:ext cx="8229600" cy="4755984"/>
          </a:xfrm>
        </p:spPr>
        <p:txBody>
          <a:bodyPr>
            <a:normAutofit/>
          </a:bodyPr>
          <a:lstStyle/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сверхсосредоточенность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 защите своего "Я" </a:t>
            </a:r>
            <a:r>
              <a:rPr lang="ru-RU" dirty="0" smtClean="0">
                <a:solidFill>
                  <a:schemeClr val="bg1"/>
                </a:solidFill>
              </a:rPr>
              <a:t>путем проекции с постоянной агрессивно-оборонительной готовностью; </a:t>
            </a:r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недостаточная личная идентичность, </a:t>
            </a:r>
            <a:r>
              <a:rPr lang="ru-RU" b="1" dirty="0" smtClean="0">
                <a:solidFill>
                  <a:schemeClr val="bg1"/>
                </a:solidFill>
              </a:rPr>
              <a:t>низкие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самооценки,</a:t>
            </a:r>
            <a:r>
              <a:rPr lang="ru-RU" dirty="0" smtClean="0">
                <a:solidFill>
                  <a:schemeClr val="bg1"/>
                </a:solidFill>
              </a:rPr>
              <a:t> элементы расщепления личности;</a:t>
            </a:r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сильная </a:t>
            </a:r>
            <a:r>
              <a:rPr lang="ru-RU" b="1" dirty="0" smtClean="0">
                <a:solidFill>
                  <a:schemeClr val="bg1"/>
                </a:solidFill>
              </a:rPr>
              <a:t>потребность в присоединении к группе</a:t>
            </a:r>
            <a:r>
              <a:rPr lang="ru-RU" dirty="0" smtClean="0">
                <a:solidFill>
                  <a:schemeClr val="bg1"/>
                </a:solidFill>
              </a:rPr>
              <a:t>, т. е. в групповой идентификации или принадлежности; </a:t>
            </a:r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переживание большой степени </a:t>
            </a:r>
            <a:r>
              <a:rPr lang="ru-RU" b="1" dirty="0" smtClean="0">
                <a:solidFill>
                  <a:schemeClr val="bg1"/>
                </a:solidFill>
              </a:rPr>
              <a:t>социальной несправедливости</a:t>
            </a:r>
            <a:r>
              <a:rPr lang="ru-RU" dirty="0" smtClean="0">
                <a:solidFill>
                  <a:schemeClr val="bg1"/>
                </a:solidFill>
              </a:rPr>
              <a:t> со склонностью </a:t>
            </a:r>
            <a:r>
              <a:rPr lang="ru-RU" b="1" dirty="0" smtClean="0">
                <a:solidFill>
                  <a:schemeClr val="bg1"/>
                </a:solidFill>
              </a:rPr>
              <a:t>проецировать на общество причины своих неудач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социальная изолированность и отчужденность, </a:t>
            </a:r>
            <a:r>
              <a:rPr lang="ru-RU" dirty="0" smtClean="0">
                <a:solidFill>
                  <a:schemeClr val="bg1"/>
                </a:solidFill>
              </a:rPr>
              <a:t>ощущение нахождения на обочине общества и потери жизненной перспективы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errorism_291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154604"/>
            <a:ext cx="3635896" cy="27033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43924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/>
              <a:t>	</a:t>
            </a:r>
          </a:p>
          <a:p>
            <a:pPr>
              <a:buNone/>
            </a:pPr>
            <a:r>
              <a:rPr lang="ru-RU" sz="2900" dirty="0" smtClean="0"/>
              <a:t>		Для личности террориста характерна позиция “</a:t>
            </a:r>
            <a:r>
              <a:rPr lang="ru-RU" sz="2900" b="1" dirty="0" smtClean="0"/>
              <a:t>Я хороший, мир плохой</a:t>
            </a:r>
            <a:r>
              <a:rPr lang="ru-RU" sz="2900" dirty="0" smtClean="0"/>
              <a:t>”. Эта позиция становится средством </a:t>
            </a:r>
            <a:r>
              <a:rPr lang="ru-RU" sz="2900" b="1" dirty="0" smtClean="0"/>
              <a:t>моральной самозащиты</a:t>
            </a:r>
            <a:r>
              <a:rPr lang="ru-RU" sz="2900" dirty="0" smtClean="0"/>
              <a:t>, позволяющей оправдать любые деструктивные действия. </a:t>
            </a:r>
          </a:p>
          <a:p>
            <a:pPr>
              <a:buNone/>
            </a:pPr>
            <a:r>
              <a:rPr lang="ru-RU" sz="2900" dirty="0" smtClean="0"/>
              <a:t>		Будущие террористы вступают на этот путь </a:t>
            </a:r>
            <a:r>
              <a:rPr lang="ru-RU" sz="2900" b="1" dirty="0" smtClean="0"/>
              <a:t>под влиянием общества, семьи и средств массовой информации </a:t>
            </a:r>
            <a:r>
              <a:rPr lang="ru-RU" sz="2900" dirty="0" smtClean="0"/>
              <a:t>- в наибольшей степени на них влияют </a:t>
            </a:r>
            <a:r>
              <a:rPr lang="ru-RU" sz="2900" b="1" dirty="0" smtClean="0"/>
              <a:t>модные</a:t>
            </a:r>
            <a:r>
              <a:rPr lang="ru-RU" sz="2900" dirty="0" smtClean="0"/>
              <a:t> в данной среде идеи. </a:t>
            </a:r>
          </a:p>
          <a:p>
            <a:pPr>
              <a:buNone/>
            </a:pPr>
            <a:r>
              <a:rPr lang="ru-RU" sz="2900" dirty="0" smtClean="0"/>
              <a:t>		Религиозная принадлежность здесь является лишь одним, хотя и достаточно важным фактором. Религиозные взгляды позволяют лидерам террористических организаций легче рекрутировать новых сторонников и подводить под их действия идеологическую базу.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52718"/>
            <a:ext cx="7442902" cy="1400530"/>
          </a:xfrm>
        </p:spPr>
        <p:txBody>
          <a:bodyPr/>
          <a:lstStyle/>
          <a:p>
            <a:r>
              <a:rPr lang="ru-RU" sz="3200" dirty="0"/>
              <a:t>Социально-психологические факторы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47803"/>
            <a:ext cx="7869390" cy="480060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использование различного рода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психотехнологий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направленных на «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промывание мозгов»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(внушающее воздействие, идеологическая обработка,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зомбирование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и т.д.);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механизм групповой идентификации, обеспечивающий людям с ущербной самооценкой возможность почувствовать себя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полноценной личностью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приобщаясь к числу «избранных, призванных к исправлению мира»;</a:t>
            </a:r>
          </a:p>
          <a:p>
            <a:pPr lvl="0"/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деиндивидуализация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психики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- возникает «групповая мысль», содержание которой без критики и какой-либо попытки самостоятельности разделяется членами группы. Конфронтация определяет главное содержание этой мысли. Весь мир делится на «наших» и «не наших». 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конфликтные ситуации, особенно конфронтации с органами правопорядка, довольно часто криминальный и асоциальный опыт;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личные связи с членами террористических организаций.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2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По мнению таких специалистов как </a:t>
            </a:r>
            <a:r>
              <a:rPr lang="ru-RU" b="1" dirty="0" smtClean="0"/>
              <a:t>В. В. </a:t>
            </a:r>
            <a:r>
              <a:rPr lang="ru-RU" b="1" dirty="0" err="1" smtClean="0"/>
              <a:t>Витюк</a:t>
            </a:r>
            <a:r>
              <a:rPr lang="ru-RU" b="1" dirty="0" smtClean="0"/>
              <a:t> и С. А. Эфиров</a:t>
            </a:r>
            <a:r>
              <a:rPr lang="ru-RU" dirty="0" smtClean="0"/>
              <a:t>, террористам присуща предельная </a:t>
            </a:r>
            <a:r>
              <a:rPr lang="ru-RU" b="1" dirty="0" smtClean="0"/>
              <a:t>нетерпимость к инакомыслию и фанатизм, порожденным максималистским идеалистическим утопизмом, ненавистью к существующему строю или обостренным чувством отчужденности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Им свойственна </a:t>
            </a:r>
            <a:r>
              <a:rPr lang="ru-RU" b="1" dirty="0" smtClean="0"/>
              <a:t>твердая вера в обладание абсолютной, единственной и окончательной истиной, вера в мессианское предназначение, в высшую – и уникальную – миссию во имя спасения или счастья человечества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Описываемый тип личности – «закрытый» тип, потому что он исключает всяческую критическую мысль, свободу выбора, несмотря на то, что видит мир только в свете предустановленной «единственной истины», хотя она, быть может, не имеет никакой связи с реальностью или давно ее утратила.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5976" y="1481328"/>
            <a:ext cx="4536504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dirty="0" smtClean="0"/>
              <a:t>Мы находимся в постоянном поиске того уникального </a:t>
            </a:r>
            <a:r>
              <a:rPr lang="ru-RU" sz="3200" b="1" dirty="0" smtClean="0"/>
              <a:t>мотива</a:t>
            </a:r>
            <a:r>
              <a:rPr lang="ru-RU" sz="3200" dirty="0" smtClean="0"/>
              <a:t>, который порождает поведение террориста.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 descr="tumblr_mjxb45XZn11rr0ltbo1_500.jpg"/>
          <p:cNvPicPr>
            <a:picLocks noChangeAspect="1"/>
          </p:cNvPicPr>
          <p:nvPr/>
        </p:nvPicPr>
        <p:blipFill>
          <a:blip r:embed="rId2" cstate="print">
            <a:lum bright="-10000" contrast="-40000"/>
          </a:blip>
          <a:stretch>
            <a:fillRect/>
          </a:stretch>
        </p:blipFill>
        <p:spPr>
          <a:xfrm>
            <a:off x="0" y="0"/>
            <a:ext cx="4572000" cy="6899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Важное место в разработке мер предупреждения и борьбы с террористическими проявлениями </a:t>
            </a:r>
            <a:r>
              <a:rPr lang="ru-RU" b="1" dirty="0" smtClean="0"/>
              <a:t>занимают исследования психологической природы данного явления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tumblr_m9444ggdqo1ral6hn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6350000" cy="41021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5976" y="260648"/>
            <a:ext cx="4464496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«Эффективная антитеррористическая политика, - пишет американский исследователь </a:t>
            </a:r>
            <a:r>
              <a:rPr lang="ru-RU" dirty="0" err="1" smtClean="0"/>
              <a:t>Д.Хаббард</a:t>
            </a:r>
            <a:r>
              <a:rPr lang="ru-RU" dirty="0" smtClean="0"/>
              <a:t>, - зависит от </a:t>
            </a:r>
            <a:r>
              <a:rPr lang="ru-RU" b="1" dirty="0" smtClean="0"/>
              <a:t>понимания того, что думают террористы</a:t>
            </a:r>
            <a:r>
              <a:rPr lang="ru-RU" dirty="0" smtClean="0"/>
              <a:t>, и того, </a:t>
            </a:r>
            <a:r>
              <a:rPr lang="ru-RU" b="1" dirty="0" smtClean="0"/>
              <a:t>почему они делают то</a:t>
            </a:r>
            <a:r>
              <a:rPr lang="ru-RU" dirty="0" smtClean="0"/>
              <a:t>, что </a:t>
            </a:r>
            <a:r>
              <a:rPr lang="ru-RU" b="1" dirty="0" smtClean="0"/>
              <a:t>делают</a:t>
            </a:r>
            <a:r>
              <a:rPr lang="ru-RU" dirty="0" smtClean="0"/>
              <a:t>; если мы берем самих себя в качестве модели, поведение террористов будет казаться необъяснимым»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 descr="13434514008571d445879b2f94bd79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3960940" cy="47251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>
            <a:off x="179512" y="5013176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David </a:t>
            </a:r>
            <a:r>
              <a:rPr lang="en-US" dirty="0" err="1" smtClean="0"/>
              <a:t>G.Hubbard</a:t>
            </a:r>
            <a:r>
              <a:rPr lang="en-US" dirty="0"/>
              <a:t>. Winning back the sky. A Tactical Analysis of Terrorism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San-Francisco </a:t>
            </a:r>
            <a:r>
              <a:rPr lang="en-US" dirty="0"/>
              <a:t>etc. 1989. p.122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amas_militants_epa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 contrast="40000"/>
          </a:blip>
          <a:stretch>
            <a:fillRect/>
          </a:stretch>
        </p:blipFill>
        <p:spPr>
          <a:xfrm>
            <a:off x="0" y="1530626"/>
            <a:ext cx="9144000" cy="532737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Отличительные черты: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1. Средство психологического воздействия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</a:p>
          <a:p>
            <a:pPr marL="624078" indent="-51435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преднамеренное создание обстановки страха, подавленности, напряженности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как социально-психологический фактор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главный объект – не те, кто стал жертвой, а те, кто остался жив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цель – не убийство, а устрашение и деморализация живых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моральная травма обществу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602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2. Особая жестокость </a:t>
            </a:r>
            <a:r>
              <a:rPr lang="ru-RU" dirty="0" smtClean="0"/>
              <a:t>– </a:t>
            </a:r>
          </a:p>
          <a:p>
            <a:pPr>
              <a:buNone/>
            </a:pPr>
            <a:endParaRPr lang="ru-RU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dirty="0" smtClean="0"/>
              <a:t>акции терроризма </a:t>
            </a:r>
            <a:r>
              <a:rPr lang="ru-RU" b="1" dirty="0" smtClean="0"/>
              <a:t>не совершаются </a:t>
            </a:r>
            <a:r>
              <a:rPr lang="ru-RU" dirty="0" smtClean="0"/>
              <a:t>спонтанно, по неосторожности или в состоянии аффекта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Рисунок 7" descr="tumblr_mr3vpqVNya1ritojio1_500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3707905" y="2672206"/>
            <a:ext cx="5436095" cy="418579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67463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3. Терроризм имеет в качестве культурного основания нигилизм – отказ от общей этики –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dirty="0" smtClean="0"/>
              <a:t>общечеловеческие ценности отвергаются или сводятся на нет – они не существуют для терроризма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dirty="0" smtClean="0"/>
              <a:t>отрицание права на жизнь</a:t>
            </a:r>
          </a:p>
          <a:p>
            <a:pPr>
              <a:buClr>
                <a:schemeClr val="tx1"/>
              </a:buClr>
              <a:buNone/>
            </a:pPr>
            <a:endParaRPr lang="ru-RU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 descr="tumblr_mt3mk9qKa01rry0alo1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26429"/>
            <a:ext cx="5148064" cy="35315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ilkinson_1970843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840" cy="4171042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73766"/>
            <a:ext cx="3859795" cy="2078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 descr="9780415384780_p0_v1_s260x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96912"/>
            <a:ext cx="2123728" cy="31610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2392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Wilkinson P. Political Terrorism. London, 1974. p.18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332656"/>
            <a:ext cx="5328592" cy="5969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indent="445135">
              <a:lnSpc>
                <a:spcPct val="115000"/>
              </a:lnSpc>
            </a:pPr>
            <a:r>
              <a:rPr lang="ru-RU" sz="2400" dirty="0" smtClean="0">
                <a:latin typeface="Lucida Sans Unicode" pitchFamily="34" charset="0"/>
                <a:ea typeface="Times New Roman"/>
                <a:cs typeface="Lucida Sans Unicode" pitchFamily="34" charset="0"/>
              </a:rPr>
              <a:t>«Террор кардинально отличается от </a:t>
            </a:r>
            <a:r>
              <a:rPr lang="ru-RU" sz="2400" dirty="0">
                <a:latin typeface="Lucida Sans Unicode" pitchFamily="34" charset="0"/>
                <a:ea typeface="Times New Roman"/>
                <a:cs typeface="Lucida Sans Unicode" pitchFamily="34" charset="0"/>
              </a:rPr>
              <a:t>других видов насилия не просто жестокостью, а </a:t>
            </a:r>
            <a:r>
              <a:rPr lang="ru-RU" sz="2400" b="1" dirty="0">
                <a:latin typeface="Lucida Sans Unicode" pitchFamily="34" charset="0"/>
                <a:ea typeface="Times New Roman"/>
                <a:cs typeface="Lucida Sans Unicode" pitchFamily="34" charset="0"/>
              </a:rPr>
              <a:t>высшей степенью аморальности</a:t>
            </a:r>
            <a:r>
              <a:rPr lang="ru-RU" sz="2400" dirty="0">
                <a:latin typeface="Lucida Sans Unicode" pitchFamily="34" charset="0"/>
                <a:ea typeface="Times New Roman"/>
                <a:cs typeface="Lucida Sans Unicode" pitchFamily="34" charset="0"/>
              </a:rPr>
              <a:t>, неразборчивости в средствах и неуправляемостью».</a:t>
            </a:r>
            <a:r>
              <a:rPr lang="ru-RU" sz="2400" baseline="30000" dirty="0">
                <a:solidFill>
                  <a:srgbClr val="333333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2 </a:t>
            </a:r>
          </a:p>
          <a:p>
            <a:pPr marL="95250" marR="95250" indent="445135">
              <a:lnSpc>
                <a:spcPct val="115000"/>
              </a:lnSpc>
            </a:pPr>
            <a:r>
              <a:rPr lang="ru-RU" sz="2400" dirty="0">
                <a:latin typeface="Lucida Sans Unicode" pitchFamily="34" charset="0"/>
                <a:ea typeface="Times New Roman"/>
                <a:cs typeface="Lucida Sans Unicode" pitchFamily="34" charset="0"/>
              </a:rPr>
              <a:t>Это </a:t>
            </a:r>
            <a:r>
              <a:rPr lang="ru-RU" sz="2400" b="1" dirty="0">
                <a:latin typeface="Lucida Sans Unicode" pitchFamily="34" charset="0"/>
                <a:ea typeface="Times New Roman"/>
                <a:cs typeface="Lucida Sans Unicode" pitchFamily="34" charset="0"/>
              </a:rPr>
              <a:t>эффективное средство </a:t>
            </a:r>
            <a:r>
              <a:rPr lang="ru-RU" sz="2400" dirty="0">
                <a:latin typeface="Lucida Sans Unicode" pitchFamily="34" charset="0"/>
                <a:ea typeface="Times New Roman"/>
                <a:cs typeface="Lucida Sans Unicode" pitchFamily="34" charset="0"/>
              </a:rPr>
              <a:t>собирать радикальную молодежь из отверженных слоев общества и </a:t>
            </a:r>
            <a:r>
              <a:rPr lang="ru-RU" sz="2400" b="1" dirty="0">
                <a:latin typeface="Lucida Sans Unicode" pitchFamily="34" charset="0"/>
                <a:ea typeface="Times New Roman"/>
                <a:cs typeface="Lucida Sans Unicode" pitchFamily="34" charset="0"/>
              </a:rPr>
              <a:t>направлять ее </a:t>
            </a:r>
            <a:r>
              <a:rPr lang="ru-RU" sz="2400" dirty="0">
                <a:latin typeface="Lucida Sans Unicode" pitchFamily="34" charset="0"/>
                <a:ea typeface="Times New Roman"/>
                <a:cs typeface="Lucida Sans Unicode" pitchFamily="34" charset="0"/>
              </a:rPr>
              <a:t>на ложные цели.</a:t>
            </a:r>
            <a:endParaRPr lang="ru-RU" sz="2400" dirty="0">
              <a:latin typeface="Lucida Sans Unicode" pitchFamily="34" charset="0"/>
              <a:ea typeface="Calibri"/>
              <a:cs typeface="Lucida Sans Unicode" pitchFamily="34" charset="0"/>
            </a:endParaRPr>
          </a:p>
          <a:p>
            <a:endParaRPr lang="ru-RU" sz="2400" dirty="0"/>
          </a:p>
          <a:p>
            <a:pPr marL="95250" marR="95250" indent="44513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Lucida Sans Unicode" pitchFamily="34" charset="0"/>
              <a:ea typeface="Calibri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59766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b="1" dirty="0" smtClean="0"/>
              <a:t>4. Публичный характер терроризма – </a:t>
            </a:r>
          </a:p>
          <a:p>
            <a:pPr>
              <a:buNone/>
            </a:pPr>
            <a:endParaRPr lang="ru-RU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100" dirty="0" smtClean="0"/>
              <a:t>терроризм без широкой огласки,</a:t>
            </a:r>
            <a:r>
              <a:rPr lang="ru-RU" sz="3100" b="1" dirty="0" smtClean="0"/>
              <a:t> без открытого предъявления требований не существует</a:t>
            </a:r>
            <a:r>
              <a:rPr lang="ru-RU" sz="3100" dirty="0" smtClean="0"/>
              <a:t>.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100" b="1" dirty="0" smtClean="0"/>
              <a:t>общественный резонанс </a:t>
            </a:r>
            <a:r>
              <a:rPr lang="ru-RU" sz="3100" dirty="0" smtClean="0"/>
              <a:t>-</a:t>
            </a:r>
            <a:r>
              <a:rPr lang="en-US" sz="3100" dirty="0" smtClean="0"/>
              <a:t>&gt;</a:t>
            </a:r>
            <a:r>
              <a:rPr lang="ru-RU" sz="3100" dirty="0" smtClean="0"/>
              <a:t> </a:t>
            </a:r>
            <a:r>
              <a:rPr lang="ru-RU" sz="3100" b="1" dirty="0" smtClean="0"/>
              <a:t>обвинение</a:t>
            </a:r>
            <a:r>
              <a:rPr lang="ru-RU" sz="3100" dirty="0" smtClean="0"/>
              <a:t> в адрес правоохранительных и властных органов, якобы неспособных защитить граждан. </a:t>
            </a:r>
            <a:endParaRPr lang="en-US" sz="3100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100" dirty="0" smtClean="0"/>
              <a:t>терроризм – всегда </a:t>
            </a:r>
            <a:r>
              <a:rPr lang="ru-RU" sz="3100" b="1" dirty="0" smtClean="0"/>
              <a:t>вызов обществу</a:t>
            </a:r>
            <a:endParaRPr lang="ru-RU" sz="3100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100" dirty="0" smtClean="0"/>
              <a:t>террористическим актам предшествуют </a:t>
            </a:r>
            <a:r>
              <a:rPr lang="ru-RU" sz="3100" b="1" dirty="0" smtClean="0"/>
              <a:t>угрозы, шантаж</a:t>
            </a:r>
            <a:r>
              <a:rPr lang="ru-RU" sz="3100" dirty="0" smtClean="0"/>
              <a:t>, другие деяния, рассчитанные на запугивание людей.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100" dirty="0" smtClean="0"/>
              <a:t>сам террористический акт лишь </a:t>
            </a:r>
            <a:r>
              <a:rPr lang="ru-RU" sz="3100" b="1" dirty="0" smtClean="0"/>
              <a:t>повод для демонстрации террористами своих требований и возможностей</a:t>
            </a:r>
            <a:r>
              <a:rPr lang="ru-RU" sz="3100" dirty="0" smtClean="0"/>
              <a:t>.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100" dirty="0" smtClean="0"/>
              <a:t>вслед за самим террористическим актом обычно его организаторы, устроители и исполнители, публично </a:t>
            </a:r>
            <a:r>
              <a:rPr lang="ru-RU" sz="3100" b="1" dirty="0" smtClean="0"/>
              <a:t>«берут ответственность» </a:t>
            </a:r>
            <a:r>
              <a:rPr lang="ru-RU" sz="3100" dirty="0" smtClean="0"/>
              <a:t>за его осуществление и объявляют, </a:t>
            </a:r>
            <a:r>
              <a:rPr lang="ru-RU" sz="3100" b="1" dirty="0" smtClean="0"/>
              <a:t>во имя чего </a:t>
            </a:r>
            <a:r>
              <a:rPr lang="ru-RU" sz="3100" dirty="0" smtClean="0"/>
              <a:t>совершен террористический акт, а также иногда условия прекращения подобных актов.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ru-RU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CF5-5E98-48AB-980B-955D5DB37B3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379</TotalTime>
  <Words>490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Lucida Sans Unicode</vt:lpstr>
      <vt:lpstr>Times New Roman</vt:lpstr>
      <vt:lpstr>Wingdings</vt:lpstr>
      <vt:lpstr>Wingdings 3</vt:lpstr>
      <vt:lpstr>Ион</vt:lpstr>
      <vt:lpstr>: </vt:lpstr>
      <vt:lpstr>Презентация PowerPoint</vt:lpstr>
      <vt:lpstr>Презентация PowerPoint</vt:lpstr>
      <vt:lpstr>Презентация PowerPoint</vt:lpstr>
      <vt:lpstr>Отличительные черты: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Личностные предрасположенности:</vt:lpstr>
      <vt:lpstr>Презентация PowerPoint</vt:lpstr>
      <vt:lpstr>Социально-психологические факторы - 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Пользователь</cp:lastModifiedBy>
  <cp:revision>40</cp:revision>
  <dcterms:created xsi:type="dcterms:W3CDTF">2013-11-27T14:05:05Z</dcterms:created>
  <dcterms:modified xsi:type="dcterms:W3CDTF">2022-04-11T12:25:11Z</dcterms:modified>
</cp:coreProperties>
</file>