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2" r:id="rId2"/>
    <p:sldId id="263" r:id="rId3"/>
    <p:sldId id="257" r:id="rId4"/>
    <p:sldId id="264" r:id="rId5"/>
    <p:sldId id="265" r:id="rId6"/>
    <p:sldId id="266" r:id="rId7"/>
    <p:sldId id="267" r:id="rId8"/>
    <p:sldId id="268" r:id="rId9"/>
    <p:sldId id="303" r:id="rId10"/>
    <p:sldId id="258" r:id="rId11"/>
    <p:sldId id="298" r:id="rId12"/>
    <p:sldId id="301" r:id="rId13"/>
    <p:sldId id="293" r:id="rId14"/>
    <p:sldId id="296" r:id="rId15"/>
    <p:sldId id="287" r:id="rId16"/>
    <p:sldId id="302" r:id="rId17"/>
    <p:sldId id="299" r:id="rId18"/>
    <p:sldId id="300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7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5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32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1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95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9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4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2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7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3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7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9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2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184D9-3AC4-4F5F-A548-84BCB287A6D6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4AB123-0E56-41CD-BD09-A2A381B57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C08DA-A50E-45A8-8C5E-C9CBFC02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6161D-C9E3-4508-9559-28F81E905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05A1E-9148-4BB1-8C3B-DBCBC397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9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F98C6713-6239-4895-A3DE-932F159F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076"/>
            <a:ext cx="10515600" cy="686756"/>
          </a:xfrm>
        </p:spPr>
        <p:txBody>
          <a:bodyPr>
            <a:noAutofit/>
          </a:bodyPr>
          <a:lstStyle/>
          <a:p>
            <a:r>
              <a:rPr lang="ru-RU" sz="6600" dirty="0"/>
              <a:t>ЧТО ТАКОЕ МЯГКИЕ НАВЫКИ?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31BD8-04D4-4152-835F-638AE977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1" y="1528893"/>
            <a:ext cx="5461145" cy="49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778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птице и мудреце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91" y="1143001"/>
            <a:ext cx="8208818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мудрец купил на базаре птицу. Предвкушая вкусный обед, он направился домой. Вдруг птица заговорила.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убивай меня, - сказала она, - В обмен на свободу я дам тебе три ценных совета.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Подумав, старик согласился.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Первый совет: никогда не верь тому, что кажется тебе чушью. Второй: трезво оценивай свои силы и никогда не берись за дело, преуспеть в котором у тебя мало шансов. И наконец, третий совет: никогда не жалей о содеянном добре.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Выслушав птицу, мудрец отпустил ее. Но, вспорхнув на дерево, она закричала: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Ты глупец! Вчера я проглотила алмаз, и, если б не твоя доверчивость он достался бы тебе, и ты бы разбогател!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Разозлившись, старик полез на дерево, но, не удержавшись, сорвался и упал. Птица подлетела к нему.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Ты выслушал мои советы и как будто даже понял их, а как дошло до дела, поступил совсем по-другому. Ну, скажи, зачем мне глотать алмаз? И разве ты не понимал, что в столь почтенном возрасте тебе не влезть на дерево? А про великодушие ты забыл сразу, как только в тебе заговорила жадность. С этими словами она улетела, оставив мудреца лежать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121982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229" y="365127"/>
            <a:ext cx="111858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современном мире, чтобы быть успешным, недостаточно одних лишь глубоких знаний и опыта, нужно еще «нечто». </a:t>
            </a:r>
            <a:b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987" y="2801939"/>
            <a:ext cx="3380747" cy="33807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7934A9-281E-4F97-8A47-921E111E19EE}"/>
              </a:ext>
            </a:extLst>
          </p:cNvPr>
          <p:cNvSpPr/>
          <p:nvPr/>
        </p:nvSpPr>
        <p:spPr>
          <a:xfrm>
            <a:off x="585926" y="1502460"/>
            <a:ext cx="1109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«нечто»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подразумеваются особые навыки, которые сегодня называют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«мягкими навыками»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«гибкими навыками»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2E35B-5A29-4268-A6B1-77788434C3D4}"/>
              </a:ext>
            </a:extLst>
          </p:cNvPr>
          <p:cNvSpPr txBox="1"/>
          <p:nvPr/>
        </p:nvSpPr>
        <p:spPr>
          <a:xfrm>
            <a:off x="1960229" y="2332139"/>
            <a:ext cx="120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597AF-C0A9-497D-80C6-86193982ECE0}"/>
              </a:ext>
            </a:extLst>
          </p:cNvPr>
          <p:cNvSpPr txBox="1"/>
          <p:nvPr/>
        </p:nvSpPr>
        <p:spPr>
          <a:xfrm>
            <a:off x="5139655" y="2399252"/>
            <a:ext cx="345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Знать преподаваемый предмет</a:t>
            </a:r>
          </a:p>
          <a:p>
            <a:r>
              <a:rPr lang="ru-RU" dirty="0"/>
              <a:t> уметь работать с детьми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478BA-0F23-4136-BA87-2036536903B0}"/>
              </a:ext>
            </a:extLst>
          </p:cNvPr>
          <p:cNvSpPr txBox="1"/>
          <p:nvPr/>
        </p:nvSpPr>
        <p:spPr>
          <a:xfrm>
            <a:off x="5476613" y="3717722"/>
            <a:ext cx="4704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Уметь выслушать, вникнуть, понять</a:t>
            </a:r>
          </a:p>
          <a:p>
            <a:r>
              <a:rPr lang="ru-RU" dirty="0"/>
              <a:t>Уметь быть терпеливым и уметь быть сдержанным</a:t>
            </a:r>
          </a:p>
          <a:p>
            <a:r>
              <a:rPr lang="ru-RU" dirty="0"/>
              <a:t>Понимать значение непрерывного обучения</a:t>
            </a:r>
          </a:p>
          <a:p>
            <a:r>
              <a:rPr lang="ru-RU" dirty="0"/>
              <a:t>Уметь принять и(или) понять другую точку зрения</a:t>
            </a:r>
          </a:p>
          <a:p>
            <a:r>
              <a:rPr lang="ru-RU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153473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689"/>
            <a:ext cx="9144000" cy="68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50"/>
          <a:stretch/>
        </p:blipFill>
        <p:spPr>
          <a:xfrm>
            <a:off x="1492828" y="0"/>
            <a:ext cx="9175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9523" y="370898"/>
            <a:ext cx="7886700" cy="60818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наших учеников не очень уверены в себе и имеют высокий уровень тревожности. Они проявляют беспокойство по различным поводам: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вхождения в новую социальную ситуацию;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новым навыкам,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новой сложной задачи.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Обучаясь в школе, они должны: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свои социальные навыки,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становиться уверенными в себе, в своих силах.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навыки никак не связаны с интеллектом, способностью цитировать Гёте в оригинале или перемножать в уме четырехзначные числа. Но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четко формулировать мысли, предлагать альтернативные решения и уважать мнение товарищей сделают их успешным во всех сферах жизни.</a:t>
            </a:r>
          </a:p>
        </p:txBody>
      </p:sp>
    </p:spTree>
    <p:extLst>
      <p:ext uri="{BB962C8B-B14F-4D97-AF65-F5344CB8AC3E}">
        <p14:creationId xmlns:p14="http://schemas.microsoft.com/office/powerpoint/2010/main" val="185064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92174"/>
          </a:xfrm>
        </p:spPr>
        <p:txBody>
          <a:bodyPr>
            <a:normAutofit/>
          </a:bodyPr>
          <a:lstStyle/>
          <a:p>
            <a:pPr algn="ctr">
              <a:lnSpc>
                <a:spcPts val="117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такое soft skills?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901" y="1257301"/>
            <a:ext cx="8146473" cy="521623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Мягкие навыки – это социальные навыки.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не столь очевидно измеряемы, как твёрдые, но именно они наиболее эффективно помогают продемонстрировать и применить твёрдые навыки.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Мягкие навыки необходимы в любом виде деятельности.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ним относятся: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общаться,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в команде,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убеждать,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решать проблемы,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решения,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управлять своим временем,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мотивировать себя и других.</a:t>
            </a: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838" y="3231573"/>
            <a:ext cx="4322617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455" y="323563"/>
            <a:ext cx="7886700" cy="954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skills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важности и значимости: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073" y="1506683"/>
            <a:ext cx="8582890" cy="44208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работать в команде.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принимать решения и решать проблемы (лидерство).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общаться с людьми (учителями и одноклассниками) в организации (школе) и вне её.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планировать, организовывать и выделять приоритеты.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искать и обрабатывать информацию.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32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614F6F-7730-44EC-ABA6-2210D605B0A0}"/>
              </a:ext>
            </a:extLst>
          </p:cNvPr>
          <p:cNvSpPr txBox="1"/>
          <p:nvPr/>
        </p:nvSpPr>
        <p:spPr>
          <a:xfrm>
            <a:off x="179773" y="93791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эффективной рабочей команды: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(Дуглас Макгрегор)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06AD3CC-86E1-481B-9369-94EC6B15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42" y="817605"/>
            <a:ext cx="11460769" cy="5946604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Неформальная, комфортная и ненапряженная атмосфера. Видимые проявления напряженности отсутствуют. Эта рабочая атмосфера, в которой люди поглощены своей работой и заинтересованы в ее результатах. Отсутствуют признаки скуки.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Происходит множество обсуждений, в которых принимают участие практически все члены команды.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или цель команды понимается и принимается ее членами. До определенного момента в команде происходит свободное обсуждение целей и задач. Но после того как они сформулированы, члены команды выполняют свои обязательства по достижению целей и выполнению задач.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команды слушают друг друга. Групповые обсуждения не перескакивают от одной идеи к другой, никак не связанной с предыдущей. Люди не бояться показаться неразумными, высказывая творческие идеи, даже если они кажутся далекими от предмета обсуждения.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разногласия. Разногласия не приводят к групповому дискомфорту, отсутствуют признаки стремления избегать конфликтов и демонстрировать полное благополучие в команде при любых обстоятельствах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решений принимается на основе консенсуса, при котором ясно, что все члены команды готовы с ними согласиться. Однако порой возникают ситуации, когда люди «держат свои возражения при себе», и очевидный консенсус лишь маскирует реальное разногласие.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звучит критика, которая носит открытый характер и воспринимается относительно спокойно без излишнего напряжения. Критика редко переходит на личности в явной или скрытой форме. Критика носит конструктивный характер и ориентирована на устранение препятствий, с которыми столкнулась команда, мешающих выполнению ее работы.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свободно выражают свои чувства и свои идеи как относительно обсуждаемых проблем, так и относительно деятельности команды. Излишняя осторожность в высказываниях и «скрытые повестки дня» не характерны для членов команды. Члены команды достаточно хорошо осведомлены о чувствах своих коллег по поводу всех аспектов обсуждаемых вопросов.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предпринимаются действия, то задания четко ставятся и выполняются.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в команде носит «ресурсный» характер. При наблюдении за работой команды становится понятно, что лидерство время от времени переходит к разным людям в зависимости от обстоятельств. Разные члены команды в силу своих знаний или опыта в разные периоды времени выступают в роли «ресурсов» для команды.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осознает свою деятельность. Часто команда «останавливается» для анализа своей деятельности и препятствий эффективной командной работе. Проблема может заключаться в неадекватной процедуре или поведении отдельных членов, которые мешают достижению целей команды. В любом случае перед принятием каких-либо решений по этому поводу происходит открытое обсуждение возникших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04535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4ABA0C-D75F-4697-85EF-22C75356615B}"/>
              </a:ext>
            </a:extLst>
          </p:cNvPr>
          <p:cNvSpPr txBox="1"/>
          <p:nvPr/>
        </p:nvSpPr>
        <p:spPr>
          <a:xfrm>
            <a:off x="392837" y="292002"/>
            <a:ext cx="1130793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Перечень «гибких» два основных типа: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когнитивные</a:t>
            </a:r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(рефлексия, планирование, системное мышление, анализ и использование информации, моделирование, смысловое чтение и т. п.)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u="sng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и социальные </a:t>
            </a:r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(сотрудничество, коммуникация, лидерство, разрешение конфликтов и т. п.), которые объединены в группы.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«Понимаю себя и других» («гибкие» навыки, связанные с адекватным восприятием и пониманием самого себя и других людей)</a:t>
            </a: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«Управляю собой» (организация и эффективная реализация самостоятельной работы),</a:t>
            </a:r>
          </a:p>
          <a:p>
            <a:endParaRPr lang="ru-RU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«Познаю мир» (адекватное восприятие и познание окружающей действительности)</a:t>
            </a:r>
          </a:p>
          <a:p>
            <a:endParaRPr lang="ru-RU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«Учусь учиться» (организация и эффективная реализация самостоятельной учебной деятельности)</a:t>
            </a:r>
          </a:p>
          <a:p>
            <a:endParaRPr lang="ru-RU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«Действуем в команде» (организация и эффективная реализация совместной деятельности с другими людьми)</a:t>
            </a:r>
          </a:p>
          <a:p>
            <a:endParaRPr lang="ru-RU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«Решаем проблемы» (эффективное разрешение проблемных ситуаций)</a:t>
            </a:r>
          </a:p>
          <a:p>
            <a:endParaRPr lang="ru-RU" dirty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«Создаём новое» (организация и эффективная реализация самостоятельной и коллективной творческой деятельности).</a:t>
            </a:r>
            <a:b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1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C9904-206B-46B6-BB7A-70336CD9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3F08B-B5E6-47E3-9544-D6F5DD8E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567DD-636C-4983-B1F3-15F504C4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BF3765-D866-484C-874A-D172B9D83D84}"/>
              </a:ext>
            </a:extLst>
          </p:cNvPr>
          <p:cNvSpPr txBox="1"/>
          <p:nvPr/>
        </p:nvSpPr>
        <p:spPr>
          <a:xfrm>
            <a:off x="245615" y="119408"/>
            <a:ext cx="11700769" cy="6028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развития «гибких» навыков в ПМО (персонализированная модель образования) имеет следующую структуру: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диагностика (один раз в год) для выявления индивидуальных (психофизиологических, когнитивных, социальных и т. п.) особенностей ребёнка, что делает процесс обучения осмысленным для школьника, который понимает, зачем и как он учится).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 результатам диагностики ученику и учителю даются рекомендации по предпочтительным уровням и способам освоения предметных учебных целей, а также по развитию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для начальной ступени — по их типам, для основной — по группам, для старшей — по отдельным навыкам.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учеником учебных целей и конкретных заданий для их достижения учеником (персонализированная траектория обучения).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учится в своём темпе, без простоев или отставаний (нет ориентации на «среднего»), выполняя выбранные им (при необходимости — с помощью учителя, родителей) разного рода задания модулей из избыточного перечня, развивающие в том числе те или иные «гибкие» навыки.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Оперативная обратная связь по результатам выполнения отдельных заданий и модуля в целом. Предполагается три варианта проверки: а) автоматическая (компьютерная) проверка; б) само- или взаимопроверка по ключам; б) проверка учителем. Может быть использована фронтальная форма (как вариант самопроверки). Проверка групповых заданий и заданий уровня 4.0 проводится учителем и классом в ходе публичной презентации.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каждом уровне цели предусмотрены индикаторы, которые позволяют ученику понять, сумел ли он её достичь. Учитель подтверждает/корректирует результат, помогает (в случае необходимости) прийти к поставленной цели или определить новую, которую можно реализовать в заданное время.</a:t>
            </a:r>
            <a:endParaRPr lang="ru-RU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F8220-D643-4F6B-B63A-99BEF956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отличия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B1CD0D9-24DF-4F02-AEAC-0DBCF696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13551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1. </a:t>
            </a:r>
            <a:r>
              <a:rPr lang="ru-RU" sz="1800" dirty="0">
                <a:latin typeface="Tahoma" panose="020B0604030504040204" pitchFamily="34" charset="0"/>
                <a:ea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пора на результаты </a:t>
            </a:r>
            <a:r>
              <a:rPr lang="ru-RU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выявления запросов </a:t>
            </a: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личности, семьи, общества и государства к результатам общего образования. </a:t>
            </a:r>
          </a:p>
          <a:p>
            <a:pPr marL="0" indent="0">
              <a:buNone/>
            </a:pPr>
            <a:r>
              <a:rPr lang="ru-RU" sz="1800" dirty="0">
                <a:latin typeface="Tahoma" panose="020B0604030504040204" pitchFamily="34" charset="0"/>
                <a:ea typeface="Times New Roman" panose="02020603050405020304" pitchFamily="18" charset="0"/>
              </a:rPr>
              <a:t>Т.е. </a:t>
            </a: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ФГОС ориентирует образование на достижение нового качества - адекватного современным (и даже прогнозируемым) запросам личности, общества и государства.</a:t>
            </a:r>
            <a:b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2. </a:t>
            </a:r>
            <a:r>
              <a:rPr lang="ru-RU" sz="1800" dirty="0">
                <a:latin typeface="Tahoma" panose="020B0604030504040204" pitchFamily="34" charset="0"/>
                <a:ea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тличие в структуре.</a:t>
            </a:r>
          </a:p>
          <a:p>
            <a:pPr marL="0" indent="0">
              <a:buNone/>
            </a:pPr>
            <a:r>
              <a:rPr lang="ru-RU" sz="1800" dirty="0">
                <a:latin typeface="Tahoma" panose="020B0604030504040204" pitchFamily="34" charset="0"/>
                <a:ea typeface="Times New Roman" panose="02020603050405020304" pitchFamily="18" charset="0"/>
              </a:rPr>
              <a:t>СТРУКТУРА</a:t>
            </a:r>
          </a:p>
          <a:p>
            <a:pPr marL="0" indent="0">
              <a:buNone/>
            </a:pPr>
            <a:b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496F67-991E-4BBB-A591-7BF3CB137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12211"/>
              </p:ext>
            </p:extLst>
          </p:nvPr>
        </p:nvGraphicFramePr>
        <p:xfrm>
          <a:off x="674703" y="3515557"/>
          <a:ext cx="9756558" cy="284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716">
                  <a:extLst>
                    <a:ext uri="{9D8B030D-6E8A-4147-A177-3AD203B41FA5}">
                      <a16:colId xmlns:a16="http://schemas.microsoft.com/office/drawing/2014/main" val="235747411"/>
                    </a:ext>
                  </a:extLst>
                </a:gridCol>
                <a:gridCol w="3431372">
                  <a:extLst>
                    <a:ext uri="{9D8B030D-6E8A-4147-A177-3AD203B41FA5}">
                      <a16:colId xmlns:a16="http://schemas.microsoft.com/office/drawing/2014/main" val="1212725144"/>
                    </a:ext>
                  </a:extLst>
                </a:gridCol>
                <a:gridCol w="2711470">
                  <a:extLst>
                    <a:ext uri="{9D8B030D-6E8A-4147-A177-3AD203B41FA5}">
                      <a16:colId xmlns:a16="http://schemas.microsoft.com/office/drawing/2014/main" val="1617070157"/>
                    </a:ext>
                  </a:extLst>
                </a:gridCol>
              </a:tblGrid>
              <a:tr h="859010">
                <a:tc gridSpan="2">
                  <a:txBody>
                    <a:bodyPr/>
                    <a:lstStyle/>
                    <a:p>
                      <a:r>
                        <a:rPr lang="ru-RU" dirty="0"/>
                        <a:t>ФЕДЕРАЛЬНЫЙ КОМПОНЕНТ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КОМПОНЕНТ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5349"/>
                  </a:ext>
                </a:extLst>
              </a:tr>
              <a:tr h="497681">
                <a:tc gridSpan="2">
                  <a:txBody>
                    <a:bodyPr/>
                    <a:lstStyle/>
                    <a:p>
                      <a:r>
                        <a:rPr lang="ru-RU" b="1" dirty="0"/>
                        <a:t>Строгий перечень дисциплин, их содержание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56155"/>
                  </a:ext>
                </a:extLst>
              </a:tr>
              <a:tr h="497681">
                <a:tc gridSpan="2">
                  <a:txBody>
                    <a:bodyPr/>
                    <a:lstStyle/>
                    <a:p>
                      <a:r>
                        <a:rPr lang="ru-RU" dirty="0"/>
                        <a:t>95%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527472"/>
                  </a:ext>
                </a:extLst>
              </a:tr>
              <a:tr h="497681">
                <a:tc>
                  <a:txBody>
                    <a:bodyPr/>
                    <a:lstStyle/>
                    <a:p>
                      <a:r>
                        <a:rPr lang="ru-RU" dirty="0" err="1"/>
                        <a:t>Инвариатная</a:t>
                      </a:r>
                      <a:r>
                        <a:rPr lang="ru-RU" dirty="0"/>
                        <a:t>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Вариативная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83567"/>
                  </a:ext>
                </a:extLst>
              </a:tr>
              <a:tr h="497681">
                <a:tc>
                  <a:txBody>
                    <a:bodyPr/>
                    <a:lstStyle/>
                    <a:p>
                      <a:r>
                        <a:rPr lang="ru-RU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8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2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093BD-DB9C-479A-9958-B1714941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23584-4D3A-4AEE-838E-2FF436E7D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7523A-10FE-4510-ADC1-5565D5E0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4651-20A8-47E8-9BD7-6FE97E5A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5F8A2-E42D-4277-9ABF-18A3B45D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CC1E7C-78FC-4931-B0E8-CEB00ADDE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3523A-4C2B-49C3-BEA5-95B47307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780776-F8B2-4C90-BA44-59B85E23F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683EC-167E-497B-B16C-0C173FD8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03834-B0DA-47E1-A2CC-ADC52132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228D0-784A-4593-949E-AB663FD6F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E3C5E-3AC4-4B0B-B284-2C3BC24B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7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91A4-0E2B-4C8C-A679-9D0E7BC3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F2E62-0729-4DF7-BFAE-986267812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3ABD7F-4346-4D51-BCE1-E384FADB0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A83D37-413E-41E6-B91C-29A0C456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59" y="399495"/>
            <a:ext cx="11235431" cy="6356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— </a:t>
            </a:r>
            <a: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Сделан акцент на развитие «мягких» навыков — метапредметных и личностных.</a:t>
            </a:r>
            <a:b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— Подробно указан перечень предметных и межпредметных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  <a:b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— Расписан формат работы в рамках каждого предмета для развития этих навыков (проведение лабораторных работ, внеурочной деятельности и так далее).</a:t>
            </a:r>
            <a:b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— Зафиксированы контрольные точки с конкретными результатами учеников (сочинение на 300 слов, словарный запас из 70 новых слов ежегодно и тому подобное).</a:t>
            </a:r>
            <a:b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— Строго обозначено, какие темы должны освоить дети в определённый год обучения. Содержание тем по-новому ФГОС не рекомендовано менять местами (ранее это допускалось). </a:t>
            </a:r>
            <a:b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— Учитываются возрастные и психологические особенности учеников всех классов.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02628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1624</Words>
  <Application>Microsoft Office PowerPoint</Application>
  <PresentationFormat>Широкоэкранный</PresentationFormat>
  <Paragraphs>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Основные отличия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Притча о птице и мудреце</vt:lpstr>
      <vt:lpstr>В современном мире, чтобы быть успешным, недостаточно одних лишь глубоких знаний и опыта, нужно еще «нечто».  </vt:lpstr>
      <vt:lpstr>Презентация PowerPoint</vt:lpstr>
      <vt:lpstr>Презентация PowerPoint</vt:lpstr>
      <vt:lpstr>Презентация PowerPoint</vt:lpstr>
      <vt:lpstr>Что же такое soft skills?</vt:lpstr>
      <vt:lpstr>Soft skills в порядке важности и значимости: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</cp:revision>
  <dcterms:created xsi:type="dcterms:W3CDTF">2022-03-10T05:27:55Z</dcterms:created>
  <dcterms:modified xsi:type="dcterms:W3CDTF">2022-05-11T23:04:41Z</dcterms:modified>
</cp:coreProperties>
</file>