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  <a:srgbClr val="FFFF99"/>
    <a:srgbClr val="CC99FF"/>
    <a:srgbClr val="00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Рис. 1. Диагностика умения обнаруживать знания о своем незнании, отличать известное от неизвестного</a:t>
            </a:r>
          </a:p>
        </c:rich>
      </c:tx>
      <c:layout>
        <c:manualLayout>
          <c:xMode val="edge"/>
          <c:yMode val="edge"/>
          <c:x val="0.13009404388714818"/>
          <c:y val="1.9323671497584644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6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5642965324198808E-2"/>
          <c:y val="0.21455195698690091"/>
          <c:w val="0.78056426332288398"/>
          <c:h val="0.71497584541062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</c:v>
                </c:pt>
                <c:pt idx="1">
                  <c:v>0.24000000000000021</c:v>
                </c:pt>
                <c:pt idx="2">
                  <c:v>0.2</c:v>
                </c:pt>
                <c:pt idx="3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0.44000000000000045</c:v>
                </c:pt>
                <c:pt idx="1">
                  <c:v>0.56000000000000005</c:v>
                </c:pt>
                <c:pt idx="2">
                  <c:v>0.4</c:v>
                </c:pt>
                <c:pt idx="3">
                  <c:v>0.24000000000000021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0.12000000000000002</c:v>
                </c:pt>
                <c:pt idx="1">
                  <c:v>0.12000000000000002</c:v>
                </c:pt>
                <c:pt idx="2">
                  <c:v>0.24000000000000021</c:v>
                </c:pt>
                <c:pt idx="3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4.0000000000000098E-2</c:v>
                </c:pt>
                <c:pt idx="1">
                  <c:v>8.000000000000021E-2</c:v>
                </c:pt>
                <c:pt idx="2">
                  <c:v>0.16000000000000025</c:v>
                </c:pt>
                <c:pt idx="3">
                  <c:v>0.24000000000000021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4619904"/>
        <c:axId val="134621440"/>
        <c:axId val="0"/>
      </c:bar3DChart>
      <c:catAx>
        <c:axId val="1346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621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6214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619904"/>
        <c:crosses val="autoZero"/>
        <c:crossBetween val="between"/>
        <c:majorUnit val="0.1"/>
        <c:minorUnit val="2.0000000000000049E-2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2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2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2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2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86072888169945816"/>
          <c:y val="0.36937459930022543"/>
          <c:w val="0.11510193401051473"/>
          <c:h val="0.37773945333945913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Рис. 2.  Диагностика умения указать в </a:t>
            </a:r>
            <a:r>
              <a:rPr lang="ru-RU" dirty="0" err="1"/>
              <a:t>недоопределенной</a:t>
            </a:r>
            <a:r>
              <a:rPr lang="ru-RU" dirty="0"/>
              <a:t> ситуации, каких знаний и умений не хватает для успешного действия</a:t>
            </a:r>
          </a:p>
        </c:rich>
      </c:tx>
      <c:layout>
        <c:manualLayout>
          <c:xMode val="edge"/>
          <c:yMode val="edge"/>
          <c:x val="0.13444108761329399"/>
          <c:y val="1.932367149758466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549848942598186E-2"/>
          <c:y val="0.20289855072463769"/>
          <c:w val="0.78247734138972758"/>
          <c:h val="0.71739130434782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0.68</c:v>
                </c:pt>
                <c:pt idx="1">
                  <c:v>0.4</c:v>
                </c:pt>
                <c:pt idx="2">
                  <c:v>0.28000000000000008</c:v>
                </c:pt>
                <c:pt idx="3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0.24000000000000021</c:v>
                </c:pt>
                <c:pt idx="1">
                  <c:v>0.4</c:v>
                </c:pt>
                <c:pt idx="2">
                  <c:v>0.48000000000000032</c:v>
                </c:pt>
                <c:pt idx="3">
                  <c:v>0.36000000000000032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4.0000000000000022E-2</c:v>
                </c:pt>
                <c:pt idx="1">
                  <c:v>0.12000000000000002</c:v>
                </c:pt>
                <c:pt idx="2">
                  <c:v>0.16</c:v>
                </c:pt>
                <c:pt idx="3">
                  <c:v>0.36000000000000032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4.0000000000000022E-2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4672768"/>
        <c:axId val="134674304"/>
        <c:axId val="0"/>
      </c:bar3DChart>
      <c:catAx>
        <c:axId val="13467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67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6743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672768"/>
        <c:crosses val="autoZero"/>
        <c:crossBetween val="between"/>
        <c:majorUnit val="0.1"/>
        <c:minorUnit val="2.0000000000000011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45313085864251"/>
          <c:y val="0.39814044470856236"/>
          <c:w val="0.11072147231596052"/>
          <c:h val="0.32298321200416147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Рис. 3. Диагностика умения рассматривать и оценивать собственные мысли и действия "со стороны"</a:t>
            </a:r>
          </a:p>
        </c:rich>
      </c:tx>
      <c:layout>
        <c:manualLayout>
          <c:xMode val="edge"/>
          <c:yMode val="edge"/>
          <c:x val="0.15709969788519787"/>
          <c:y val="1.895734597156398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549848942598186E-2"/>
          <c:y val="0.20379146919431373"/>
          <c:w val="0.78247734138972758"/>
          <c:h val="0.71800947867298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0.68</c:v>
                </c:pt>
                <c:pt idx="1">
                  <c:v>0.48000000000000032</c:v>
                </c:pt>
                <c:pt idx="2">
                  <c:v>0.24000000000000021</c:v>
                </c:pt>
                <c:pt idx="3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873015873015879E-2"/>
                  <c:y val="3.086419753086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25396825396852E-2"/>
                  <c:y val="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0.24000000000000021</c:v>
                </c:pt>
                <c:pt idx="1">
                  <c:v>0.2</c:v>
                </c:pt>
                <c:pt idx="2">
                  <c:v>0.28000000000000008</c:v>
                </c:pt>
                <c:pt idx="3">
                  <c:v>0.32000000000000151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857142857142856E-2"/>
                  <c:y val="-1.131674169601805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09523809523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412698412698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4.0000000000000022E-2</c:v>
                </c:pt>
                <c:pt idx="1">
                  <c:v>0.24000000000000021</c:v>
                </c:pt>
                <c:pt idx="2">
                  <c:v>0.36000000000000032</c:v>
                </c:pt>
                <c:pt idx="3">
                  <c:v>0.52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857142857142856E-2"/>
                  <c:y val="-1.131674169601805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8412698412699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793650793650789E-2"/>
                  <c:y val="-3.086419753086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4.0000000000000022E-2</c:v>
                </c:pt>
                <c:pt idx="1">
                  <c:v>8.0000000000000043E-2</c:v>
                </c:pt>
                <c:pt idx="2">
                  <c:v>0.12000000000000002</c:v>
                </c:pt>
                <c:pt idx="3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8392192"/>
        <c:axId val="148410368"/>
        <c:axId val="0"/>
      </c:bar3DChart>
      <c:catAx>
        <c:axId val="14839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841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4103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8392192"/>
        <c:crosses val="autoZero"/>
        <c:crossBetween val="between"/>
        <c:majorUnit val="0.1"/>
        <c:minorUnit val="2.0000000000000011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538963879515064"/>
          <c:y val="0.39320404393895392"/>
          <c:w val="0.11667385326834152"/>
          <c:h val="0.4472676679303975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Рис.4. Диагностика умения критично, но не категорично анализировать мысли и действия других учащихся, обращаясь к основаниям их действий</a:t>
            </a:r>
          </a:p>
        </c:rich>
      </c:tx>
      <c:layout>
        <c:manualLayout>
          <c:xMode val="edge"/>
          <c:yMode val="edge"/>
          <c:x val="0.10876132930513634"/>
          <c:y val="1.932367149758466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549848942598186E-2"/>
          <c:y val="0.20289855072463769"/>
          <c:w val="0.78247734138972758"/>
          <c:h val="0.71739130434782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0.56000000000000005</c:v>
                </c:pt>
                <c:pt idx="1">
                  <c:v>0.36000000000000032</c:v>
                </c:pt>
                <c:pt idx="2">
                  <c:v>0.2</c:v>
                </c:pt>
                <c:pt idx="3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761904761904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936507936507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0.32000000000000095</c:v>
                </c:pt>
                <c:pt idx="1">
                  <c:v>0.36000000000000032</c:v>
                </c:pt>
                <c:pt idx="2">
                  <c:v>0.44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09523809523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7142857142857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617485314335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93650793650789E-2"/>
                  <c:y val="3.1456432840515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8.0000000000000043E-2</c:v>
                </c:pt>
                <c:pt idx="1">
                  <c:v>0.2</c:v>
                </c:pt>
                <c:pt idx="2">
                  <c:v>0.24000000000000021</c:v>
                </c:pt>
                <c:pt idx="3">
                  <c:v>0.36000000000000032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714285714285678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Sheet1!$B$1:$E$1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8.0000000000000043E-2</c:v>
                </c:pt>
                <c:pt idx="1">
                  <c:v>8.0000000000000043E-2</c:v>
                </c:pt>
                <c:pt idx="2">
                  <c:v>0.12000000000000002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8112128"/>
        <c:axId val="148113664"/>
        <c:axId val="0"/>
      </c:bar3DChart>
      <c:catAx>
        <c:axId val="14811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8113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1136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8112128"/>
        <c:crosses val="autoZero"/>
        <c:crossBetween val="between"/>
        <c:majorUnit val="0.1"/>
        <c:minorUnit val="2.0000000000000011E-2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5951661631420062"/>
          <c:y val="0.34782608695652323"/>
          <c:w val="0.1374622356495469"/>
          <c:h val="0.39613526570048485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F904-79B9-44CB-AFF0-A04C91BCF6F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DA33C-5212-4E8C-A86E-E88CBEEFBF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3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76C60-91D4-4C9A-B74C-88560E6A6132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389DEF-041C-4CA5-ABE0-A115EA45725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A33C-5212-4E8C-A86E-E88CBEEFBF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>
                <a:alpha val="9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369A-A605-477E-9D4B-64D468A6366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E855-C02D-4759-86C7-0C03E1E6D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547664" y="1340768"/>
            <a:ext cx="6264696" cy="26642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</a:rPr>
              <a:t>«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</a:rPr>
              <a:t>Формирование рефлексии младших школьников в учебной деятельности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</a:rPr>
              <a:t>»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5517232"/>
            <a:ext cx="2808312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691680" y="5517232"/>
            <a:ext cx="5544616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Выполнила Фокеева Татьяна Николаевна,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учитель начальных классов высшей категории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МБОУ СОШ № 8</a:t>
            </a:r>
            <a:r>
              <a:rPr kumimoji="0" lang="ru-RU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г.Бор Нижегородской области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настроения и эмоционального состояния: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Отражает внутреннее состояние ученика;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Самочувствие ( комфортно - дискомфортно);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средством самопознания.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55679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«Смайлики»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9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8250" t="78043" r="9901" b="9566"/>
          <a:stretch>
            <a:fillRect/>
          </a:stretch>
        </p:blipFill>
        <p:spPr bwMode="auto">
          <a:xfrm>
            <a:off x="827584" y="2276872"/>
            <a:ext cx="7416824" cy="194421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141277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«Карточки настроения»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2" descr="ра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67" b="4857"/>
          <a:stretch>
            <a:fillRect/>
          </a:stretch>
        </p:blipFill>
        <p:spPr bwMode="auto">
          <a:xfrm>
            <a:off x="539552" y="2276872"/>
            <a:ext cx="2304256" cy="256270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1" descr="удивл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276872"/>
            <a:ext cx="2232248" cy="251450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3" descr="печ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2"/>
          <a:stretch>
            <a:fillRect/>
          </a:stretch>
        </p:blipFill>
        <p:spPr bwMode="auto">
          <a:xfrm>
            <a:off x="6228184" y="2276872"/>
            <a:ext cx="2304256" cy="25248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55776" y="1484784"/>
            <a:ext cx="41764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Музыкальный тест»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67544" y="2204864"/>
            <a:ext cx="8219256" cy="3124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окончании урока детям предлагается оценить своё  настроение по своеобразной восьмибальной системе: от «ми» до «ми» октавой выше. Нотки дети могут закреплять на общеклассном нотном стане или на личных. Можно углубиться и узнать минорное или мажорное было настроение (палочка нотки смотрит вниз или вверх)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2" descr="http://festival.1september.ru/articles/551093/img1.jpg"/>
          <p:cNvPicPr>
            <a:picLocks noChangeAspect="1" noChangeArrowheads="1"/>
          </p:cNvPicPr>
          <p:nvPr/>
        </p:nvPicPr>
        <p:blipFill>
          <a:blip r:embed="rId6" cstate="print"/>
          <a:srcRect t="19585" r="209" b="33410"/>
          <a:stretch>
            <a:fillRect/>
          </a:stretch>
        </p:blipFill>
        <p:spPr bwMode="auto">
          <a:xfrm>
            <a:off x="611560" y="5157192"/>
            <a:ext cx="792088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  <p:bldP spid="6" grpId="0"/>
      <p:bldP spid="6" grpId="1"/>
      <p:bldP spid="8" grpId="0"/>
      <p:bldP spid="8" grpId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«Букет настроения»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estival.1september.ru/articles/527951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32040" y="260648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«Яблоко и стрелы»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festival.1september.ru/articles/527951/img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71600" y="3501008"/>
            <a:ext cx="280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«Солнышко»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festival.1september.ru/articles/527951/img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08104" y="3429000"/>
            <a:ext cx="2516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«Светофор»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festival.1september.ru/articles/527951/img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77072"/>
            <a:ext cx="2160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encrypted-tbn2.gstatic.com/images?q=tbn:ANd9GcSHGnsj1VhadBAlgrSLklkp7BE_C6SyXpJwQ1XDIhup2tgKx2Txw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3" y="260649"/>
            <a:ext cx="1440160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6" descr="http://malutka63.ru/wp-content/uploads/2011/01/sun1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764704"/>
            <a:ext cx="1944216" cy="1641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4" name="Picture 10" descr="http://logoped18.ru/production-sound/images/sound-ch-27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2636912"/>
            <a:ext cx="2088232" cy="1518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http://cs304311.userapi.com/v304311645/7444/0PkEfjM_l6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581128"/>
            <a:ext cx="1920213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14" descr="http://t2.ftcdn.net/jpg/00/29/93/29/400_F_29932934_zEGfND5chpZt5elKBCsoJa8LDjTNv2N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5013176"/>
            <a:ext cx="1584176" cy="1576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76672"/>
            <a:ext cx="4536504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«Прогноз погоды»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323528" y="1196752"/>
            <a:ext cx="4320480" cy="38164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Моё настроение похоже на: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Солнышко 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Солнышко с тучкой;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Тучку;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Тучку с дождиком;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Тучку с молнией.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073" grpId="0"/>
      <p:bldP spid="3073" grpId="1"/>
      <p:bldP spid="3074" grpId="0"/>
      <p:bldP spid="3074" grpId="1"/>
      <p:bldP spid="8" grpId="0"/>
      <p:bldP spid="8" grpId="1"/>
      <p:bldP spid="17" grpId="0"/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67544" y="-520987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 содержания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«Наряди ёлку»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спешно выполнил задание – повесил шарик,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ошибки – шарик остался возле ёлки.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8905" t="29139"/>
          <a:stretch>
            <a:fillRect/>
          </a:stretch>
        </p:blipFill>
        <p:spPr bwMode="auto">
          <a:xfrm>
            <a:off x="1835696" y="3501008"/>
            <a:ext cx="5040560" cy="295232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285750" y="285750"/>
            <a:ext cx="7472363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3786188"/>
            <a:ext cx="603250" cy="2332037"/>
          </a:xfrm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43313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785938"/>
            <a:ext cx="60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785938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5" y="4857750"/>
            <a:ext cx="392906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«Лесенка успеха»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92896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714375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 становления </a:t>
            </a:r>
          </a:p>
          <a:p>
            <a:pPr algn="ctr"/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рефлексии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(2-3 класс)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формирование учебной деятельности у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учащихся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Субъект рефлексии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учеников</a:t>
            </a:r>
            <a:endParaRPr lang="ru-RU" dirty="0" smtClean="0"/>
          </a:p>
          <a:p>
            <a:r>
              <a:rPr lang="ru-RU" b="1" dirty="0" smtClean="0">
                <a:solidFill>
                  <a:srgbClr val="009999"/>
                </a:solidFill>
              </a:rPr>
              <a:t> </a:t>
            </a:r>
            <a:r>
              <a:rPr 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Задача педагога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создать детскую общность, способную к образованию позиции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«Мы – учащиеся»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95536" y="1340768"/>
            <a:ext cx="849694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Оценочные линеечки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становятся критериями для оценки освоения 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способа действия.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Теперь уже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каждая «линеечка»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будет оценивать отдельную операцию (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отдельный «шаг»).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085184"/>
            <a:ext cx="8496944" cy="1569660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+mj-lt"/>
                <a:cs typeface="Times New Roman" pitchFamily="18" charset="0"/>
              </a:rPr>
              <a:t>Задания, направленные на выявление личностной позиции учащихся при его выполнении </a:t>
            </a:r>
            <a:endParaRPr lang="ru-RU" sz="3200" i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заданий на 2 этапе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8496944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4000" i="1" dirty="0" smtClean="0">
                <a:solidFill>
                  <a:schemeClr val="tx1"/>
                </a:solidFill>
              </a:rPr>
              <a:t> Задания – «ловушки»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рефлексивной деятельности в группе.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Показать детям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работали в группе.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Каков уровень их коммуникации, анализируется не только результат, но и процесс работы.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3568" y="1412776"/>
            <a:ext cx="77724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общение в ходе работы влияло на выполнение задания</a:t>
            </a: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делало её более эффективной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тормозило выполнение задания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не позволило точно выполнить задание, испортило отношения в группе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каком уровне осуществлялось общение в группе?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обмен информацией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взаимодействие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взаимопонимание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трудности испытывали при выполнении задания?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недостаток информации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недостаток средств коммуникации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трудности в общении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Сохранилось ли единство  группы в ходе выполнения задания?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сохранились единство и партнерские отношения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единство было нарушено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или что сыграло решающую роль в том, что произошло в группе?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лидер, выдвинувшийся в ходе работы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нежелание наладить контакт большинства участников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непонимание задачи, поставленной для совместной работы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сама задача была трудной и неинтересной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  <p:bldP spid="57347" grpId="0" build="p"/>
      <p:bldP spid="57347" grpId="1" uiExpand="1" build="p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3816424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«Огонек общения»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2376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конце урока дети дарят  цветы разного цвета, кому посчитают нужным. Например,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Синий – самому умному (продуктивному) на уроке; 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Розовый – самому вежливому в общении;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Оранжевый – лучшему консультанту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4077072"/>
            <a:ext cx="47525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«Комплимент» 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4725144"/>
            <a:ext cx="6635080" cy="190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Комплимент-похвала;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Комплимент в деловых качествах;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Комплимент в чувствах.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6328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настроения и эмоционального состояния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содержания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764904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«Поезд».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Вагоны поезда – этапы урока.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Дети прикрепляют цветные фишки к вагончику, оценивая свою активность на каждом этапе урока.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Елена\Downloads\ваг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365104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365104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365104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4365104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785938" y="5722417"/>
            <a:ext cx="1785937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Словарная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 </a:t>
            </a:r>
          </a:p>
        </p:txBody>
      </p:sp>
      <p:sp>
        <p:nvSpPr>
          <p:cNvPr id="10" name="Овал 9"/>
          <p:cNvSpPr/>
          <p:nvPr/>
        </p:nvSpPr>
        <p:spPr>
          <a:xfrm>
            <a:off x="3643313" y="5722417"/>
            <a:ext cx="17145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Фонети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разбор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5357813" y="5722417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Изучение нового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материала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215188" y="5722417"/>
            <a:ext cx="16287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группах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«Дерево успеха»</a:t>
            </a:r>
          </a:p>
        </p:txBody>
      </p:sp>
      <p:pic>
        <p:nvPicPr>
          <p:cNvPr id="15363" name="Picture 2" descr="C:\Users\Елена\Downloads\дер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0"/>
            <a:ext cx="4557712" cy="5257800"/>
          </a:xfr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1077615" cy="15716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72000"/>
            <a:ext cx="114429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786063"/>
            <a:ext cx="1080120" cy="15367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429500" y="1143000"/>
            <a:ext cx="135731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938" y="5286375"/>
            <a:ext cx="135731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63" y="3071813"/>
            <a:ext cx="1500187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ошибка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Стандарт общего образования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 к результатам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освоения основных общеобразовательных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34888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…«поиск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установление личностного смысла (т. е. «значения для себя») учения обучающимися на основе устойчивой системы учебно-познавательных и социальных мотивов; понимание границ того, «что я знаю», и того, «что я не знаю», «незнания» и стремления к преодолению этого разрыва»;  «способность к самоорганизации, саморегуляции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рефлексии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Стадия становления</a:t>
            </a:r>
          </a:p>
          <a:p>
            <a:pPr algn="ctr"/>
            <a:r>
              <a:rPr lang="ru-RU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индивидуальной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рефлексии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( 4 класс)</a:t>
            </a:r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индивидуальной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учебной деятельности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Субъект рефлексии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ученик</a:t>
            </a:r>
            <a:endParaRPr lang="ru-RU" b="1" i="1" dirty="0" smtClean="0"/>
          </a:p>
          <a:p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Задача педагога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 становление рефлексии как индивидуальной способности учащегося, становление позиции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«Я - учащийся»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Приёмы работы на 3 этапе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8092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«Прогностическая самооценка»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280920" cy="7200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«Разноцветные поправки»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01008"/>
            <a:ext cx="8280920" cy="72008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«Многоступенчатый выбор»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37112"/>
            <a:ext cx="828092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«Вопрос себе»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45224"/>
            <a:ext cx="8280920" cy="72008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«Запрет»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Дает возможность осмысления способов и приемов работы с учебным материалом;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Дает возможность оценить активность каждого на разных этапах урока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340768"/>
            <a:ext cx="82089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«Радуга успеха»,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которой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закрашивает клеточки,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анализируя свою работу и  степень (1 – 3 клетки)  ее выполнения  на уроке.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обозначения  используем цвета радуги.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52928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«Утверждение»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Выбери верное утверждение :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Я сам не смог справиться с затруднением; </a:t>
            </a:r>
          </a:p>
          <a:p>
            <a:r>
              <a:rPr lang="ru-RU" dirty="0" smtClean="0"/>
              <a:t>У меня не было затруднений; </a:t>
            </a:r>
          </a:p>
          <a:p>
            <a:r>
              <a:rPr lang="ru-RU" dirty="0" smtClean="0"/>
              <a:t>Я только слушал предложения других; </a:t>
            </a:r>
          </a:p>
          <a:p>
            <a:r>
              <a:rPr lang="ru-RU" dirty="0" smtClean="0"/>
              <a:t>Я выдвигал идеи.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«Лестница успеха»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Ученик помещает человечка (себя) на соответствующую ступеньку: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уверен в своих               знаниях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в основном уверен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нужно ещё повторить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нуждаюсь в помощи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«Рефлексивный экран»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я узнал…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Было интересно…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Было трудно…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выполнял задание…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понял, что…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Меня удивило…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захотелось…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попробую…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 дал мне для жизни…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смог…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793122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«Плюс-минус-интересно».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27585" y="1340768"/>
          <a:ext cx="7877785" cy="1368152"/>
        </p:xfrm>
        <a:graphic>
          <a:graphicData uri="http://schemas.openxmlformats.org/drawingml/2006/table">
            <a:tbl>
              <a:tblPr/>
              <a:tblGrid>
                <a:gridCol w="2625654"/>
                <a:gridCol w="2625654"/>
                <a:gridCol w="2626477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 (плюс)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 (минус)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(интересно)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9552" y="2996952"/>
            <a:ext cx="8229600" cy="326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«П»записывается всё, что понравилось на уроке, информация и формы работы, которые вызвали положительные эмоции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«М» записывается всё, что не понравилось на уроке, показалось скучным, осталось непонятным.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«И»учащиеся вписывают все любопытные факты, о которых узнали на уроке, что хотелось бы узнать по этой проблеме и вопросы учителю.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44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«Оцени себя»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«-»-ответил по просьбе учителя, но ответ не правильный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«=»-ответил по просьбе учителя, ответ правильный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«!»-ответил по своей инициативе, но ответ не правильный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«+»- ответил по своей инициативе, ответ правильный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«0»- не отвечал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95288" y="333375"/>
            <a:ext cx="8229600" cy="107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«Анкетирование»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9552" y="1700809"/>
            <a:ext cx="3966592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уроке я работал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Своей работой на уроке 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Урок для меня показался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урок 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Моё настроение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 урока мне был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Домашнее задание мне кажется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4648200" y="1600201"/>
            <a:ext cx="4038600" cy="319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Активно/пассивно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Доволен/не доволен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Коротким/длинным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Устал/не устал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Стало лучше/хуже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Понятен/не понятен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Лёгким/трудным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uiExpand="1" build="p"/>
      <p:bldP spid="4" grpId="1" build="p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2" grpId="0" build="p"/>
      <p:bldP spid="12" grpId="2" build="allAtOnce"/>
      <p:bldP spid="13" grpId="0"/>
      <p:bldP spid="13" grpId="1"/>
      <p:bldP spid="14" grpId="0"/>
      <p:bldP spid="14" grpId="1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548680"/>
            <a:ext cx="4860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Приём «Синквейн»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155679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моментом соединения старого знания с новым – осмысленным, пережитым, выстроенным: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первая строка – название темы (одно существительное);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вторая – описание темы в двух словах, два прилагательных;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третья – строка описание действия в рамках этой темы тремя словами (3 глагола);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четвёртая строка – это фраза из четырёх слов, показывает отношение к теме (целое предложение);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последняя строка – синоним, который повторяет суть темы.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выводе каждый ученик соединяет и обобщает свои впечатления, знания, воображение.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2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95536" y="5445224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ТДР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тематическая диагностическая работа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проверочная работа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умею самостоятельно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+/-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умею с помощью взрослого, одноклассников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 умею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самооценки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закон русского языка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124744"/>
          <a:ext cx="8136905" cy="4157690"/>
        </p:xfrm>
        <a:graphic>
          <a:graphicData uri="http://schemas.openxmlformats.org/drawingml/2006/table">
            <a:tbl>
              <a:tblPr/>
              <a:tblGrid>
                <a:gridCol w="4176464"/>
                <a:gridCol w="1152128"/>
                <a:gridCol w="936104"/>
                <a:gridCol w="936104"/>
                <a:gridCol w="936105"/>
              </a:tblGrid>
              <a:tr h="4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ТДР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(вход)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 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 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ТДР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(выход)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составлять звуковую запись слова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выделять сильные и слабые позиции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выделять значимые части слова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составлять фонемную запись слова с «окошками»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подбирать проверочные слова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составлять фонемную запись слова без «окошек»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составлять буквенную запись слова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8" marR="21848" marT="21848" marB="21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980726"/>
          <a:ext cx="8784977" cy="5736365"/>
        </p:xfrm>
        <a:graphic>
          <a:graphicData uri="http://schemas.openxmlformats.org/drawingml/2006/table">
            <a:tbl>
              <a:tblPr/>
              <a:tblGrid>
                <a:gridCol w="3485188"/>
                <a:gridCol w="749351"/>
                <a:gridCol w="3679741"/>
                <a:gridCol w="870697"/>
              </a:tblGrid>
              <a:tr h="30601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Достоинства творческих работ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Недостатки работ (ошибки)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365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раскрыта.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Главная мысль выражена.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 связаны  между собой.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изложено последовательно.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выделены правильно.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Удачные вводная и заключительная части.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раскрыта неполно.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не раскрыта.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Главная мысль не выражена.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Нарушена связь между предложениями.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Нарушена последовательность изложения.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выделены неправильно.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не выделены.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Неудачная вводная (заключительная) часть.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75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авторского текста передано правильно (без искажений).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Грамматические ошибки: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неправильно образованы слова или формы слов;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нет связи между словами в словосочетании.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нарушены границы предложения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06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тексте использованы точные слова и выражения, интересные сравнения.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Речевые ошибки: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слово неудачно употреблено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неправильно использовано местоимение.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381"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  <a:tabLst>
                          <a:tab pos="9493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Отсутствуют речевые ошибки и недочеты.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Речевые недочеты: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нарушен порядок слов в предложении;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употреблены лишние слова;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есть повторы слов;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пропущены необходимые слова в предложении.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95536" y="363433"/>
            <a:ext cx="750590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Оценочный лист (для оценки творческих работ)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3"/>
          <p:cNvGraphicFramePr/>
          <p:nvPr/>
        </p:nvGraphicFramePr>
        <p:xfrm>
          <a:off x="251520" y="1340768"/>
          <a:ext cx="871296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Диагностика сформированности рефлексии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74"/>
          <p:cNvGraphicFramePr/>
          <p:nvPr/>
        </p:nvGraphicFramePr>
        <p:xfrm>
          <a:off x="539552" y="1052736"/>
          <a:ext cx="828092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75"/>
          <p:cNvGraphicFramePr/>
          <p:nvPr/>
        </p:nvGraphicFramePr>
        <p:xfrm>
          <a:off x="467544" y="1124744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Объект 78"/>
          <p:cNvGraphicFramePr/>
          <p:nvPr/>
        </p:nvGraphicFramePr>
        <p:xfrm>
          <a:off x="467544" y="1052736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3" grpId="0"/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548680"/>
            <a:ext cx="8229600" cy="63093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4000" i="1" dirty="0" smtClean="0">
                <a:latin typeface="+mj-lt"/>
                <a:cs typeface="Times New Roman" pitchFamily="18" charset="0"/>
              </a:rPr>
              <a:t>   Всё</a:t>
            </a:r>
            <a:r>
              <a:rPr lang="ru-RU" sz="4000" i="1" dirty="0">
                <a:latin typeface="+mj-lt"/>
                <a:cs typeface="Times New Roman" pitchFamily="18" charset="0"/>
              </a:rPr>
              <a:t>, что делается на уроке по организации рефлексивной </a:t>
            </a:r>
            <a:r>
              <a:rPr lang="ru-RU" sz="4000" i="1" dirty="0" smtClean="0">
                <a:latin typeface="+mj-lt"/>
                <a:cs typeface="Times New Roman" pitchFamily="18" charset="0"/>
              </a:rPr>
              <a:t>деятельности - </a:t>
            </a:r>
            <a:r>
              <a:rPr lang="ru-RU" sz="4000" b="1" i="1" dirty="0">
                <a:latin typeface="+mj-lt"/>
                <a:cs typeface="Times New Roman" pitchFamily="18" charset="0"/>
              </a:rPr>
              <a:t>не самоцель</a:t>
            </a:r>
            <a:r>
              <a:rPr lang="ru-RU" sz="4000" i="1" dirty="0">
                <a:latin typeface="+mj-lt"/>
                <a:cs typeface="Times New Roman" pitchFamily="18" charset="0"/>
              </a:rPr>
              <a:t>, а подготовка </a:t>
            </a:r>
            <a:r>
              <a:rPr lang="ru-RU" sz="4000" i="1" dirty="0" smtClean="0">
                <a:latin typeface="+mj-lt"/>
                <a:cs typeface="Times New Roman" pitchFamily="18" charset="0"/>
              </a:rPr>
              <a:t>к </a:t>
            </a:r>
            <a:r>
              <a:rPr lang="ru-RU" sz="4000" i="1" dirty="0">
                <a:latin typeface="+mj-lt"/>
                <a:cs typeface="Times New Roman" pitchFamily="18" charset="0"/>
              </a:rPr>
              <a:t>сознательной внутренней </a:t>
            </a:r>
            <a:r>
              <a:rPr lang="ru-RU" sz="4000" i="1" dirty="0" smtClean="0">
                <a:latin typeface="+mj-lt"/>
                <a:cs typeface="Times New Roman" pitchFamily="18" charset="0"/>
              </a:rPr>
              <a:t>рефлексии, </a:t>
            </a:r>
            <a:r>
              <a:rPr lang="ru-RU" sz="4000" i="1" dirty="0">
                <a:latin typeface="+mj-lt"/>
                <a:cs typeface="Times New Roman" pitchFamily="18" charset="0"/>
              </a:rPr>
              <a:t>развитию очень важных качеств современной личности: </a:t>
            </a:r>
            <a:r>
              <a:rPr lang="ru-RU" sz="4000" b="1" i="1" dirty="0">
                <a:latin typeface="+mj-lt"/>
                <a:cs typeface="Times New Roman" pitchFamily="18" charset="0"/>
              </a:rPr>
              <a:t>самостоятельности, предприимчивости и конкурентоспособности</a:t>
            </a:r>
            <a:r>
              <a:rPr lang="ru-RU" sz="4000" i="1" dirty="0"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84784"/>
            <a:ext cx="6480720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8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858002"/>
        </p:xfrm>
        <a:graphic>
          <a:graphicData uri="http://schemas.openxmlformats.org/drawingml/2006/table">
            <a:tbl>
              <a:tblPr/>
              <a:tblGrid>
                <a:gridCol w="5148064"/>
                <a:gridCol w="3995936"/>
              </a:tblGrid>
              <a:tr h="974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Составляющие рефлексивной деятельности 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Формируемые УУД</a:t>
                      </a:r>
                      <a:endParaRPr lang="ru-RU" sz="28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2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Формирование внутренней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позиции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школьника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Личностные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4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Самооценка на основе критериев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Эмпатия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Адекватное понимание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причин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успеха (неуспеха) учебной деятельности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Рефлексия способов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условий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действий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Познавательные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12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Контроль и оценка результатов деятельности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Формирование и аргументация своего мнения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Коммуникативные</a:t>
                      </a:r>
                      <a:endParaRPr lang="ru-RU" sz="3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21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Планирование учебного сотрудничества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23528" y="692696"/>
            <a:ext cx="8532440" cy="5141833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Рефлексия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от латинского </a:t>
            </a:r>
            <a:r>
              <a:rPr lang="ru-RU" sz="2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reflexio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обращение назад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размышление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своем внутреннем состоянии, самопознание (словарь иностранных слов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самоанализ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(толковый словарь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языка);</a:t>
            </a:r>
          </a:p>
          <a:p>
            <a:pPr>
              <a:buFontTx/>
              <a:buChar char="-"/>
              <a:defRPr/>
            </a:pP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в педагогике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самоанализ деятельности и её  результатов</a:t>
            </a:r>
          </a:p>
          <a:p>
            <a:pPr algn="ctr" eaLnBrk="0" hangingPunct="0">
              <a:defRPr/>
            </a:pP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/>
              <a:tblGrid>
                <a:gridCol w="1763688"/>
                <a:gridCol w="3384376"/>
                <a:gridCol w="3995936"/>
              </a:tblGrid>
              <a:tr h="23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Этап учебной деятельности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56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Этап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организацион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ного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момента и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целеполагания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обеспечивает побуждение учащихся к деятельности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выражается в выборе индивидуальной цели учащихся в рамках формирования как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общеучебных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так и специфических умении и навыков.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065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этапе актуализации ЗУН учащихся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Это своего рода диагностический срез, позволяющий ученику увидеть свой уровень подготовленности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каждый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ученик для себя определяет полноту знаний по теме и самостоятельно оценивает правильность выполнения задания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5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начале работы по теме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урока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Помочь учащимся осознать интеллектуальный «конфликт», получить знание о границе своего знания и выдвинуть учебную задачу: расширить эти границы.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Самостоятельно выбрать форму организации познавательной деятельности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269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завершающем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этапе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Подвести итоги работы, поставить новые цели, выявить удовлетворенность работой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Происходит осознание учащимися уровня освоения, способ действий, их продвижение.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рефлексии на различных этапах учебной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683568" y="476672"/>
            <a:ext cx="7776864" cy="1601331"/>
          </a:xfrm>
          <a:prstGeom prst="roundRect">
            <a:avLst>
              <a:gd name="adj" fmla="val 50000"/>
            </a:avLst>
          </a:prstGeom>
          <a:ln>
            <a:solidFill>
              <a:srgbClr val="C00000"/>
            </a:solidFill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539552" y="3356992"/>
            <a:ext cx="2376264" cy="2088232"/>
          </a:xfrm>
          <a:prstGeom prst="wedgeRoundRectCallout">
            <a:avLst>
              <a:gd name="adj1" fmla="val 77292"/>
              <a:gd name="adj2" fmla="val -108274"/>
              <a:gd name="adj3" fmla="val 16667"/>
            </a:avLst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НАСТРОЕНИЯ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НОГО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СОСТОЯНИЯ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3419872" y="3284984"/>
            <a:ext cx="2376264" cy="2088232"/>
          </a:xfrm>
          <a:prstGeom prst="wedgeRoundRectCallout">
            <a:avLst>
              <a:gd name="adj1" fmla="val 8028"/>
              <a:gd name="adj2" fmla="val -104293"/>
              <a:gd name="adj3" fmla="val 16667"/>
            </a:avLst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УЧЕБНОГО МАТЕРИАЛА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6228184" y="3284984"/>
            <a:ext cx="2592288" cy="2016224"/>
          </a:xfrm>
          <a:prstGeom prst="wedgeRoundRectCallout">
            <a:avLst>
              <a:gd name="adj1" fmla="val -57469"/>
              <a:gd name="adj2" fmla="val -110212"/>
              <a:gd name="adj3" fmla="val 16667"/>
            </a:avLst>
          </a:prstGeom>
          <a:solidFill>
            <a:srgbClr val="66FFFF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2652"/>
          <a:ext cx="9144001" cy="6847573"/>
        </p:xfrm>
        <a:graphic>
          <a:graphicData uri="http://schemas.openxmlformats.org/drawingml/2006/table">
            <a:tbl>
              <a:tblPr/>
              <a:tblGrid>
                <a:gridCol w="2051720"/>
                <a:gridCol w="3096344"/>
                <a:gridCol w="3995937"/>
              </a:tblGrid>
              <a:tr h="2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Классификация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Этап урока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18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Рефлексия настроения и эмоционального состояния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начале урока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Установление эмоционального контакта с группой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82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конце деятельности.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Выявление эмоционального состояния, степени удовлетворенности работой группы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828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Рефлексия деятельности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этапе проверки домашнего задания,  защите проектных работ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осмысление способов и приемов работы с учебным материалом, поиск наиболее рациональных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804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конце урока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оценить активность каждого на разных этапах урока, Эффективность решения поставленной учебной задачи (проблемной ситуации)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804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Рефлексия содержания учебного материала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Этап изучения учебного материала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выявление уровня осознания содержания пройденного,  выяснить отношение к изучаемой проблеме, соединить старое знание и осмысление нового.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 noChangeAspect="1"/>
          </p:cNvGrpSpPr>
          <p:nvPr/>
        </p:nvGrpSpPr>
        <p:grpSpPr bwMode="auto">
          <a:xfrm>
            <a:off x="1691680" y="548680"/>
            <a:ext cx="5904656" cy="6337068"/>
            <a:chOff x="1701" y="1134"/>
            <a:chExt cx="9900" cy="10624"/>
          </a:xfrm>
        </p:grpSpPr>
        <p:sp>
          <p:nvSpPr>
            <p:cNvPr id="35895" name="AutoShape 55"/>
            <p:cNvSpPr>
              <a:spLocks noChangeAspect="1" noChangeArrowheads="1"/>
            </p:cNvSpPr>
            <p:nvPr/>
          </p:nvSpPr>
          <p:spPr bwMode="auto">
            <a:xfrm>
              <a:off x="1701" y="1134"/>
              <a:ext cx="9900" cy="1062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3141" y="1194"/>
              <a:ext cx="7201" cy="73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Социальный заказ общества - воспитание личности, способной к саморазвитию и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самосовершенствованию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97" name="Rectangle 57"/>
            <p:cNvSpPr>
              <a:spLocks noChangeArrowheads="1"/>
            </p:cNvSpPr>
            <p:nvPr/>
          </p:nvSpPr>
          <p:spPr bwMode="auto">
            <a:xfrm>
              <a:off x="3141" y="2274"/>
              <a:ext cx="7201" cy="72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Цель – формирование рефлексии у младшего школьника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98" name="Rectangle 58"/>
            <p:cNvSpPr>
              <a:spLocks noChangeArrowheads="1"/>
            </p:cNvSpPr>
            <p:nvPr/>
          </p:nvSpPr>
          <p:spPr bwMode="auto">
            <a:xfrm>
              <a:off x="3318" y="8214"/>
              <a:ext cx="6481" cy="72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Критерии сформированности рефлексии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99" name="Rectangle 59"/>
            <p:cNvSpPr>
              <a:spLocks noChangeArrowheads="1"/>
            </p:cNvSpPr>
            <p:nvPr/>
          </p:nvSpPr>
          <p:spPr bwMode="auto">
            <a:xfrm>
              <a:off x="1701" y="9414"/>
              <a:ext cx="2340" cy="22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Умение обнаруживать знания о своём  незнании, отличать известное от неизвестного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6741" y="9414"/>
              <a:ext cx="2340" cy="22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Умение указать в недоопределённой ситуации, каких знаний и умений не хватает для успешного действия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9261" y="9414"/>
              <a:ext cx="2340" cy="22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Умение анализировать мысли и действия других, обращаясь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 основаниям их действий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2778" y="4074"/>
              <a:ext cx="1" cy="41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 flipH="1">
              <a:off x="2778" y="4074"/>
              <a:ext cx="90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4" name="Line 64"/>
            <p:cNvSpPr>
              <a:spLocks noChangeShapeType="1"/>
            </p:cNvSpPr>
            <p:nvPr/>
          </p:nvSpPr>
          <p:spPr bwMode="auto">
            <a:xfrm>
              <a:off x="2778" y="8214"/>
              <a:ext cx="54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5" name="Line 65"/>
            <p:cNvSpPr>
              <a:spLocks noChangeShapeType="1"/>
            </p:cNvSpPr>
            <p:nvPr/>
          </p:nvSpPr>
          <p:spPr bwMode="auto">
            <a:xfrm flipH="1">
              <a:off x="10518" y="4074"/>
              <a:ext cx="1" cy="41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6" name="Line 66"/>
            <p:cNvSpPr>
              <a:spLocks noChangeShapeType="1"/>
            </p:cNvSpPr>
            <p:nvPr/>
          </p:nvSpPr>
          <p:spPr bwMode="auto">
            <a:xfrm flipV="1">
              <a:off x="9261" y="4074"/>
              <a:ext cx="125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7" name="Line 67"/>
            <p:cNvSpPr>
              <a:spLocks noChangeShapeType="1"/>
            </p:cNvSpPr>
            <p:nvPr/>
          </p:nvSpPr>
          <p:spPr bwMode="auto">
            <a:xfrm flipH="1">
              <a:off x="9801" y="8214"/>
              <a:ext cx="71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678" y="3534"/>
              <a:ext cx="2700" cy="79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Компоненты учебной деятельности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6918" y="3534"/>
              <a:ext cx="2700" cy="79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Этапы формирования рефлексии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3321" y="4614"/>
              <a:ext cx="2700" cy="313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Мотивация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Целеполагание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Учебные действия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Действие</a:t>
              </a: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контроля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Действие оценки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4221" y="9368"/>
              <a:ext cx="2339" cy="226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Умение  рассматривать и оценивать собственные мысли и действия со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«стороны»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12" name="AutoShape 72"/>
            <p:cNvSpPr>
              <a:spLocks noChangeArrowheads="1"/>
            </p:cNvSpPr>
            <p:nvPr/>
          </p:nvSpPr>
          <p:spPr bwMode="auto">
            <a:xfrm rot="5400000">
              <a:off x="6426" y="1959"/>
              <a:ext cx="540" cy="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3" name="AutoShape 73"/>
            <p:cNvSpPr>
              <a:spLocks noChangeArrowheads="1"/>
            </p:cNvSpPr>
            <p:nvPr/>
          </p:nvSpPr>
          <p:spPr bwMode="auto">
            <a:xfrm rot="5400000">
              <a:off x="4806" y="3129"/>
              <a:ext cx="540" cy="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4" name="AutoShape 74"/>
            <p:cNvSpPr>
              <a:spLocks noChangeArrowheads="1"/>
            </p:cNvSpPr>
            <p:nvPr/>
          </p:nvSpPr>
          <p:spPr bwMode="auto">
            <a:xfrm rot="5400000">
              <a:off x="7863" y="3129"/>
              <a:ext cx="540" cy="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7278" y="4614"/>
              <a:ext cx="2700" cy="321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Этап формирования коллективной рефлексии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Этап формирования групповой рефлексии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Этап формирования индивидуальной рефлексии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16" name="AutoShape 76"/>
            <p:cNvSpPr>
              <a:spLocks noChangeArrowheads="1"/>
            </p:cNvSpPr>
            <p:nvPr/>
          </p:nvSpPr>
          <p:spPr bwMode="auto">
            <a:xfrm rot="5400000">
              <a:off x="4986" y="8889"/>
              <a:ext cx="540" cy="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7" name="AutoShape 77"/>
            <p:cNvSpPr>
              <a:spLocks noChangeArrowheads="1"/>
            </p:cNvSpPr>
            <p:nvPr/>
          </p:nvSpPr>
          <p:spPr bwMode="auto">
            <a:xfrm rot="5400000">
              <a:off x="7686" y="8889"/>
              <a:ext cx="540" cy="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8" name="AutoShape 78"/>
            <p:cNvSpPr>
              <a:spLocks noChangeArrowheads="1"/>
            </p:cNvSpPr>
            <p:nvPr/>
          </p:nvSpPr>
          <p:spPr bwMode="auto">
            <a:xfrm rot="-18992547">
              <a:off x="9666" y="8889"/>
              <a:ext cx="540" cy="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9" name="AutoShape 79"/>
            <p:cNvSpPr>
              <a:spLocks noChangeArrowheads="1"/>
            </p:cNvSpPr>
            <p:nvPr/>
          </p:nvSpPr>
          <p:spPr bwMode="auto">
            <a:xfrm rot="8608269">
              <a:off x="3006" y="8889"/>
              <a:ext cx="540" cy="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20" name="Line 80"/>
            <p:cNvSpPr>
              <a:spLocks noChangeShapeType="1"/>
            </p:cNvSpPr>
            <p:nvPr/>
          </p:nvSpPr>
          <p:spPr bwMode="auto">
            <a:xfrm>
              <a:off x="4938" y="4254"/>
              <a:ext cx="1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21" name="Line 81"/>
            <p:cNvSpPr>
              <a:spLocks noChangeShapeType="1"/>
            </p:cNvSpPr>
            <p:nvPr/>
          </p:nvSpPr>
          <p:spPr bwMode="auto">
            <a:xfrm>
              <a:off x="8358" y="4254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971600" y="0"/>
            <a:ext cx="6984776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формирования рефлексии у младших школьников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 становления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коллективной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рефлексии 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(1 класс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формирование учебной деятельности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Субъект рефлексии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Задача учителя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создать детскую общность, способную к образованию позиции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«МЫ – способные действовать».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40768"/>
            <a:ext cx="676875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4000" i="1" dirty="0" smtClean="0">
                <a:solidFill>
                  <a:schemeClr val="tx1"/>
                </a:solidFill>
              </a:rPr>
              <a:t> Оценочные линеечки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420888"/>
            <a:ext cx="6768752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4000" i="1" dirty="0" smtClean="0">
                <a:solidFill>
                  <a:schemeClr val="tx1"/>
                </a:solidFill>
              </a:rPr>
              <a:t> Задания – «ловушки»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3016"/>
            <a:ext cx="6768752" cy="13681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40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</a:rPr>
              <a:t>Задания на удержание ситуации открытого незнания</a:t>
            </a: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085184"/>
            <a:ext cx="6768752" cy="136815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4000" i="1" dirty="0" smtClean="0">
                <a:solidFill>
                  <a:schemeClr val="tx1"/>
                </a:solidFill>
              </a:rPr>
              <a:t> «Научите меня…»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заданий на 1 этапе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1957</Words>
  <Application>Microsoft Office PowerPoint</Application>
  <PresentationFormat>Экран (4:3)</PresentationFormat>
  <Paragraphs>371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рефлексии на различных этапах учебной деятельности</vt:lpstr>
      <vt:lpstr>Презентация PowerPoint</vt:lpstr>
      <vt:lpstr>Презентация PowerPoint</vt:lpstr>
      <vt:lpstr>Презентация PowerPoint</vt:lpstr>
      <vt:lpstr>Виды заданий на 1 этапе</vt:lpstr>
      <vt:lpstr>Рефлексия настроения и эмоционального состояния: </vt:lpstr>
      <vt:lpstr>Презентация PowerPoint</vt:lpstr>
      <vt:lpstr>Презентация PowerPoint</vt:lpstr>
      <vt:lpstr>Рефлексия деятельности</vt:lpstr>
      <vt:lpstr>Презентация PowerPoint</vt:lpstr>
      <vt:lpstr>Виды заданий на 2 этапе</vt:lpstr>
      <vt:lpstr>Организация рефлексивной деятельности в группе.</vt:lpstr>
      <vt:lpstr>«Огонек общения» </vt:lpstr>
      <vt:lpstr>Рефлексия содержания</vt:lpstr>
      <vt:lpstr>Рефлексия деятельности «Дерево успеха»</vt:lpstr>
      <vt:lpstr>Презентация PowerPoint</vt:lpstr>
      <vt:lpstr>Приёмы работы на 3 этапе</vt:lpstr>
      <vt:lpstr>Рефлексия деятельности</vt:lpstr>
      <vt:lpstr>«Утверждение»</vt:lpstr>
      <vt:lpstr>Презентация PowerPoint</vt:lpstr>
      <vt:lpstr>Презентация PowerPoint</vt:lpstr>
      <vt:lpstr>Презентация PowerPoint</vt:lpstr>
      <vt:lpstr>Диагностика сформированности рефлексии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2013-09-08T06:59:44Z</dcterms:created>
  <dcterms:modified xsi:type="dcterms:W3CDTF">2017-04-12T06:25:54Z</dcterms:modified>
</cp:coreProperties>
</file>