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4" r:id="rId6"/>
    <p:sldId id="262" r:id="rId7"/>
    <p:sldId id="270" r:id="rId8"/>
    <p:sldId id="261" r:id="rId9"/>
    <p:sldId id="267" r:id="rId10"/>
    <p:sldId id="266" r:id="rId11"/>
    <p:sldId id="268" r:id="rId12"/>
    <p:sldId id="269" r:id="rId13"/>
    <p:sldId id="272" r:id="rId14"/>
    <p:sldId id="271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0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0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7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4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1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5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2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4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4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1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3527-0703-43C0-A943-9EAD2ABB7737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C009-B587-45E4-8EAE-27606958EB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5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ssian-church.ru/viewpage.php?cat=Zabajkals" TargetMode="External"/><Relationship Id="rId13" Type="http://schemas.openxmlformats.org/officeDocument/2006/relationships/hyperlink" Target="https://www.meteonova.ru/frc/30949.htm" TargetMode="External"/><Relationship Id="rId18" Type="http://schemas.openxmlformats.org/officeDocument/2006/relationships/hyperlink" Target="https://kyrinskiy.75.ru/o-rayone/193823-description" TargetMode="External"/><Relationship Id="rId3" Type="http://schemas.openxmlformats.org/officeDocument/2006/relationships/hyperlink" Target="https://ru.wikipedia.org/wiki/&#1050;&#1099;&#1088;&#1072;_(&#1089;&#1077;&#1083;&#1086;)" TargetMode="External"/><Relationship Id="rId21" Type="http://schemas.openxmlformats.org/officeDocument/2006/relationships/hyperlink" Target="https://ru.wikipedia.org/wiki/&#1057;&#1086;&#1093;&#1086;&#1085;&#1076;&#1080;&#1085;&#1089;&#1082;&#1080;&#1081;_&#1079;&#1072;&#1087;&#1086;&#1074;&#1077;&#1076;&#1085;" TargetMode="External"/><Relationship Id="rId7" Type="http://schemas.openxmlformats.org/officeDocument/2006/relationships/hyperlink" Target="http://www.mnr.gov.ru/activity/oopt/sokhondinskiy_gos" TargetMode="External"/><Relationship Id="rId12" Type="http://schemas.openxmlformats.org/officeDocument/2006/relationships/hyperlink" Target="https://yandex.ru/pogoda/kira" TargetMode="External"/><Relationship Id="rId17" Type="http://schemas.openxmlformats.org/officeDocument/2006/relationships/hyperlink" Target="https://ru.wikipedia.org/wiki/&#1050;&#1099;&#1088;&#1072;_(&#1089;&#1077;&#1083;&#1086;)#&#1053;&#1072;&#1089;&#1077;&#1083;&#1077;&#1085;&#1080;&#1077;" TargetMode="External"/><Relationship Id="rId25" Type="http://schemas.openxmlformats.org/officeDocument/2006/relationships/hyperlink" Target="https://vk.com/away.php?to=https%3A%2F%2Fria.ru%2F20100216%2F209466658.html&amp;cc_key=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vk.com/away.php?to=https%3A%2F%2Fstudentopedia.ru%2Fgeografiya%2Frastitelnij-i-zhivotnij-mir---geografiya-kirinskogo-rajona.html&amp;cc_key=" TargetMode="External"/><Relationship Id="rId20" Type="http://schemas.openxmlformats.org/officeDocument/2006/relationships/hyperlink" Target="https://insp.mgpu.ru/skp/sotsopro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away.php?to=ht" TargetMode="External"/><Relationship Id="rId11" Type="http://schemas.openxmlformats.org/officeDocument/2006/relationships/hyperlink" Target="https://www.gismeteo.ru/weather-kyra-4824/" TargetMode="External"/><Relationship Id="rId24" Type="http://schemas.openxmlformats.org/officeDocument/2006/relationships/hyperlink" Target="https://vk.com/away.php?to=https%3A%2F%2Fru.wikipedia.org%2Fwiki%2F%25D0%2597%25D0%25B0%25D0%25B1%25D0%25B0%25D0%25B9%25D0%25BA%25D0%25B0%25D0%25BB%25D1%258C%25D1%2581%25D0%25BA%25D0%25B8%25D0%25B9_%25D0%25BA%25D1%2580%25D0%25B0%25D0%25B9%23%25D0%2596%25D0%25B8%25D0%25B2%25D0%25BE%25D1%2582%25D0%25BD%25D1%258B%25D0%25B9_%25D0%25BC%25D0%25B8%25D1%2580&amp;cc_key=" TargetMode="External"/><Relationship Id="rId5" Type="http://schemas.openxmlformats.org/officeDocument/2006/relationships/hyperlink" Target="http://kmcrb.chita.muzkult.ru/" TargetMode="External"/><Relationship Id="rId15" Type="http://schemas.openxmlformats.org/officeDocument/2006/relationships/hyperlink" Target="https://ru-meteo.ru/kyra/hour" TargetMode="External"/><Relationship Id="rId23" Type="http://schemas.openxmlformats.org/officeDocument/2006/relationships/hyperlink" Target="https://vk.com/away.php?to=http%3A%2F%2Fez.chita.ru%2Fencycl%2Fconcepts%2F%3Fid%3D2160&amp;cc_key=" TargetMode="External"/><Relationship Id="rId10" Type="http://schemas.openxmlformats.org/officeDocument/2006/relationships/hyperlink" Target="https://sokhondo.ru/" TargetMode="External"/><Relationship Id="rId19" Type="http://schemas.openxmlformats.org/officeDocument/2006/relationships/hyperlink" Target="https://www.hse.ru/data/2013/11/28/1337607635/&#1040;&#1085;&#1082;&#1077;&#1090;&#1080;&#1088;&#1086;&#1074;&#1072;&#1085;&#1080;&#1077;.pdf" TargetMode="External"/><Relationship Id="rId4" Type="http://schemas.openxmlformats.org/officeDocument/2006/relationships/hyperlink" Target="http://kyrinskmuzey.ru/" TargetMode="External"/><Relationship Id="rId9" Type="http://schemas.openxmlformats.org/officeDocument/2006/relationships/hyperlink" Target="https://kyrinskiy.75.ru/" TargetMode="External"/><Relationship Id="rId14" Type="http://schemas.openxmlformats.org/officeDocument/2006/relationships/hyperlink" Target="https://world-weather.ru/pogoda/russia/kyra/" TargetMode="External"/><Relationship Id="rId22" Type="http://schemas.openxmlformats.org/officeDocument/2006/relationships/hyperlink" Target="https://vk.com/away.php?to=https%3A%2F%2Fxn----8sbiecm6bhdx8i.xn--p1ai%2F%25D0%2597%25D0%25B0%25D0%25B1%25D0%25B0%25D0%25B9%25D0%25BA%25D0%25B0%25D0%25BB%25D1%258C%25D1%2581%25D0%25BA%25D0%25B8%25D0%25B9%2520%25D0%25BA%25D1%2580%25D0%25B0%25D0%25B9.html%23%3A%7E%3Atext%3D%25D0%2592%2520%25D1%2582%25D0%25B0%25D0%25B9%25D0%25B3%25D0%25B5%2520%25D1%258D%25D1%2582%25D0%25BE%25D0%25B3%25D0%25BE%2520%25D0%25BA%25D1%2580%25D0%25B0%25D1%258F%2520%25D0%25B2%25D0%25BE%25D0%25B4%25D1%258F%25D1%2582%25D1%2581%25D1%258F%2C%25D0%25B7%25D0%25BE%25D0%25BD%25D1%258B%2520%25D1%2585%25D0%25B0%25D1%2580%25D0%25B0%25D0%25BA%25D1%2582%25D0%25B5%25D1%2580%25D0%25B8%25D0%25B7%25D1%2583%25D1%258E%25D1%2582%25D1%2581%25D1%258F%2520%25D0%25BD%25D0%25B0%25D0%25BB%25D0%25B8%25D1%2587%25D0%25B8%25D0%25B5%25D0%25BC%2520%25D0%25BC%25D0%25BD%25D0%25BE%25D0%25B3%25D0%25B8%25D1%2585%2520%25D0%25B6%25D0%25B8%25D0%25B2%25D0%25BE%25D1%2582%25D0%25BD%25D1%258B%25D1%2585&amp;cc_key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0" y="0"/>
            <a:ext cx="11808178" cy="67798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7600" y="1535289"/>
            <a:ext cx="9132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</a:rPr>
              <a:t>Программа элективного </a:t>
            </a:r>
            <a:r>
              <a:rPr lang="ru-RU" sz="3200" dirty="0" smtClean="0">
                <a:solidFill>
                  <a:srgbClr val="006600"/>
                </a:solidFill>
              </a:rPr>
              <a:t>курса по краеведению</a:t>
            </a:r>
            <a:r>
              <a:rPr lang="ru-RU" sz="3200" dirty="0">
                <a:solidFill>
                  <a:srgbClr val="006600"/>
                </a:solidFill>
              </a:rPr>
              <a:t/>
            </a:r>
            <a:br>
              <a:rPr lang="ru-RU" sz="3200" dirty="0">
                <a:solidFill>
                  <a:srgbClr val="006600"/>
                </a:solidFill>
              </a:rPr>
            </a:br>
            <a:r>
              <a:rPr lang="ru-RU" sz="3200" b="1" dirty="0">
                <a:solidFill>
                  <a:srgbClr val="0000FF"/>
                </a:solidFill>
                <a:latin typeface="Appetite New" pitchFamily="50" charset="0"/>
              </a:rPr>
              <a:t>«Кыра сегодня»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3105835"/>
            <a:ext cx="6683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Кафедра педагогов обществоведческих</a:t>
            </a:r>
          </a:p>
          <a:p>
            <a:pPr algn="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 естественнонаучных дисциплин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2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436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2756" y="1095023"/>
            <a:ext cx="7981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урок.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 о Кыре и Кыринском районе?»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241" t="25752" r="33688" b="10880"/>
          <a:stretch/>
        </p:blipFill>
        <p:spPr>
          <a:xfrm>
            <a:off x="6990679" y="1432525"/>
            <a:ext cx="3912673" cy="4635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2" y="4229701"/>
            <a:ext cx="3396587" cy="2196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90" y="1707344"/>
            <a:ext cx="3005588" cy="2225233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550205" y="3750197"/>
            <a:ext cx="954767" cy="479504"/>
          </a:xfrm>
          <a:prstGeom prst="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79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79022"/>
            <a:ext cx="1210168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8222" y="778933"/>
            <a:ext cx="569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География Кыры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4826"/>
          <a:stretch/>
        </p:blipFill>
        <p:spPr>
          <a:xfrm>
            <a:off x="3616884" y="1411691"/>
            <a:ext cx="5807895" cy="2929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355" y="978988"/>
            <a:ext cx="4592315" cy="2458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87" y="3530278"/>
            <a:ext cx="4056077" cy="2845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223" y="3889200"/>
            <a:ext cx="4078577" cy="2237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49" y="1489444"/>
            <a:ext cx="3420152" cy="19630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035" y="3988107"/>
            <a:ext cx="3369188" cy="203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1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1129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4790" y="833377"/>
            <a:ext cx="5484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Люди Кыры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2" y="2171042"/>
            <a:ext cx="5218628" cy="3164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48" y="833377"/>
            <a:ext cx="2597121" cy="1652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59" y="2658414"/>
            <a:ext cx="2563041" cy="1768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148" y="4588315"/>
            <a:ext cx="1828959" cy="149364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6000564" y="2658414"/>
            <a:ext cx="768858" cy="431055"/>
          </a:xfrm>
          <a:prstGeom prst="straightConnector1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135511" y="3722734"/>
            <a:ext cx="1989917" cy="0"/>
          </a:xfrm>
          <a:prstGeom prst="straightConnector1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00564" y="3979138"/>
            <a:ext cx="507955" cy="447924"/>
          </a:xfrm>
          <a:prstGeom prst="straightConnector1">
            <a:avLst/>
          </a:prstGeom>
          <a:ln w="5715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9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11297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9867" y="733778"/>
            <a:ext cx="72947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природа Кыры и Кыринского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1" y="1536209"/>
            <a:ext cx="3286029" cy="2182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68" y="3831775"/>
            <a:ext cx="2062825" cy="2541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861" y="1213030"/>
            <a:ext cx="3658506" cy="2828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002" y="3731780"/>
            <a:ext cx="3306621" cy="2553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551" y="3820029"/>
            <a:ext cx="3668217" cy="23768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40209" y="1332088"/>
            <a:ext cx="21954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</a:t>
            </a:r>
          </a:p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</a:t>
            </a:r>
          </a:p>
          <a:p>
            <a:r>
              <a:rPr lang="ru-RU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Видеролик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сверстника </a:t>
            </a:r>
          </a:p>
          <a:p>
            <a:r>
              <a:rPr lang="ru-RU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</a:p>
        </p:txBody>
      </p:sp>
    </p:spTree>
    <p:extLst>
      <p:ext uri="{BB962C8B-B14F-4D97-AF65-F5344CB8AC3E}">
        <p14:creationId xmlns:p14="http://schemas.microsoft.com/office/powerpoint/2010/main" val="2248486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78"/>
            <a:ext cx="1211297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556" y="643467"/>
            <a:ext cx="8184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«Кыра будущего»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6" y="3855987"/>
            <a:ext cx="3862098" cy="2093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72" y="643467"/>
            <a:ext cx="4525711" cy="3069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521" y="3476421"/>
            <a:ext cx="3780479" cy="28523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11112" y="2280357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индивидуальных и групповых проектов, получение зачетов за курс</a:t>
            </a:r>
          </a:p>
        </p:txBody>
      </p:sp>
    </p:spTree>
    <p:extLst>
      <p:ext uri="{BB962C8B-B14F-4D97-AF65-F5344CB8AC3E}">
        <p14:creationId xmlns:p14="http://schemas.microsoft.com/office/powerpoint/2010/main" val="3044241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289983"/>
            <a:ext cx="11435644" cy="6432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9422" y="2675467"/>
            <a:ext cx="6457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4013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6355" y="654756"/>
            <a:ext cx="8827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Пояснительная записка.</a:t>
            </a:r>
            <a:endParaRPr lang="ru-RU" sz="1400" b="1" dirty="0" smtClean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элективного курса разработана для основного общего образования, для обучающих 9-х классов. Общее количество часов по программе 5.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изучение современного состояния с. Кыра, создание условий для воспитания патриотизма и гражданственности старшеклассников.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1" y="2527771"/>
            <a:ext cx="5571291" cy="37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0"/>
            <a:ext cx="1189848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0" y="869244"/>
            <a:ext cx="953911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Введение. Что я знаю о Кыре? Достопримечательности села, современный облик Кыры. Географическое положение села Кыра, его природно-климатические условия, природные и водные ресурсы, полезные ископаемые.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Население Кыры, численность, поло-возрастной состав, национальности, уровень образования. Флора и фауна Кыры и Кыринского района.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Сохондинский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биосферный заповедник, цели его деятельности, территория, охраняемые виды животных и растений.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урок, представление индивидуальных и групповых проектов на тему «Кыра в будущем». 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54" y="3699956"/>
            <a:ext cx="3751327" cy="26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6" y="0"/>
            <a:ext cx="119323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0890" y="654756"/>
            <a:ext cx="4612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3110" y="1024088"/>
            <a:ext cx="1065671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Готовность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разнообразной совместной деятельности, стремление к взаимопониманию и взаимопомощи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российской гражданской идентичности в поликультурном и многоконфессиональном обществе, проявление интереса к познанию родного языка, истории, культуры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Федерации, своего края;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Восприимчивость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разным видам искусства, традициям и творчеству своего и других народов, понимание эмоционального воздействия искусства; осознание важности художественной культуры как средства коммуникации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активное участие в решении практических задач (в рамках семьи, Организации, города, края) технологической и социальной направленности, способность инициировать, планировать и самостоятельно выполнять такого рода деятельность;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применение знаний из социальных и естественных наук для решения задач в области окружающей среды, планирования поступков и оценки их возможных последствий для окружающей сред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основными навыками исследовательской деятельности, установка на осмысление опыта, наблюдений, поступков и стремление совершенствовать пути достижения индивидуального и коллективного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4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0"/>
            <a:ext cx="1197751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0221" y="541868"/>
            <a:ext cx="107244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самостоятельно составленному плану опыт, несложный эксперимент, небольшое исследование по установлению особенностей объекта изучения, причинно-следственных связей и зависимостей объектов между собой;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оценивать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применимость и достоверность информации, полученной в ходе исследования (эксперимента);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формулировать обобщения и выводы по результатам проведенного наблюдения, опыта, исследования, владеть инструментами оценки достоверности полученных выводов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методы, инструменты и запросы при поиске и отборе информации или данных из источников с учетом предложенной учебной задачи и заданных критериев;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анализировать, систематизировать и интерпретировать информацию различных видов и форм представления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 оптимальную форму представления информации и иллюстрировать решаемые задачи несложными схемами, диаграммами, иной графикой и их комбинациями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публично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представлять результаты выполненного опыта (эксперимента, исследования,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самостоятельно выбирать формат выступления с учетом задач презентации и особенностей аудитории и в соответствии с ним составлять устные и письменные тексты с использованием иллюстративных материалов;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1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0"/>
            <a:ext cx="118307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1511" y="1028343"/>
            <a:ext cx="101261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принимать цель совместной деятельности, коллективно строить действия по ее достижению: распределять роли, договариваться, обсуждать процесс и результат совместной работы;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уметь обобщать мнения нескольких людей, проявлять готовность руководить, выполнять поручения, подчиняться;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планировать организацию совместной работы, определять свою роль (с учетом предпочтений и возможностей всех участников взаимодействия), распределять задачи между членами команды, участвовать в групповых формах работы (обсуждения, обмен мнений, «мозговые штурмы» и иные);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выполнять свою часть работы, достигать качественного результата по своему направлению и координировать свои действия с другими членами команды;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оценивать качество своего вклада в общий продукт по критериям, самостоятельно сформулированным участниками взаимодействия;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1511" y="508000"/>
            <a:ext cx="6520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</a:p>
        </p:txBody>
      </p:sp>
    </p:spTree>
    <p:extLst>
      <p:ext uri="{BB962C8B-B14F-4D97-AF65-F5344CB8AC3E}">
        <p14:creationId xmlns:p14="http://schemas.microsoft.com/office/powerpoint/2010/main" val="240374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119436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1822" y="406401"/>
            <a:ext cx="990035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Иметь первоначальные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природных и социальных объектах как компонентах единого мира, о многообразии объектов и явлений природы; связи мира живой и неживой природы; сформированность основ рационального поведения и обоснованного принятия решений;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Иметь первоначальные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традициях и обычаях, хозяйственных занятиях населения и массовых профессиях родного края, достопримечательностях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края, наиболее значимых объектах Всемирного культурного и природного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Описывать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сравнивать и группировать изученные природные объекты и явления, выделяя их существенные признаки и отношения между объектами и явлениями;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понимание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простейших причинно-следственных связей в окружающем мире (в том числе на материале о природе и культуре родного края);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Приобретать опыт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несложных групповых и индивидуальных наблюдений в окружающей среде и опытов по исследованию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природных объектов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явлений с использованием простейшего лабораторного оборудования и измерительных приборов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следованием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инструкциям и правилам безопасного труда, фиксацией результатов наблюдений 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опытов;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навыки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и безопасного образа жизни на основе выполнения правил безопасного поведения в окружающей среде, в том числе знаний о небезопасности разглашения личной и финансовой информации при общении с людьми вне семьи, в сети Интернет и опыта соблюдения правил безопасного поведения при использовании личных финансов;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Приобретать опыт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эмоционально-ценностного отношения к природе; стремления действовать в окружающей среде в соответствии с экологическими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нормами.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7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1194364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1822" y="406401"/>
            <a:ext cx="99003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 результаты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выбирать источники географической информации (картографические, статистические, текстовые, видео- и фотоизображения, компьютерные базы данных), адекватные решаемым задачам;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ориентироваться в источниках географической информации (картографические, статистические, текстовые, видео- и фотоизображения, компьютерные базы данных): находить и извлекать необходимую информацию;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определять и сравнивать качественные и количественные показатели, характеризующие географические объекты, процессы и явления, их положение в пространстве по географическим картам разного содержания и другим источникам;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выявлять недостающую, взаимодополняющую и/или противоречивую географическую информацию, представленную в одном или нескольких источниках;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представлять в различных формах (в виде карты, таблицы, графика, географического описания) географическую информацию, необходимую для решения учебных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ориентированных задач;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различать географические процессы и явления, определяющие особенности природы России и ее отдельных регионов;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оценивать особенности взаимодействия природы и общества в пределах  отдельных территорий России (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с.Кыра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объяснять особенности компонентов природы отдельных частей страны(с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Кыра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оценивать природные условия и обеспеченность природными ресурсами отдельных территорий России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с.Кыра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5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" y="0"/>
            <a:ext cx="12022667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08726"/>
              </p:ext>
            </p:extLst>
          </p:nvPr>
        </p:nvGraphicFramePr>
        <p:xfrm>
          <a:off x="1591733" y="395111"/>
          <a:ext cx="7258756" cy="6129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3418">
                  <a:extLst>
                    <a:ext uri="{9D8B030D-6E8A-4147-A177-3AD203B41FA5}">
                      <a16:colId xmlns:a16="http://schemas.microsoft.com/office/drawing/2014/main" val="2644666612"/>
                    </a:ext>
                  </a:extLst>
                </a:gridCol>
                <a:gridCol w="673647">
                  <a:extLst>
                    <a:ext uri="{9D8B030D-6E8A-4147-A177-3AD203B41FA5}">
                      <a16:colId xmlns:a16="http://schemas.microsoft.com/office/drawing/2014/main" val="2583814725"/>
                    </a:ext>
                  </a:extLst>
                </a:gridCol>
                <a:gridCol w="3646078">
                  <a:extLst>
                    <a:ext uri="{9D8B030D-6E8A-4147-A177-3AD203B41FA5}">
                      <a16:colId xmlns:a16="http://schemas.microsoft.com/office/drawing/2014/main" val="3819011572"/>
                    </a:ext>
                  </a:extLst>
                </a:gridCol>
                <a:gridCol w="1395613">
                  <a:extLst>
                    <a:ext uri="{9D8B030D-6E8A-4147-A177-3AD203B41FA5}">
                      <a16:colId xmlns:a16="http://schemas.microsoft.com/office/drawing/2014/main" val="2391721598"/>
                    </a:ext>
                  </a:extLst>
                </a:gridCol>
              </a:tblGrid>
              <a:tr h="59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Тема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кол-во часов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ЭОР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 проведения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4244089772"/>
                  </a:ext>
                </a:extLst>
              </a:tr>
              <a:tr h="1289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Вводный урок. « Что мы знаем о Кыре и Кыринском районе?»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marL="172720" indent="-172720"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3"/>
                        </a:rPr>
                        <a:t>https://ru.wikipedia.org/wiki/Кыра_(село)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4"/>
                        </a:rPr>
                        <a:t>http</a:t>
                      </a:r>
                      <a:r>
                        <a:rPr lang="ru-RU" sz="700" u="sng">
                          <a:effectLst/>
                          <a:hlinkClick r:id="rId4"/>
                        </a:rPr>
                        <a:t>://</a:t>
                      </a:r>
                      <a:r>
                        <a:rPr lang="en-US" sz="700" u="sng">
                          <a:effectLst/>
                          <a:hlinkClick r:id="rId4"/>
                        </a:rPr>
                        <a:t>kyrinskmuzey</a:t>
                      </a:r>
                      <a:r>
                        <a:rPr lang="ru-RU" sz="7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4"/>
                        </a:rPr>
                        <a:t>ru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5"/>
                        </a:rPr>
                        <a:t>http</a:t>
                      </a:r>
                      <a:r>
                        <a:rPr lang="ru-RU" sz="700" u="sng">
                          <a:effectLst/>
                          <a:hlinkClick r:id="rId5"/>
                        </a:rPr>
                        <a:t>://</a:t>
                      </a:r>
                      <a:r>
                        <a:rPr lang="en-US" sz="700" u="sng">
                          <a:effectLst/>
                          <a:hlinkClick r:id="rId5"/>
                        </a:rPr>
                        <a:t>kmcrb</a:t>
                      </a:r>
                      <a:r>
                        <a:rPr lang="ru-RU" sz="7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5"/>
                        </a:rPr>
                        <a:t>chita</a:t>
                      </a:r>
                      <a:r>
                        <a:rPr lang="ru-RU" sz="7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5"/>
                        </a:rPr>
                        <a:t>muzkult</a:t>
                      </a:r>
                      <a:r>
                        <a:rPr lang="ru-RU" sz="7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5"/>
                        </a:rPr>
                        <a:t>ru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6"/>
                        </a:rPr>
                        <a:t>https://vk.com/away.php?to=ht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7"/>
                        </a:rPr>
                        <a:t>http://www.mnr.gov.ru/activity/oopt/sokhondinskiy_gos</a:t>
                      </a:r>
                      <a:r>
                        <a:rPr lang="en-US" sz="700">
                          <a:effectLst/>
                        </a:rPr>
                        <a:t>.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8"/>
                        </a:rPr>
                        <a:t>https://russian-church.ru/viewpage.php?cat=Zabajkals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Урок беседа + творческая мастерская Коллаж «Моя Кыра»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2368411801"/>
                  </a:ext>
                </a:extLst>
              </a:tr>
              <a:tr h="1431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География Кыры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9"/>
                        </a:rPr>
                        <a:t>https</a:t>
                      </a:r>
                      <a:r>
                        <a:rPr lang="ru-RU" sz="700" u="sng">
                          <a:effectLst/>
                          <a:hlinkClick r:id="rId9"/>
                        </a:rPr>
                        <a:t>://</a:t>
                      </a:r>
                      <a:r>
                        <a:rPr lang="en-US" sz="700" u="sng">
                          <a:effectLst/>
                          <a:hlinkClick r:id="rId9"/>
                        </a:rPr>
                        <a:t>kyrinskiy</a:t>
                      </a:r>
                      <a:r>
                        <a:rPr lang="ru-RU" sz="700" u="sng">
                          <a:effectLst/>
                          <a:hlinkClick r:id="rId9"/>
                        </a:rPr>
                        <a:t>.75.</a:t>
                      </a:r>
                      <a:r>
                        <a:rPr lang="en-US" sz="700" u="sng">
                          <a:effectLst/>
                          <a:hlinkClick r:id="rId9"/>
                        </a:rPr>
                        <a:t>ru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700" u="sng">
                          <a:effectLst/>
                          <a:hlinkClick r:id="rId10"/>
                        </a:rPr>
                        <a:t>https</a:t>
                      </a:r>
                      <a:r>
                        <a:rPr lang="ru-RU" sz="700" u="sng">
                          <a:effectLst/>
                          <a:hlinkClick r:id="rId10"/>
                        </a:rPr>
                        <a:t>://</a:t>
                      </a:r>
                      <a:r>
                        <a:rPr lang="en-US" sz="700" u="sng">
                          <a:effectLst/>
                          <a:hlinkClick r:id="rId10"/>
                        </a:rPr>
                        <a:t>sokhondo</a:t>
                      </a:r>
                      <a:r>
                        <a:rPr lang="ru-RU" sz="700" u="sng">
                          <a:effectLst/>
                          <a:hlinkClick r:id="rId10"/>
                        </a:rPr>
                        <a:t>.</a:t>
                      </a:r>
                      <a:r>
                        <a:rPr lang="en-US" sz="700" u="sng">
                          <a:effectLst/>
                          <a:hlinkClick r:id="rId10"/>
                        </a:rPr>
                        <a:t>ru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1"/>
                        </a:rPr>
                        <a:t>https://www.gismeteo.ru/weather-kyra-4824/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2"/>
                        </a:rPr>
                        <a:t>https://yandex.ru/pogoda/kira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3"/>
                        </a:rPr>
                        <a:t>https://www.meteonova.ru/frc/30949.htm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4"/>
                        </a:rPr>
                        <a:t>https://world-weather.ru/pogoda/russia/kyra/</a:t>
                      </a:r>
                      <a:r>
                        <a:rPr lang="ru-RU" sz="70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5"/>
                        </a:rPr>
                        <a:t>https://ru-meteo.ru/kyra/hour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6" tooltip="https://studentopedia.ru/geografiya/rastitelnij-i-zhivotnij-mir---geografiya-kirinskogo-rajona.html"/>
                        </a:rPr>
                        <a:t>https://studentopedia.ru/geografiya/rastitelnij-i-zhi..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Урок - конференция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361092540"/>
                  </a:ext>
                </a:extLst>
              </a:tr>
              <a:tr h="9353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Люди Кыры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7"/>
                        </a:rPr>
                        <a:t>https://ru.wikipedia.org/wiki/Кыра_(село)#Население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8"/>
                        </a:rPr>
                        <a:t>https://kyrinskiy.75.ru/o-rayone/193823-description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9"/>
                        </a:rPr>
                        <a:t>https://www.hse.ru/data/2013/11/28/1337607635/Анкетирование.pdf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0"/>
                        </a:rPr>
                        <a:t>https://insp.mgpu.ru/skp/sotsopros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Урок – лабораторный практикум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3074310126"/>
                  </a:ext>
                </a:extLst>
              </a:tr>
              <a:tr h="1195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Живая природа Кыры и Кыринского района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10"/>
                        </a:rPr>
                        <a:t>https://sokhondo.ru/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1"/>
                        </a:rPr>
                        <a:t>https://ru.wikipedia.org/wiki/Сохондинский_заповедн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2" tooltip="https://сезоны-года.рф/Забайкальский край.html#:~:text=В тайге этого края водятся,зоны характеризуются наличием многих животных"/>
                        </a:rPr>
                        <a:t>https://сезоны-года.рф/Забайкальский край.html#:~:tex.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3"/>
                        </a:rPr>
                        <a:t>http://ez.chita.ru/encycl/concepts/?id=2160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4" tooltip="https://ru.wikipedia.org/wiki/Забайкальский_край#Животный_мир"/>
                        </a:rPr>
                        <a:t>https://ru.wikipedia.org/wiki/Забайкальский_край#Живо..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25"/>
                        </a:rPr>
                        <a:t>https://ria.ru/20100216/209466658.html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Урок – экскурсия в контору Заповедника «Сохондинский» 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2776467920"/>
                  </a:ext>
                </a:extLst>
              </a:tr>
              <a:tr h="682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Итоговый урок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проекты «Кыра будущего»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00" u="sng">
                          <a:effectLst/>
                          <a:hlinkClick r:id="rId3"/>
                        </a:rPr>
                        <a:t>https://ru.wikipedia.org/wiki/Кыра_(село)</a:t>
                      </a:r>
                      <a:endParaRPr lang="ru-RU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Урок защита индивидуальных и групповых проектов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37" marR="45537" marT="0" marB="0"/>
                </a:tc>
                <a:extLst>
                  <a:ext uri="{0D108BD9-81ED-4DB2-BD59-A6C34878D82A}">
                    <a16:rowId xmlns:a16="http://schemas.microsoft.com/office/drawing/2014/main" val="384675202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65868" y="124178"/>
            <a:ext cx="5536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3300"/>
                </a:solidFill>
              </a:rPr>
              <a:t>Тематическое планирование</a:t>
            </a:r>
            <a:endParaRPr lang="ru-RU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9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1219</Words>
  <Application>Microsoft Office PowerPoint</Application>
  <PresentationFormat>Широкоэкранный</PresentationFormat>
  <Paragraphs>119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Appetite New</vt:lpstr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2021-10-27T11:10:42Z</dcterms:created>
  <dcterms:modified xsi:type="dcterms:W3CDTF">2021-10-28T04:19:35Z</dcterms:modified>
</cp:coreProperties>
</file>