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96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&#1051;&#1077;&#1085;&#1080;&#1085;,_&#1042;&#1083;&#1072;&#1076;&#1080;&#1084;&#1080;&#1088;_&#1048;&#1083;&#1100;&#1080;&#1095;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Рабочая программа элективного курса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solidFill>
                  <a:srgbClr val="FF0000"/>
                </a:solidFill>
              </a:rPr>
              <a:t>«Топонимы Кыры»</a:t>
            </a:r>
          </a:p>
        </p:txBody>
      </p:sp>
    </p:spTree>
    <p:extLst>
      <p:ext uri="{BB962C8B-B14F-4D97-AF65-F5344CB8AC3E}">
        <p14:creationId xmlns:p14="http://schemas.microsoft.com/office/powerpoint/2010/main" val="76059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702624" cy="1036712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Пояснительная записка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621221"/>
            <a:ext cx="8496944" cy="226528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</a:rPr>
              <a:t> Программа элективного курса  «Топонимы Кыры»</a:t>
            </a:r>
          </a:p>
          <a:p>
            <a:r>
              <a:rPr lang="ru-RU" sz="3600" dirty="0">
                <a:solidFill>
                  <a:srgbClr val="002060"/>
                </a:solidFill>
              </a:rPr>
              <a:t>для учащихся общеобразовательной школы 5-8 классов.  </a:t>
            </a:r>
          </a:p>
          <a:p>
            <a:r>
              <a:rPr lang="ru-RU" sz="3600" dirty="0">
                <a:solidFill>
                  <a:srgbClr val="002060"/>
                </a:solidFill>
              </a:rPr>
              <a:t>Рассчитана на 5 часов.</a:t>
            </a:r>
          </a:p>
          <a:p>
            <a:r>
              <a:rPr lang="ru-RU" sz="3600" dirty="0">
                <a:solidFill>
                  <a:srgbClr val="002060"/>
                </a:solidFill>
              </a:rPr>
              <a:t>Форма аттестации: «зачет» – «незачет»</a:t>
            </a:r>
          </a:p>
        </p:txBody>
      </p:sp>
    </p:spTree>
    <p:extLst>
      <p:ext uri="{BB962C8B-B14F-4D97-AF65-F5344CB8AC3E}">
        <p14:creationId xmlns:p14="http://schemas.microsoft.com/office/powerpoint/2010/main" val="3900417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916832"/>
            <a:ext cx="7490832" cy="4032448"/>
          </a:xfrm>
        </p:spPr>
        <p:txBody>
          <a:bodyPr>
            <a:normAutofit fontScale="90000"/>
          </a:bodyPr>
          <a:lstStyle/>
          <a:p>
            <a:pPr algn="l"/>
            <a:r>
              <a:rPr lang="ru-RU" u="sng" dirty="0">
                <a:solidFill>
                  <a:srgbClr val="002060"/>
                </a:solidFill>
              </a:rPr>
              <a:t>расширение</a:t>
            </a:r>
            <a:r>
              <a:rPr lang="ru-RU" dirty="0">
                <a:solidFill>
                  <a:srgbClr val="002060"/>
                </a:solidFill>
              </a:rPr>
              <a:t> знаний о топонимике как разделе лексики, </a:t>
            </a:r>
            <a:r>
              <a:rPr lang="ru-RU" u="sng" dirty="0">
                <a:solidFill>
                  <a:srgbClr val="002060"/>
                </a:solidFill>
              </a:rPr>
              <a:t>прослеживание</a:t>
            </a:r>
            <a:r>
              <a:rPr lang="ru-RU" dirty="0">
                <a:solidFill>
                  <a:srgbClr val="002060"/>
                </a:solidFill>
              </a:rPr>
              <a:t> связи топонимики с этнографией и историей, </a:t>
            </a:r>
            <a:r>
              <a:rPr lang="ru-RU" u="sng" dirty="0">
                <a:solidFill>
                  <a:srgbClr val="002060"/>
                </a:solidFill>
              </a:rPr>
              <a:t>воспитание </a:t>
            </a:r>
            <a:r>
              <a:rPr lang="ru-RU" dirty="0">
                <a:solidFill>
                  <a:srgbClr val="002060"/>
                </a:solidFill>
              </a:rPr>
              <a:t>любви к родному краю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692697"/>
            <a:ext cx="6453459" cy="1224136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rgbClr val="FF0000"/>
                </a:solidFill>
              </a:rPr>
              <a:t>Цель :</a:t>
            </a:r>
          </a:p>
        </p:txBody>
      </p:sp>
    </p:spTree>
    <p:extLst>
      <p:ext uri="{BB962C8B-B14F-4D97-AF65-F5344CB8AC3E}">
        <p14:creationId xmlns:p14="http://schemas.microsoft.com/office/powerpoint/2010/main" val="352974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E744E8-9C34-46C2-B815-F96BBC90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556792"/>
            <a:ext cx="8208912" cy="4231375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Топонимика</a:t>
            </a:r>
            <a:r>
              <a:rPr lang="ru-RU" sz="2400" baseline="0" dirty="0">
                <a:solidFill>
                  <a:schemeClr val="tx1"/>
                </a:solidFill>
              </a:rPr>
              <a:t> как часть лексикологии и как отдельная наука . Происхождение названия. История науки. </a:t>
            </a:r>
            <a:br>
              <a:rPr lang="ru-RU" sz="2400" baseline="0" dirty="0">
                <a:solidFill>
                  <a:schemeClr val="tx1"/>
                </a:solidFill>
              </a:rPr>
            </a:br>
            <a:r>
              <a:rPr lang="ru-RU" sz="2400" baseline="0" dirty="0">
                <a:solidFill>
                  <a:schemeClr val="tx1"/>
                </a:solidFill>
              </a:rPr>
              <a:t>Карта Кыры.  Образование Кыры. Первые улицы. Расширение географии села во времени. </a:t>
            </a:r>
            <a:r>
              <a:rPr lang="ru-RU" sz="2400" dirty="0">
                <a:solidFill>
                  <a:schemeClr val="tx1"/>
                </a:solidFill>
              </a:rPr>
              <a:t>Топонимы</a:t>
            </a:r>
            <a:r>
              <a:rPr lang="ru-RU" sz="2400" baseline="0" dirty="0">
                <a:solidFill>
                  <a:schemeClr val="tx1"/>
                </a:solidFill>
              </a:rPr>
              <a:t> Кыры как отражение истории страны, края, села.  Различные лексические группы: природные объекты, улицы, площади, переулки. Церковь.</a:t>
            </a:r>
            <a:br>
              <a:rPr lang="ru-RU" sz="2400" baseline="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Топонимы, связанные с коренным населением, их языком. В.</a:t>
            </a:r>
            <a:r>
              <a:rPr lang="ru-RU" sz="2400" baseline="0" dirty="0">
                <a:solidFill>
                  <a:schemeClr val="tx1"/>
                </a:solidFill>
              </a:rPr>
              <a:t> Сажин, его книги, его исследования.</a:t>
            </a:r>
            <a:r>
              <a:rPr lang="ru-RU" sz="2400" baseline="0" dirty="0"/>
              <a:t>. </a:t>
            </a:r>
            <a:br>
              <a:rPr lang="ru-RU" sz="2400" baseline="0" dirty="0"/>
            </a:br>
            <a:r>
              <a:rPr lang="ru-RU" sz="2400" dirty="0">
                <a:solidFill>
                  <a:schemeClr val="tx1"/>
                </a:solidFill>
              </a:rPr>
              <a:t>Топонимы, связанные с именами конкретных людей. Биографии  этих людей, их связь с нашим селом. Топонимы моего дома</a:t>
            </a:r>
            <a:r>
              <a:rPr lang="ru-RU" sz="2400" baseline="0" dirty="0">
                <a:solidFill>
                  <a:schemeClr val="tx1"/>
                </a:solidFill>
              </a:rPr>
              <a:t> ( улица, соседние улицы)</a:t>
            </a: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/>
            </a:br>
            <a:br>
              <a:rPr lang="ru-RU" sz="2000" dirty="0"/>
            </a:br>
            <a:endParaRPr lang="ru-RU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008040-9106-4554-AA55-D395CF563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3608" y="620689"/>
            <a:ext cx="6417734" cy="864096"/>
          </a:xfrm>
        </p:spPr>
        <p:txBody>
          <a:bodyPr/>
          <a:lstStyle/>
          <a:p>
            <a:r>
              <a:rPr lang="ru-RU" sz="3600" dirty="0">
                <a:solidFill>
                  <a:srgbClr val="FF0000"/>
                </a:solidFill>
              </a:rPr>
              <a:t>Содержание :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77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772816"/>
            <a:ext cx="7778864" cy="30963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548681"/>
            <a:ext cx="6381451" cy="576063"/>
          </a:xfrm>
        </p:spPr>
        <p:txBody>
          <a:bodyPr>
            <a:normAutofit fontScale="70000" lnSpcReduction="20000"/>
          </a:bodyPr>
          <a:lstStyle/>
          <a:p>
            <a:r>
              <a:rPr lang="ru-RU" sz="5400" dirty="0">
                <a:solidFill>
                  <a:srgbClr val="FF0000"/>
                </a:solidFill>
              </a:rPr>
              <a:t>Тематическое планирование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509876"/>
              </p:ext>
            </p:extLst>
          </p:nvPr>
        </p:nvGraphicFramePr>
        <p:xfrm>
          <a:off x="323528" y="1556792"/>
          <a:ext cx="8712968" cy="4950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ru-RU" sz="1200" dirty="0"/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ЧАСЫ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ЭОР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ФОРМА </a:t>
                      </a:r>
                    </a:p>
                    <a:p>
                      <a:r>
                        <a:rPr lang="ru-RU" sz="1200" dirty="0"/>
                        <a:t>ПРОВЕДЕНИЯ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Топонимика</a:t>
                      </a:r>
                      <a:r>
                        <a:rPr lang="ru-RU" sz="1200" baseline="0" dirty="0"/>
                        <a:t> как наука . История науки.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https://infourok.ru/urok-russkogo-yazika-toponimika-2040601.html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лекция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Топонимы</a:t>
                      </a:r>
                      <a:r>
                        <a:rPr lang="ru-RU" sz="1200" baseline="0" dirty="0"/>
                        <a:t> Кыры. Различные лексические группы: природные объекты, улицы, площади, переулки. Церковь. Карта Кыры.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https://infourok.ru/urok-po-kraevedeniyu-toponimi-rodnogo-kraya-3936902.html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экскурсия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Связь с историей. Топонимы, связанные с коренным населением, их языком. В.</a:t>
                      </a:r>
                      <a:r>
                        <a:rPr lang="ru-RU" sz="1200" baseline="0" dirty="0"/>
                        <a:t> Сажин, его книги, его исследования.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http://encycl.chita.ru/encycl/person/?id=6393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Практическая работа. Работа</a:t>
                      </a:r>
                      <a:r>
                        <a:rPr lang="ru-RU" sz="1200" baseline="0" dirty="0"/>
                        <a:t> с текстом книги.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Топонимы, связанные с именами конкретных людей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hlinkClick r:id="rId2"/>
                        </a:rPr>
                        <a:t>https://ru.wikipedia.org/wiki/</a:t>
                      </a:r>
                      <a:r>
                        <a:rPr lang="ru-RU" sz="1200" dirty="0">
                          <a:hlinkClick r:id="rId2"/>
                        </a:rPr>
                        <a:t>Ленин,_</a:t>
                      </a:r>
                      <a:r>
                        <a:rPr lang="ru-RU" sz="1200" dirty="0" err="1">
                          <a:hlinkClick r:id="rId2"/>
                        </a:rPr>
                        <a:t>Владимир_Ильич</a:t>
                      </a:r>
                      <a:endParaRPr lang="ru-RU" sz="1200" dirty="0"/>
                    </a:p>
                    <a:p>
                      <a:r>
                        <a:rPr lang="en-US" sz="1200" dirty="0"/>
                        <a:t>https://ru.wikipedia.org/wiki/</a:t>
                      </a:r>
                      <a:r>
                        <a:rPr lang="ru-RU" sz="1200" dirty="0"/>
                        <a:t>Лазо,_</a:t>
                      </a:r>
                      <a:r>
                        <a:rPr lang="ru-RU" sz="1200" dirty="0" err="1"/>
                        <a:t>Сергей_Георгиевич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Творческая</a:t>
                      </a:r>
                      <a:r>
                        <a:rPr lang="ru-RU" sz="1200" baseline="0" dirty="0"/>
                        <a:t>  работа: выставка  или фото с текстом, презентация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 Топонимы моего дома</a:t>
                      </a:r>
                      <a:r>
                        <a:rPr lang="ru-RU" sz="1200" baseline="0" dirty="0"/>
                        <a:t> ( улица, соседние улицы)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Итоговая</a:t>
                      </a:r>
                      <a:r>
                        <a:rPr lang="ru-RU" sz="1200" baseline="0" dirty="0"/>
                        <a:t> работа: защита мини-проекта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441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700808"/>
            <a:ext cx="7706856" cy="4392488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Личностные</a:t>
            </a:r>
            <a:br>
              <a:rPr lang="ru-RU" dirty="0"/>
            </a:br>
            <a:r>
              <a:rPr lang="ru-RU" sz="2200" dirty="0">
                <a:solidFill>
                  <a:srgbClr val="000000"/>
                </a:solidFill>
                <a:latin typeface="Times New Roman"/>
              </a:rPr>
              <a:t>1) осознание российской гражданской идентичности;</a:t>
            </a:r>
            <a:br>
              <a:rPr lang="ru-RU" sz="2200" dirty="0">
                <a:solidFill>
                  <a:srgbClr val="000000"/>
                </a:solidFill>
                <a:latin typeface="Times New Roman"/>
              </a:rPr>
            </a:br>
            <a:r>
              <a:rPr lang="ru-RU" sz="2200" dirty="0">
                <a:solidFill>
                  <a:srgbClr val="000000"/>
                </a:solidFill>
                <a:latin typeface="Times New Roman"/>
              </a:rPr>
              <a:t>2)готовность обучающихся к саморазвитию, самостоятельности и личностному самоопределению;</a:t>
            </a:r>
            <a:br>
              <a:rPr lang="ru-RU" sz="2200" dirty="0">
                <a:solidFill>
                  <a:srgbClr val="000000"/>
                </a:solidFill>
                <a:latin typeface="Times New Roman"/>
              </a:rPr>
            </a:br>
            <a:r>
              <a:rPr lang="ru-RU" sz="2200" dirty="0">
                <a:solidFill>
                  <a:srgbClr val="000000"/>
                </a:solidFill>
                <a:latin typeface="Times New Roman"/>
              </a:rPr>
              <a:t>3)ценность самостоятельности и инициативы;</a:t>
            </a:r>
            <a:br>
              <a:rPr lang="ru-RU" sz="2200" dirty="0">
                <a:solidFill>
                  <a:srgbClr val="000000"/>
                </a:solidFill>
                <a:latin typeface="Times New Roman"/>
              </a:rPr>
            </a:br>
            <a:r>
              <a:rPr lang="ru-RU" sz="2200" dirty="0">
                <a:solidFill>
                  <a:srgbClr val="000000"/>
                </a:solidFill>
                <a:latin typeface="Times New Roman"/>
              </a:rPr>
              <a:t>4)</a:t>
            </a:r>
            <a:r>
              <a:rPr lang="ru-RU" sz="2200" dirty="0" err="1">
                <a:solidFill>
                  <a:srgbClr val="000000"/>
                </a:solidFill>
                <a:latin typeface="Times New Roman"/>
              </a:rPr>
              <a:t>сформированность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> внутренней позиции личности как особого ценностного отношения к себе, окружающим людям и жизни в целом;</a:t>
            </a:r>
            <a:br>
              <a:rPr lang="ru-RU" sz="2200" dirty="0">
                <a:solidFill>
                  <a:srgbClr val="000000"/>
                </a:solidFill>
                <a:latin typeface="Times New Roman"/>
              </a:rPr>
            </a:br>
            <a:br>
              <a:rPr lang="ru-RU" dirty="0"/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764705"/>
            <a:ext cx="6597475" cy="72008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Планируемые результаты:</a:t>
            </a:r>
          </a:p>
        </p:txBody>
      </p:sp>
    </p:spTree>
    <p:extLst>
      <p:ext uri="{BB962C8B-B14F-4D97-AF65-F5344CB8AC3E}">
        <p14:creationId xmlns:p14="http://schemas.microsoft.com/office/powerpoint/2010/main" val="646157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630616" cy="576064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Метапредметные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280920" cy="5112568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устанавливать существенный признак классификации;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проводить по самостоятельно составленному плану небольшое исследование по установлению особенностей объекта изучения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самостоятельно формулировать обобщения и выводы по результатам проведенного наблюдения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применять различные методы, инструменты и запросы при поиске и отборе информации или данных из источников с учетом предложенной учебной задачи и заданных критериев;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выбирать, анализировать, систематизировать и интерпретировать информацию различных видов и форм представления;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выбирать оптимальную форму представления информации и иллюстрировать решаемые задачи несложными схемами, диаграммами, иной графикой и их комбинациями;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публично представлять результаты выполненного опыта (эксперимента, исследования, проекта);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выполнять свою часть работы, достигать качественного результата по своему направлению и координировать свои действия с другими членами команды;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оценивать соответствие результата цели и условиям;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82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02624" cy="1008112"/>
          </a:xfrm>
        </p:spPr>
        <p:txBody>
          <a:bodyPr>
            <a:normAutofit/>
          </a:bodyPr>
          <a:lstStyle/>
          <a:p>
            <a:r>
              <a:rPr lang="ru-RU" dirty="0"/>
              <a:t>Предметные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496944" cy="4176464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совершенствование различных видов устной и письменной речевой деятельности </a:t>
            </a:r>
          </a:p>
          <a:p>
            <a:pPr marL="457200" indent="-457200" algn="l"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создание устных монологических высказываний на основе жизненных наблюдений, личных впечатлений</a:t>
            </a:r>
          </a:p>
          <a:p>
            <a:pPr marL="457200" indent="-457200" algn="l"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понимание прослушанных или прочитанных учебно-научных, официально-деловых, публицистических, художественных текстов различных функционально-смысловых типов речи: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овладение умениями информационной переработки прослушанного или прочитанного текста</a:t>
            </a:r>
          </a:p>
          <a:p>
            <a:pPr marL="457200" indent="-457200" algn="l"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извлечение информации из различных источников, ее осмысление и оперирование ею</a:t>
            </a:r>
          </a:p>
          <a:p>
            <a:pPr marL="457200" indent="-457200" algn="l"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расширение и систематизация научных знаний о языке, его единицах и категориях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026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147</TotalTime>
  <Words>600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Candara</vt:lpstr>
      <vt:lpstr>Symbol</vt:lpstr>
      <vt:lpstr>Times New Roman</vt:lpstr>
      <vt:lpstr>Волна</vt:lpstr>
      <vt:lpstr>Рабочая программа элективного курса </vt:lpstr>
      <vt:lpstr>Пояснительная записка</vt:lpstr>
      <vt:lpstr>расширение знаний о топонимике как разделе лексики, прослеживание связи топонимики с этнографией и историей, воспитание любви к родному краю</vt:lpstr>
      <vt:lpstr>Топонимика как часть лексикологии и как отдельная наука . Происхождение названия. История науки.  Карта Кыры.  Образование Кыры. Первые улицы. Расширение географии села во времени. Топонимы Кыры как отражение истории страны, края, села.  Различные лексические группы: природные объекты, улицы, площади, переулки. Церковь. Топонимы, связанные с коренным населением, их языком. В. Сажин, его книги, его исследования..  Топонимы, связанные с именами конкретных людей. Биографии  этих людей, их связь с нашим селом. Топонимы моего дома ( улица, соседние улицы)    </vt:lpstr>
      <vt:lpstr>Презентация PowerPoint</vt:lpstr>
      <vt:lpstr>Личностные 1) осознание российской гражданской идентичности; 2)готовность обучающихся к саморазвитию, самостоятельности и личностному самоопределению; 3)ценность самостоятельности и инициативы; 4)сформированность внутренней позиции личности как особого ценностного отношения к себе, окружающим людям и жизни в целом;  </vt:lpstr>
      <vt:lpstr>Метапредметные</vt:lpstr>
      <vt:lpstr>Предметные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Рабочая программа элективного курса </dc:title>
  <dc:creator>Acer</dc:creator>
  <cp:lastModifiedBy>Настя</cp:lastModifiedBy>
  <cp:revision>12</cp:revision>
  <dcterms:created xsi:type="dcterms:W3CDTF">2021-11-30T02:44:30Z</dcterms:created>
  <dcterms:modified xsi:type="dcterms:W3CDTF">2021-12-03T07:33:44Z</dcterms:modified>
</cp:coreProperties>
</file>