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1" r:id="rId1"/>
  </p:sldMasterIdLst>
  <p:sldIdLst>
    <p:sldId id="256" r:id="rId2"/>
    <p:sldId id="257" r:id="rId3"/>
    <p:sldId id="314" r:id="rId4"/>
    <p:sldId id="272" r:id="rId5"/>
    <p:sldId id="311" r:id="rId6"/>
    <p:sldId id="313" r:id="rId7"/>
    <p:sldId id="290" r:id="rId8"/>
    <p:sldId id="271" r:id="rId9"/>
    <p:sldId id="278" r:id="rId10"/>
    <p:sldId id="279" r:id="rId11"/>
    <p:sldId id="259" r:id="rId12"/>
    <p:sldId id="280" r:id="rId13"/>
    <p:sldId id="282" r:id="rId14"/>
    <p:sldId id="317" r:id="rId15"/>
    <p:sldId id="297" r:id="rId16"/>
    <p:sldId id="287" r:id="rId17"/>
    <p:sldId id="318" r:id="rId18"/>
    <p:sldId id="286" r:id="rId19"/>
    <p:sldId id="298" r:id="rId2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FFCC"/>
    <a:srgbClr val="FF9900"/>
    <a:srgbClr val="00FF00"/>
    <a:srgbClr val="FFFF00"/>
    <a:srgbClr val="FF33CC"/>
    <a:srgbClr val="8000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069" autoAdjust="0"/>
  </p:normalViewPr>
  <p:slideViewPr>
    <p:cSldViewPr>
      <p:cViewPr varScale="1">
        <p:scale>
          <a:sx n="80" d="100"/>
          <a:sy n="80" d="100"/>
        </p:scale>
        <p:origin x="1522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C877C-F4BE-4D30-A77C-A1D838BC4F55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0AF06-A136-42E9-A0A5-479DE0A0CD75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7F310-637B-4D92-987C-7239B4C7FD31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566738" y="304800"/>
            <a:ext cx="8008937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A7E213-5DC7-46D1-88C0-94CD10BF81F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1305671"/>
      </p:ext>
    </p:extLst>
  </p:cSld>
  <p:clrMapOvr>
    <a:masterClrMapping/>
  </p:clrMapOvr>
  <p:transition spd="med" advClick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2F9C6A-A793-4659-B8EA-CDD81D917D2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5977557"/>
      </p:ext>
    </p:extLst>
  </p:cSld>
  <p:clrMapOvr>
    <a:masterClrMapping/>
  </p:clrMapOvr>
  <p:transition spd="med" advClick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62716D-4E44-43FE-96A7-459E8D32922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3722108"/>
      </p:ext>
    </p:extLst>
  </p:cSld>
  <p:clrMapOvr>
    <a:masterClrMapping/>
  </p:clrMapOvr>
  <p:transition spd="med"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A7D2-AD4D-4B25-9FF7-3685BBED4F1B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BD92B-5898-4B6B-8C9D-81B6210B637F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0CDD0-7225-4008-A7E2-B6D7674A6E28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9ECD5-9E7D-4171-86D9-A1C257FE7F8A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26959-068E-41EF-BAB6-E5402FDF3B83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658A1-9EC7-409A-8D34-15D3D75042B9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A52A9-B4DF-46B7-8DD4-984D6127EB0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F8D87-08BE-4BB4-A67F-CE66AAEB03B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790C4-07AE-4CDD-9F87-6930CC57E844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  <p:sldLayoutId id="2147483854" r:id="rId13"/>
    <p:sldLayoutId id="2147483856" r:id="rId14"/>
  </p:sldLayoutIdLst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38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12" Type="http://schemas.openxmlformats.org/officeDocument/2006/relationships/image" Target="../media/image37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eg"/><Relationship Id="rId11" Type="http://schemas.openxmlformats.org/officeDocument/2006/relationships/image" Target="../media/image36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funart.pro/uploads/posts/2020-04/1585772339_24-p-foni-dlya-menyu-v-vk-94.jpg"/>
          <p:cNvPicPr>
            <a:picLocks noChangeAspect="1" noChangeArrowheads="1"/>
          </p:cNvPicPr>
          <p:nvPr/>
        </p:nvPicPr>
        <p:blipFill>
          <a:blip r:embed="rId2" cstate="print"/>
          <a:srcRect r="17700"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pPr eaLnBrk="1" hangingPunct="1"/>
            <a:r>
              <a:rPr lang="ru-RU" altLang="ru-RU" smtClean="0"/>
              <a:t>      </a:t>
            </a: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0" y="4797152"/>
            <a:ext cx="9144000" cy="1512168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ctr">
              <a:buFont typeface="Wingdings" pitchFamily="2" charset="2"/>
              <a:buNone/>
            </a:pPr>
            <a:endParaRPr lang="ru-RU" altLang="ru-RU" sz="3600" dirty="0" smtClean="0">
              <a:solidFill>
                <a:srgbClr val="002060"/>
              </a:solidFill>
            </a:endParaRPr>
          </a:p>
        </p:txBody>
      </p:sp>
      <p:sp>
        <p:nvSpPr>
          <p:cNvPr id="3077" name="WordArt 11"/>
          <p:cNvSpPr>
            <a:spLocks noChangeArrowheads="1" noChangeShapeType="1" noTextEdit="1"/>
          </p:cNvSpPr>
          <p:nvPr/>
        </p:nvSpPr>
        <p:spPr bwMode="auto">
          <a:xfrm>
            <a:off x="683568" y="2564904"/>
            <a:ext cx="7992888" cy="165618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>
                  <a:solidFill>
                    <a:srgbClr val="C00000"/>
                  </a:solidFill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Витаминная  азбука</a:t>
            </a: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https://avatars.mds.yandex.net/get-pdb/1948928/b0b29218-4f98-408e-9154-48c4624ff2ac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8352928" cy="4608512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4509120"/>
            <a:ext cx="8964488" cy="2132856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altLang="ru-RU" sz="2000" dirty="0" smtClean="0">
              <a:solidFill>
                <a:srgbClr val="CC3300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b="1" dirty="0" smtClean="0">
                <a:solidFill>
                  <a:srgbClr val="C00000"/>
                </a:solidFill>
              </a:rPr>
              <a:t>      </a:t>
            </a:r>
            <a:r>
              <a:rPr lang="ru-RU" altLang="ru-RU" sz="2600" b="1" dirty="0" smtClean="0">
                <a:solidFill>
                  <a:srgbClr val="C00000"/>
                </a:solidFill>
                <a:latin typeface="+mj-lt"/>
              </a:rPr>
              <a:t>Витамин  С</a:t>
            </a:r>
            <a:r>
              <a:rPr lang="ru-RU" altLang="ru-RU" sz="2600" dirty="0" smtClean="0">
                <a:solidFill>
                  <a:srgbClr val="CC3300"/>
                </a:solidFill>
                <a:latin typeface="+mj-lt"/>
              </a:rPr>
              <a:t> </a:t>
            </a:r>
            <a:r>
              <a:rPr lang="ru-RU" altLang="ru-RU" sz="2600" dirty="0" smtClean="0">
                <a:solidFill>
                  <a:srgbClr val="002060"/>
                </a:solidFill>
                <a:latin typeface="+mj-lt"/>
              </a:rPr>
              <a:t> содержится</a:t>
            </a:r>
            <a:r>
              <a:rPr lang="en-US" altLang="ru-RU" sz="2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altLang="ru-RU" sz="2600" dirty="0" smtClean="0">
                <a:solidFill>
                  <a:srgbClr val="002060"/>
                </a:solidFill>
                <a:latin typeface="+mj-lt"/>
              </a:rPr>
              <a:t>практически во всех</a:t>
            </a:r>
            <a:r>
              <a:rPr lang="en-US" altLang="ru-RU" sz="2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altLang="ru-RU" sz="2600" dirty="0" smtClean="0">
                <a:solidFill>
                  <a:srgbClr val="002060"/>
                </a:solidFill>
                <a:latin typeface="+mj-lt"/>
              </a:rPr>
              <a:t>фруктах и овощах,</a:t>
            </a:r>
            <a:r>
              <a:rPr lang="en-US" altLang="ru-RU" sz="2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altLang="ru-RU" sz="2600" dirty="0" smtClean="0">
                <a:solidFill>
                  <a:srgbClr val="002060"/>
                </a:solidFill>
                <a:latin typeface="+mj-lt"/>
              </a:rPr>
              <a:t>ягодах , зелени, в</a:t>
            </a:r>
            <a:r>
              <a:rPr lang="en-US" altLang="ru-RU" sz="2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altLang="ru-RU" sz="2600" dirty="0" smtClean="0">
                <a:solidFill>
                  <a:srgbClr val="002060"/>
                </a:solidFill>
                <a:latin typeface="+mj-lt"/>
              </a:rPr>
              <a:t>шиповнике, сладком</a:t>
            </a:r>
            <a:r>
              <a:rPr lang="en-US" altLang="ru-RU" sz="2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altLang="ru-RU" sz="2600" dirty="0" smtClean="0">
                <a:solidFill>
                  <a:srgbClr val="002060"/>
                </a:solidFill>
                <a:latin typeface="+mj-lt"/>
              </a:rPr>
              <a:t>перце, черной смородине,</a:t>
            </a:r>
            <a:r>
              <a:rPr lang="en-US" altLang="ru-RU" sz="2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altLang="ru-RU" sz="2600" dirty="0" smtClean="0">
                <a:solidFill>
                  <a:srgbClr val="002060"/>
                </a:solidFill>
                <a:latin typeface="+mj-lt"/>
              </a:rPr>
              <a:t>облепихе, капусте,</a:t>
            </a:r>
            <a:r>
              <a:rPr lang="en-US" altLang="ru-RU" sz="2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altLang="ru-RU" sz="2600" dirty="0" smtClean="0">
                <a:solidFill>
                  <a:srgbClr val="002060"/>
                </a:solidFill>
                <a:latin typeface="+mj-lt"/>
              </a:rPr>
              <a:t>особенно цветной,</a:t>
            </a:r>
            <a:r>
              <a:rPr lang="en-US" altLang="ru-RU" sz="2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altLang="ru-RU" sz="2600" dirty="0" smtClean="0">
                <a:solidFill>
                  <a:srgbClr val="002060"/>
                </a:solidFill>
                <a:latin typeface="+mj-lt"/>
              </a:rPr>
              <a:t>цитрусовых, луке, петрушке, укропе. </a:t>
            </a:r>
            <a:endParaRPr lang="en-US" altLang="ru-RU" sz="2600" dirty="0" smtClean="0">
              <a:solidFill>
                <a:srgbClr val="002060"/>
              </a:solidFill>
              <a:latin typeface="+mj-lt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600" dirty="0" smtClean="0">
                <a:solidFill>
                  <a:srgbClr val="C00000"/>
                </a:solidFill>
                <a:latin typeface="+mj-lt"/>
              </a:rPr>
              <a:t>       Так что</a:t>
            </a:r>
            <a:r>
              <a:rPr lang="en-US" altLang="ru-RU" sz="2600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ru-RU" altLang="ru-RU" sz="2600" dirty="0" smtClean="0">
                <a:solidFill>
                  <a:srgbClr val="C00000"/>
                </a:solidFill>
                <a:latin typeface="+mj-lt"/>
              </a:rPr>
              <a:t>– приятного вам аппетита!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707904" y="4437112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krot.info/uploads/posts/2020-01/1579439321_19-60.jpg"/>
          <p:cNvPicPr>
            <a:picLocks noChangeAspect="1" noChangeArrowheads="1"/>
          </p:cNvPicPr>
          <p:nvPr/>
        </p:nvPicPr>
        <p:blipFill>
          <a:blip r:embed="rId2" cstate="print"/>
          <a:srcRect l="46529"/>
          <a:stretch>
            <a:fillRect/>
          </a:stretch>
        </p:blipFill>
        <p:spPr bwMode="auto">
          <a:xfrm flipH="1">
            <a:off x="0" y="0"/>
            <a:ext cx="3171725" cy="2492896"/>
          </a:xfrm>
          <a:prstGeom prst="rect">
            <a:avLst/>
          </a:prstGeom>
          <a:noFill/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843808" y="908721"/>
            <a:ext cx="2952328" cy="1008111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5400" b="1" dirty="0" smtClean="0">
                <a:solidFill>
                  <a:srgbClr val="C00000"/>
                </a:solidFill>
              </a:rPr>
              <a:t>Витамин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3645024"/>
            <a:ext cx="8363272" cy="2985195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sz="2800" dirty="0" smtClean="0">
                <a:solidFill>
                  <a:srgbClr val="CC3300"/>
                </a:solidFill>
              </a:rPr>
              <a:t>    </a:t>
            </a:r>
            <a:r>
              <a:rPr lang="ru-RU" altLang="ru-RU" sz="2800" b="1" dirty="0" smtClean="0">
                <a:solidFill>
                  <a:srgbClr val="C00000"/>
                </a:solidFill>
              </a:rPr>
              <a:t>Витамин D </a:t>
            </a:r>
            <a:r>
              <a:rPr lang="ru-RU" altLang="ru-RU" sz="2800" dirty="0" smtClean="0">
                <a:solidFill>
                  <a:srgbClr val="002060"/>
                </a:solidFill>
              </a:rPr>
              <a:t>обеспечивает нормальное отложение кальция в костях.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z="2800" dirty="0" smtClean="0">
                <a:solidFill>
                  <a:srgbClr val="002060"/>
                </a:solidFill>
              </a:rPr>
              <a:t>    Правда большая часть витамина </a:t>
            </a:r>
            <a:r>
              <a:rPr lang="en-US" altLang="ru-RU" sz="2800" dirty="0" smtClean="0">
                <a:solidFill>
                  <a:srgbClr val="002060"/>
                </a:solidFill>
              </a:rPr>
              <a:t>D</a:t>
            </a:r>
            <a:r>
              <a:rPr lang="ru-RU" altLang="ru-RU" sz="2800" dirty="0" smtClean="0">
                <a:solidFill>
                  <a:srgbClr val="002060"/>
                </a:solidFill>
              </a:rPr>
              <a:t> вырабатывается самим организмом человека – в коже, когда она подвергается действию солнечных лучей. </a:t>
            </a:r>
          </a:p>
          <a:p>
            <a:pPr eaLnBrk="1" hangingPunct="1">
              <a:buFont typeface="Wingdings" pitchFamily="2" charset="2"/>
              <a:buNone/>
            </a:pPr>
            <a:endParaRPr lang="ru-RU" altLang="ru-RU" sz="2800" dirty="0" smtClean="0">
              <a:solidFill>
                <a:srgbClr val="CC3300"/>
              </a:solidFill>
            </a:endParaRPr>
          </a:p>
        </p:txBody>
      </p:sp>
      <p:pic>
        <p:nvPicPr>
          <p:cNvPr id="7" name="Picture 2" descr="https://i.pinimg.com/736x/5f/d5/c0/5fd5c02c88982b46207e77ebdcf2878b.jpg"/>
          <p:cNvPicPr>
            <a:picLocks noChangeAspect="1" noChangeArrowheads="1"/>
          </p:cNvPicPr>
          <p:nvPr/>
        </p:nvPicPr>
        <p:blipFill>
          <a:blip r:embed="rId3" cstate="print"/>
          <a:srcRect l="16176" t="4904" r="14706" b="37227"/>
          <a:stretch>
            <a:fillRect/>
          </a:stretch>
        </p:blipFill>
        <p:spPr bwMode="auto">
          <a:xfrm>
            <a:off x="5796136" y="260648"/>
            <a:ext cx="2068615" cy="242088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http://i.mycdn.me/i?r=AzEPZsRbOZEKgBhR0XGMT1RknPfu981540b5W2KbHZfXxqaKTM5SRkZCeTgDn6uOyic"/>
          <p:cNvPicPr>
            <a:picLocks noChangeAspect="1" noChangeArrowheads="1"/>
          </p:cNvPicPr>
          <p:nvPr/>
        </p:nvPicPr>
        <p:blipFill>
          <a:blip r:embed="rId2" cstate="print"/>
          <a:srcRect t="12589"/>
          <a:stretch>
            <a:fillRect/>
          </a:stretch>
        </p:blipFill>
        <p:spPr bwMode="auto">
          <a:xfrm>
            <a:off x="251520" y="188640"/>
            <a:ext cx="8568952" cy="4572000"/>
          </a:xfrm>
          <a:prstGeom prst="rect">
            <a:avLst/>
          </a:prstGeom>
          <a:noFill/>
        </p:spPr>
      </p:pic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5085184"/>
            <a:ext cx="8317432" cy="143867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ru-RU" altLang="ru-RU" sz="2400" dirty="0" smtClean="0">
                <a:solidFill>
                  <a:srgbClr val="CC3300"/>
                </a:solidFill>
              </a:rPr>
              <a:t>    </a:t>
            </a:r>
            <a:r>
              <a:rPr lang="ru-RU" altLang="ru-RU" sz="2400" dirty="0" smtClean="0">
                <a:solidFill>
                  <a:srgbClr val="002060"/>
                </a:solidFill>
              </a:rPr>
              <a:t>Принимайте в пищу салатик из яиц и печени трески или</a:t>
            </a:r>
          </a:p>
          <a:p>
            <a:pPr>
              <a:buFont typeface="Wingdings" pitchFamily="2" charset="2"/>
              <a:buNone/>
            </a:pPr>
            <a:r>
              <a:rPr lang="ru-RU" altLang="ru-RU" sz="2400" dirty="0" smtClean="0">
                <a:solidFill>
                  <a:srgbClr val="002060"/>
                </a:solidFill>
              </a:rPr>
              <a:t>     бутерброд с красной икрой и тогда ваши зубы будут блестеть белой эмалью, а кости будут крепкими.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627784" y="1268760"/>
            <a:ext cx="3600400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43808" y="2060848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Витамин</a:t>
            </a:r>
            <a:r>
              <a:rPr lang="ru-RU" sz="4000" dirty="0" smtClean="0"/>
              <a:t> </a:t>
            </a:r>
            <a:r>
              <a:rPr lang="en-US" sz="4000" b="1" dirty="0" smtClean="0">
                <a:solidFill>
                  <a:srgbClr val="C00000"/>
                </a:solidFill>
              </a:rPr>
              <a:t>D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4" name="Picture 6" descr="http://glashataj.info/wp-content/uploads/2019/12/12500731.jpg"/>
          <p:cNvPicPr>
            <a:picLocks noChangeAspect="1" noChangeArrowheads="1"/>
          </p:cNvPicPr>
          <p:nvPr/>
        </p:nvPicPr>
        <p:blipFill>
          <a:blip r:embed="rId2" cstate="print"/>
          <a:srcRect t="33859"/>
          <a:stretch>
            <a:fillRect/>
          </a:stretch>
        </p:blipFill>
        <p:spPr bwMode="auto">
          <a:xfrm rot="16200000">
            <a:off x="-2439144" y="2439144"/>
            <a:ext cx="6858000" cy="1979712"/>
          </a:xfrm>
          <a:prstGeom prst="rect">
            <a:avLst/>
          </a:prstGeom>
          <a:noFill/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3185592"/>
            <a:ext cx="7452320" cy="3672408"/>
          </a:xfrm>
        </p:spPr>
        <p:txBody>
          <a:bodyPr>
            <a:noAutofit/>
          </a:bodyPr>
          <a:lstStyle/>
          <a:p>
            <a:pPr algn="l"/>
            <a:r>
              <a:rPr lang="ru-RU" altLang="ru-RU" sz="2800" b="1" dirty="0" smtClean="0">
                <a:solidFill>
                  <a:srgbClr val="C00000"/>
                </a:solidFill>
              </a:rPr>
              <a:t>Витамин</a:t>
            </a:r>
            <a:r>
              <a:rPr lang="ru-RU" sz="2800" b="1" dirty="0" smtClean="0">
                <a:solidFill>
                  <a:srgbClr val="C00000"/>
                </a:solidFill>
              </a:rPr>
              <a:t>  Е  </a:t>
            </a:r>
            <a:r>
              <a:rPr lang="ru-RU" sz="2800" dirty="0" smtClean="0">
                <a:solidFill>
                  <a:srgbClr val="002060"/>
                </a:solidFill>
              </a:rPr>
              <a:t>способствует улучшению общего состояния здоровья, играет роль в правильном развитии мышц.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Поддерживает здоровье глаз, сердца и нервной системы. Улучшает кровообращение кожи головы, ускоряет процесс заживления ран,  защищает кожу от пересыхания и воздействия вредных внешних факторов , сохраняет нашу молодость.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altLang="ru-RU" sz="2800" b="1" dirty="0" smtClean="0">
              <a:solidFill>
                <a:srgbClr val="C00000"/>
              </a:solidFill>
            </a:endParaRPr>
          </a:p>
        </p:txBody>
      </p:sp>
      <p:pic>
        <p:nvPicPr>
          <p:cNvPr id="32770" name="Picture 2" descr="https://sovetclub.ru/tim/3832dcc9d0d118c87b4e4d329e19703f.jpg"/>
          <p:cNvPicPr>
            <a:picLocks noChangeAspect="1" noChangeArrowheads="1"/>
          </p:cNvPicPr>
          <p:nvPr/>
        </p:nvPicPr>
        <p:blipFill>
          <a:blip r:embed="rId3" cstate="print"/>
          <a:srcRect l="31371" t="7590" r="33191" b="8917"/>
          <a:stretch>
            <a:fillRect/>
          </a:stretch>
        </p:blipFill>
        <p:spPr bwMode="auto">
          <a:xfrm>
            <a:off x="5652120" y="163136"/>
            <a:ext cx="1656184" cy="1897712"/>
          </a:xfrm>
          <a:prstGeom prst="rect">
            <a:avLst/>
          </a:prstGeom>
          <a:noFill/>
        </p:spPr>
      </p:pic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2699792" y="548680"/>
            <a:ext cx="3176737" cy="1216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Витамин</a:t>
            </a: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http://daygu.ru/wp-content/uploads/2018/06/vitamin-e-gde-soderzhitsya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640960" cy="5229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45224"/>
            <a:ext cx="8820472" cy="1251521"/>
          </a:xfrm>
        </p:spPr>
        <p:txBody>
          <a:bodyPr>
            <a:noAutofit/>
          </a:bodyPr>
          <a:lstStyle/>
          <a:p>
            <a:pPr algn="l"/>
            <a:r>
              <a:rPr lang="ru-RU" altLang="ru-RU" sz="3200" smtClean="0">
                <a:solidFill>
                  <a:srgbClr val="002060"/>
                </a:solidFill>
              </a:rPr>
              <a:t>А найдёте </a:t>
            </a:r>
            <a:r>
              <a:rPr lang="ru-RU" altLang="ru-RU" sz="3200" dirty="0" smtClean="0">
                <a:solidFill>
                  <a:srgbClr val="002060"/>
                </a:solidFill>
              </a:rPr>
              <a:t>вы его в зерновых продуктах, орехах и растительных маслах.</a:t>
            </a:r>
            <a:br>
              <a:rPr lang="ru-RU" altLang="ru-RU" sz="3200" dirty="0" smtClean="0">
                <a:solidFill>
                  <a:srgbClr val="002060"/>
                </a:solidFill>
              </a:rPr>
            </a:br>
            <a:endParaRPr lang="ru-RU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8" name="Picture 6" descr="https://i.pinimg.com/736x/a5/3c/97/a53c9745bca3817ad3c73455c8fad961.jpg"/>
          <p:cNvPicPr>
            <a:picLocks noChangeAspect="1" noChangeArrowheads="1"/>
          </p:cNvPicPr>
          <p:nvPr/>
        </p:nvPicPr>
        <p:blipFill>
          <a:blip r:embed="rId2" cstate="print"/>
          <a:srcRect l="2667" t="2667" r="2667" b="4000"/>
          <a:stretch>
            <a:fillRect/>
          </a:stretch>
        </p:blipFill>
        <p:spPr bwMode="auto">
          <a:xfrm flipH="1">
            <a:off x="179512" y="0"/>
            <a:ext cx="2051720" cy="20027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http://img.funtema.ru/12062014/laurenpurnells/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355976" y="0"/>
            <a:ext cx="2160240" cy="19168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 descr="http://img.funtema.ru/12062014/laurenpurnells/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0"/>
            <a:ext cx="2016224" cy="18976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 descr="https://mirgurme24.ru/thumb/2/pACqoTX7YwbKrPGpal3dQQ/r/d/0000258609_epgk7rx6.jpg"/>
          <p:cNvPicPr>
            <a:picLocks noChangeAspect="1" noChangeArrowheads="1"/>
          </p:cNvPicPr>
          <p:nvPr/>
        </p:nvPicPr>
        <p:blipFill>
          <a:blip r:embed="rId5" cstate="print"/>
          <a:srcRect l="7274" r="7343"/>
          <a:stretch>
            <a:fillRect/>
          </a:stretch>
        </p:blipFill>
        <p:spPr bwMode="auto">
          <a:xfrm>
            <a:off x="6526882" y="260648"/>
            <a:ext cx="2617118" cy="2232248"/>
          </a:xfrm>
          <a:prstGeom prst="rect">
            <a:avLst/>
          </a:prstGeom>
          <a:noFill/>
        </p:spPr>
      </p:pic>
      <p:pic>
        <p:nvPicPr>
          <p:cNvPr id="4" name="Picture 2" descr="https://fs01.vseosvita.ua/0100dm4h-ccaf/009.jpg"/>
          <p:cNvPicPr>
            <a:picLocks noChangeAspect="1" noChangeArrowheads="1"/>
          </p:cNvPicPr>
          <p:nvPr/>
        </p:nvPicPr>
        <p:blipFill>
          <a:blip r:embed="rId6" cstate="print"/>
          <a:srcRect l="2751" t="63650" b="5901"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</p:spPr>
      </p:pic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1700808"/>
            <a:ext cx="6120680" cy="782960"/>
          </a:xfrm>
        </p:spPr>
        <p:txBody>
          <a:bodyPr/>
          <a:lstStyle/>
          <a:p>
            <a:r>
              <a:rPr lang="ru-RU" altLang="ru-RU" b="1" dirty="0" smtClean="0">
                <a:solidFill>
                  <a:srgbClr val="C00000"/>
                </a:solidFill>
              </a:rPr>
              <a:t>Народная мудрость</a:t>
            </a:r>
            <a:endParaRPr lang="ru-RU" altLang="ru-RU" dirty="0" smtClean="0">
              <a:solidFill>
                <a:srgbClr val="CC3300"/>
              </a:solidFill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1043608" y="2492896"/>
            <a:ext cx="7488832" cy="230425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altLang="ru-RU" dirty="0" smtClean="0">
                <a:solidFill>
                  <a:srgbClr val="002060"/>
                </a:solidFill>
              </a:rPr>
              <a:t>Зелень на столе – здоровье на сто лет.</a:t>
            </a:r>
          </a:p>
          <a:p>
            <a:pPr>
              <a:buNone/>
            </a:pPr>
            <a:r>
              <a:rPr lang="ru-RU" altLang="ru-RU" dirty="0" smtClean="0">
                <a:solidFill>
                  <a:srgbClr val="002060"/>
                </a:solidFill>
              </a:rPr>
              <a:t>Обед без овощей – праздник без музыки.</a:t>
            </a:r>
          </a:p>
          <a:p>
            <a:pPr>
              <a:buNone/>
            </a:pPr>
            <a:r>
              <a:rPr lang="ru-RU" altLang="ru-RU" dirty="0" smtClean="0">
                <a:solidFill>
                  <a:srgbClr val="002060"/>
                </a:solidFill>
              </a:rPr>
              <a:t>Овощи и фрукты – музыка питания.</a:t>
            </a:r>
          </a:p>
          <a:p>
            <a:pPr>
              <a:buNone/>
            </a:pPr>
            <a:r>
              <a:rPr lang="ru-RU" altLang="ru-RU" dirty="0" smtClean="0">
                <a:solidFill>
                  <a:srgbClr val="C00000"/>
                </a:solidFill>
              </a:rPr>
              <a:t>А вы знаете, что вам  необходимо съедать                </a:t>
            </a:r>
          </a:p>
          <a:p>
            <a:pPr>
              <a:buNone/>
            </a:pPr>
            <a:r>
              <a:rPr lang="ru-RU" altLang="ru-RU" dirty="0" smtClean="0">
                <a:solidFill>
                  <a:srgbClr val="C00000"/>
                </a:solidFill>
              </a:rPr>
              <a:t>в день  500-600 г овощей и фруктов?</a:t>
            </a:r>
          </a:p>
          <a:p>
            <a:pPr>
              <a:buFont typeface="Wingdings" pitchFamily="2" charset="2"/>
              <a:buNone/>
            </a:pPr>
            <a:endParaRPr lang="ru-RU" altLang="ru-RU" dirty="0" smtClean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tasteresearch.org/wp-content/uploads/2016/11/Banner_3.jpg"/>
          <p:cNvPicPr>
            <a:picLocks noChangeAspect="1" noChangeArrowheads="1"/>
          </p:cNvPicPr>
          <p:nvPr/>
        </p:nvPicPr>
        <p:blipFill>
          <a:blip r:embed="rId2" cstate="print"/>
          <a:srcRect l="19288" t="64809"/>
          <a:stretch>
            <a:fillRect/>
          </a:stretch>
        </p:blipFill>
        <p:spPr bwMode="auto">
          <a:xfrm rot="5400000" flipV="1">
            <a:off x="4905164" y="2619164"/>
            <a:ext cx="6858000" cy="1619672"/>
          </a:xfrm>
          <a:prstGeom prst="rect">
            <a:avLst/>
          </a:prstGeom>
          <a:noFill/>
        </p:spPr>
      </p:pic>
      <p:pic>
        <p:nvPicPr>
          <p:cNvPr id="4" name="Picture 2" descr="https://food-resource.de/wp-content/uploads/2015/12/news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12976"/>
            <a:ext cx="7884368" cy="3645024"/>
          </a:xfrm>
          <a:prstGeom prst="rect">
            <a:avLst/>
          </a:prstGeom>
          <a:noFill/>
        </p:spPr>
      </p:pic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648"/>
            <a:ext cx="8460432" cy="1368152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 smtClean="0">
                <a:solidFill>
                  <a:srgbClr val="C00000"/>
                </a:solidFill>
              </a:rPr>
              <a:t>Итак, мы сегодня познакомились с очень полезными для нашего организма веществами –витаминами.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0" y="1827981"/>
            <a:ext cx="8028384" cy="5030019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400" dirty="0" smtClean="0">
                <a:solidFill>
                  <a:srgbClr val="002060"/>
                </a:solidFill>
              </a:rPr>
              <a:t>    Чтобы быть здоровыми, нужно знать витаминную азбуку и правильно питаться.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400" dirty="0" smtClean="0">
                <a:solidFill>
                  <a:srgbClr val="002060"/>
                </a:solidFill>
              </a:rPr>
              <a:t>     Ешьте побольше салатов, а не чипсов и шоколада.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400" dirty="0" smtClean="0">
                <a:solidFill>
                  <a:srgbClr val="002060"/>
                </a:solidFill>
              </a:rPr>
              <a:t>     А когда будете готовить себе витаминный салат, бросьте в него немного любви, чуть-чуть добра, капельку радости, кусочек  нежности.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400" dirty="0" smtClean="0">
                <a:solidFill>
                  <a:srgbClr val="002060"/>
                </a:solidFill>
              </a:rPr>
              <a:t>     Эти витамины придадут необыкновенный вкус любому блюду и принесут вам здоровье.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altLang="ru-RU" sz="2400" dirty="0" smtClean="0">
              <a:solidFill>
                <a:srgbClr val="CC3300"/>
              </a:solidFill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https://1.bp.blogspot.com/-xdWrtpMgoPk/XDwCtArd4sI/AAAAAAAABeQ/o1LwwWsjGzcefz1UUbeYdui_q-woyqFIwCLcBGAs/s1600/fullsize.jpg"/>
          <p:cNvPicPr>
            <a:picLocks noChangeAspect="1" noChangeArrowheads="1"/>
          </p:cNvPicPr>
          <p:nvPr/>
        </p:nvPicPr>
        <p:blipFill>
          <a:blip r:embed="rId2" cstate="print"/>
          <a:srcRect t="16667" r="833"/>
          <a:stretch>
            <a:fillRect/>
          </a:stretch>
        </p:blipFill>
        <p:spPr bwMode="auto">
          <a:xfrm>
            <a:off x="179512" y="1052736"/>
            <a:ext cx="8784976" cy="5600688"/>
          </a:xfrm>
          <a:prstGeom prst="rect">
            <a:avLst/>
          </a:prstGeom>
          <a:noFill/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88640"/>
            <a:ext cx="8748463" cy="1008112"/>
          </a:xfrm>
        </p:spPr>
        <p:txBody>
          <a:bodyPr>
            <a:noAutofit/>
          </a:bodyPr>
          <a:lstStyle/>
          <a:p>
            <a:r>
              <a:rPr lang="ru-RU" altLang="ru-RU" sz="3600" b="1" dirty="0" smtClean="0">
                <a:solidFill>
                  <a:srgbClr val="C00000"/>
                </a:solidFill>
              </a:rPr>
              <a:t>Назовите полезные и</a:t>
            </a:r>
            <a:r>
              <a:rPr lang="ru-RU" altLang="ru-RU" sz="3600" b="1" dirty="0" smtClean="0">
                <a:solidFill>
                  <a:srgbClr val="002060"/>
                </a:solidFill>
              </a:rPr>
              <a:t> вредные </a:t>
            </a:r>
            <a:r>
              <a:rPr lang="ru-RU" altLang="ru-RU" sz="3600" b="1" dirty="0" smtClean="0">
                <a:solidFill>
                  <a:srgbClr val="C00000"/>
                </a:solidFill>
              </a:rPr>
              <a:t>продукты?</a:t>
            </a: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Назовите какие витамины входят в состав этих продуктов?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1508" name="Picture 4" descr="https://avatars.mds.yandex.net/get-pdb/964102/682da809-0980-4ca1-be09-7301c96312aa/s1200?webp=false"/>
          <p:cNvPicPr>
            <a:picLocks noChangeAspect="1" noChangeArrowheads="1"/>
          </p:cNvPicPr>
          <p:nvPr/>
        </p:nvPicPr>
        <p:blipFill>
          <a:blip r:embed="rId2" cstate="print"/>
          <a:srcRect l="9265" r="10829"/>
          <a:stretch>
            <a:fillRect/>
          </a:stretch>
        </p:blipFill>
        <p:spPr bwMode="auto">
          <a:xfrm>
            <a:off x="4788024" y="3140968"/>
            <a:ext cx="1944216" cy="1824840"/>
          </a:xfrm>
          <a:prstGeom prst="rect">
            <a:avLst/>
          </a:prstGeom>
          <a:noFill/>
        </p:spPr>
      </p:pic>
      <p:pic>
        <p:nvPicPr>
          <p:cNvPr id="21510" name="Picture 6" descr="https://avatars.mds.yandex.net/get-mpic/2002045/img_id2136335071228703510.jpeg/orig"/>
          <p:cNvPicPr>
            <a:picLocks noChangeAspect="1" noChangeArrowheads="1"/>
          </p:cNvPicPr>
          <p:nvPr/>
        </p:nvPicPr>
        <p:blipFill>
          <a:blip r:embed="rId3" cstate="print"/>
          <a:srcRect r="6230" b="7018"/>
          <a:stretch>
            <a:fillRect/>
          </a:stretch>
        </p:blipFill>
        <p:spPr bwMode="auto">
          <a:xfrm>
            <a:off x="323528" y="4653136"/>
            <a:ext cx="1944216" cy="1834820"/>
          </a:xfrm>
          <a:prstGeom prst="rect">
            <a:avLst/>
          </a:prstGeom>
          <a:noFill/>
        </p:spPr>
      </p:pic>
      <p:pic>
        <p:nvPicPr>
          <p:cNvPr id="21512" name="Picture 8" descr="https://s1.1zoom.ru/big7/962/Kiwi_Closeup_469413.jpg"/>
          <p:cNvPicPr>
            <a:picLocks noChangeAspect="1" noChangeArrowheads="1"/>
          </p:cNvPicPr>
          <p:nvPr/>
        </p:nvPicPr>
        <p:blipFill>
          <a:blip r:embed="rId4" cstate="print"/>
          <a:srcRect l="7895" t="7018" r="3947" b="7018"/>
          <a:stretch>
            <a:fillRect/>
          </a:stretch>
        </p:blipFill>
        <p:spPr bwMode="auto">
          <a:xfrm>
            <a:off x="2483768" y="5085184"/>
            <a:ext cx="2067658" cy="1512168"/>
          </a:xfrm>
          <a:prstGeom prst="rect">
            <a:avLst/>
          </a:prstGeom>
          <a:noFill/>
        </p:spPr>
      </p:pic>
      <p:pic>
        <p:nvPicPr>
          <p:cNvPr id="21514" name="Picture 10" descr="https://avatars.mds.yandex.net/get-zen_doc/61014/pub_5aab65b55f4967469de30dd8_5aab683e1410c3abf2a76b70/scale_1200"/>
          <p:cNvPicPr>
            <a:picLocks noChangeAspect="1" noChangeArrowheads="1"/>
          </p:cNvPicPr>
          <p:nvPr/>
        </p:nvPicPr>
        <p:blipFill>
          <a:blip r:embed="rId5" cstate="print"/>
          <a:srcRect l="7153" t="2199" r="4151" b="3236"/>
          <a:stretch>
            <a:fillRect/>
          </a:stretch>
        </p:blipFill>
        <p:spPr bwMode="auto">
          <a:xfrm>
            <a:off x="4860032" y="5157192"/>
            <a:ext cx="2036319" cy="1412286"/>
          </a:xfrm>
          <a:prstGeom prst="rect">
            <a:avLst/>
          </a:prstGeom>
          <a:noFill/>
        </p:spPr>
      </p:pic>
      <p:pic>
        <p:nvPicPr>
          <p:cNvPr id="21516" name="Picture 12" descr="https://www.addulive.com/wp-content/uploads/2014/02/HJ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5085184"/>
            <a:ext cx="1979712" cy="1373188"/>
          </a:xfrm>
          <a:prstGeom prst="rect">
            <a:avLst/>
          </a:prstGeom>
          <a:noFill/>
        </p:spPr>
      </p:pic>
      <p:pic>
        <p:nvPicPr>
          <p:cNvPr id="21518" name="Picture 14" descr="https://avatars.mds.yandex.net/get-zen_doc/105853/pub_5b5b23f1261aac00aafe1c45_5b5b24230896e600a9ad9eb6/scale_120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1412776"/>
            <a:ext cx="1800200" cy="1376253"/>
          </a:xfrm>
          <a:prstGeom prst="rect">
            <a:avLst/>
          </a:prstGeom>
          <a:noFill/>
        </p:spPr>
      </p:pic>
      <p:pic>
        <p:nvPicPr>
          <p:cNvPr id="21520" name="Picture 16" descr="http://xn--80adimibcda2a4bx9a2j.xn--p1ai/wa-data/public/shop/products/55/15/1555/images/903/903.97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27784" y="3212976"/>
            <a:ext cx="1861267" cy="1746025"/>
          </a:xfrm>
          <a:prstGeom prst="rect">
            <a:avLst/>
          </a:prstGeom>
          <a:noFill/>
        </p:spPr>
      </p:pic>
      <p:pic>
        <p:nvPicPr>
          <p:cNvPr id="21522" name="Picture 18" descr="http://risovach.ru/upload/2014/12/generator/syr_68359978_orig_.jpg"/>
          <p:cNvPicPr>
            <a:picLocks noChangeAspect="1" noChangeArrowheads="1"/>
          </p:cNvPicPr>
          <p:nvPr/>
        </p:nvPicPr>
        <p:blipFill>
          <a:blip r:embed="rId9" cstate="print"/>
          <a:srcRect l="6743" t="3547" b="8688"/>
          <a:stretch>
            <a:fillRect/>
          </a:stretch>
        </p:blipFill>
        <p:spPr bwMode="auto">
          <a:xfrm>
            <a:off x="6804248" y="2996952"/>
            <a:ext cx="2339752" cy="1944216"/>
          </a:xfrm>
          <a:prstGeom prst="rect">
            <a:avLst/>
          </a:prstGeom>
          <a:noFill/>
        </p:spPr>
      </p:pic>
      <p:pic>
        <p:nvPicPr>
          <p:cNvPr id="21524" name="Picture 20" descr="https://get.wallhere.com/photo/cranberries-blackberries-strawberries-berries-1042055.jpg"/>
          <p:cNvPicPr>
            <a:picLocks noChangeAspect="1" noChangeArrowheads="1"/>
          </p:cNvPicPr>
          <p:nvPr/>
        </p:nvPicPr>
        <p:blipFill>
          <a:blip r:embed="rId10" cstate="print"/>
          <a:srcRect l="6121" r="8694" b="3448"/>
          <a:stretch>
            <a:fillRect/>
          </a:stretch>
        </p:blipFill>
        <p:spPr bwMode="auto">
          <a:xfrm>
            <a:off x="6948264" y="1398547"/>
            <a:ext cx="1944216" cy="1629881"/>
          </a:xfrm>
          <a:prstGeom prst="rect">
            <a:avLst/>
          </a:prstGeom>
          <a:noFill/>
        </p:spPr>
      </p:pic>
      <p:pic>
        <p:nvPicPr>
          <p:cNvPr id="21526" name="Picture 22" descr="https://fb.ru/misc/i/gallery/47518/3090524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355976" y="1484784"/>
            <a:ext cx="2592288" cy="1728193"/>
          </a:xfrm>
          <a:prstGeom prst="rect">
            <a:avLst/>
          </a:prstGeom>
          <a:noFill/>
        </p:spPr>
      </p:pic>
      <p:pic>
        <p:nvPicPr>
          <p:cNvPr id="21530" name="Picture 26" descr="https://static8.depositphotos.com/1194063/917/i/950/depositphotos_9177924-stock-photo-fresh-salmon-with-parsley-and.jpg"/>
          <p:cNvPicPr>
            <a:picLocks noChangeAspect="1" noChangeArrowheads="1"/>
          </p:cNvPicPr>
          <p:nvPr/>
        </p:nvPicPr>
        <p:blipFill>
          <a:blip r:embed="rId12" cstate="print"/>
          <a:srcRect l="12048" r="10843" b="9639"/>
          <a:stretch>
            <a:fillRect/>
          </a:stretch>
        </p:blipFill>
        <p:spPr bwMode="auto">
          <a:xfrm>
            <a:off x="2051720" y="1484784"/>
            <a:ext cx="2160240" cy="1687688"/>
          </a:xfrm>
          <a:prstGeom prst="rect">
            <a:avLst/>
          </a:prstGeom>
          <a:noFill/>
        </p:spPr>
      </p:pic>
      <p:pic>
        <p:nvPicPr>
          <p:cNvPr id="21532" name="Picture 28" descr="https://etozheludok.ru/wp-content/uploads/2018/04/svekla-1-e1523625933469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flipH="1">
            <a:off x="0" y="2852936"/>
            <a:ext cx="2160239" cy="165069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avatars.mds.yandex.net/get-pdb/936249/3d83d0f5-8e25-4bd7-969c-7b878ca8fc18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6192688" cy="2736304"/>
          </a:xfrm>
          <a:prstGeom prst="rect">
            <a:avLst/>
          </a:prstGeom>
          <a:noFill/>
        </p:spPr>
      </p:pic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260648"/>
            <a:ext cx="8496944" cy="79208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altLang="ru-RU" sz="4000" b="1" dirty="0" smtClean="0">
                <a:solidFill>
                  <a:srgbClr val="002060"/>
                </a:solidFill>
              </a:rPr>
              <a:t>Какова еда и питье – таково и житьё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3573016"/>
            <a:ext cx="8892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altLang="ru-RU" sz="3600" b="1" dirty="0" smtClean="0">
                <a:solidFill>
                  <a:srgbClr val="C00000"/>
                </a:solidFill>
                <a:latin typeface="+mj-lt"/>
              </a:rPr>
              <a:t>Будьте здоровы и приятного вам аппетита</a:t>
            </a:r>
            <a:r>
              <a:rPr lang="ru-RU" altLang="ru-RU" sz="3200" b="1" dirty="0" smtClean="0">
                <a:solidFill>
                  <a:srgbClr val="C00000"/>
                </a:solidFill>
                <a:latin typeface="+mj-lt"/>
              </a:rPr>
              <a:t>!</a:t>
            </a:r>
          </a:p>
        </p:txBody>
      </p:sp>
      <p:pic>
        <p:nvPicPr>
          <p:cNvPr id="18440" name="Picture 8" descr="https://avatars.mds.yandex.net/get-pdb/1906262/ec62afd0-542b-4ed1-b555-e4be95c02cf3/s1200?webp=false"/>
          <p:cNvPicPr>
            <a:picLocks noChangeAspect="1" noChangeArrowheads="1"/>
          </p:cNvPicPr>
          <p:nvPr/>
        </p:nvPicPr>
        <p:blipFill>
          <a:blip r:embed="rId3" cstate="print"/>
          <a:srcRect l="5665" t="6688" r="7088" b="5347"/>
          <a:stretch>
            <a:fillRect/>
          </a:stretch>
        </p:blipFill>
        <p:spPr bwMode="auto">
          <a:xfrm>
            <a:off x="6736469" y="4149080"/>
            <a:ext cx="2407531" cy="2376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42" name="AutoShape 10" descr="https://www.designferia.com/sites/default/files/images/18-manger-equilibre-enfan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44" name="Picture 12" descr="https://www.designferia.com/sites/default/files/images/18-manger-equilibre-enfant.jpg"/>
          <p:cNvPicPr>
            <a:picLocks noChangeAspect="1" noChangeArrowheads="1"/>
          </p:cNvPicPr>
          <p:nvPr/>
        </p:nvPicPr>
        <p:blipFill>
          <a:blip r:embed="rId4" cstate="print"/>
          <a:srcRect l="7895" t="6690" r="6391" b="4024"/>
          <a:stretch>
            <a:fillRect/>
          </a:stretch>
        </p:blipFill>
        <p:spPr bwMode="auto">
          <a:xfrm>
            <a:off x="0" y="4221088"/>
            <a:ext cx="2376264" cy="23449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46" name="Picture 14" descr="https://avatars.mds.yandex.net/get-pdb/163339/4291c79a-6a12-4081-8212-ec3225fffbba/s1200?webp=false"/>
          <p:cNvPicPr>
            <a:picLocks noChangeAspect="1" noChangeArrowheads="1"/>
          </p:cNvPicPr>
          <p:nvPr/>
        </p:nvPicPr>
        <p:blipFill>
          <a:blip r:embed="rId5" cstate="print"/>
          <a:srcRect l="2582" t="5579" r="4214" b="3557"/>
          <a:stretch>
            <a:fillRect/>
          </a:stretch>
        </p:blipFill>
        <p:spPr bwMode="auto">
          <a:xfrm>
            <a:off x="4572000" y="4437112"/>
            <a:ext cx="2232248" cy="21031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48" name="Picture 16" descr="https://demiart.ru/forum/uploads13/post-735564-1382164270.jpg"/>
          <p:cNvPicPr>
            <a:picLocks noChangeAspect="1" noChangeArrowheads="1"/>
          </p:cNvPicPr>
          <p:nvPr/>
        </p:nvPicPr>
        <p:blipFill>
          <a:blip r:embed="rId6" cstate="print"/>
          <a:srcRect l="5243" t="2886" b="3795"/>
          <a:stretch>
            <a:fillRect/>
          </a:stretch>
        </p:blipFill>
        <p:spPr bwMode="auto">
          <a:xfrm>
            <a:off x="2339752" y="4365104"/>
            <a:ext cx="2311963" cy="22768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50" name="Picture 18" descr="https://image.freepik.com/free-photo/_80510-1014.jpg"/>
          <p:cNvPicPr>
            <a:picLocks noChangeAspect="1" noChangeArrowheads="1"/>
          </p:cNvPicPr>
          <p:nvPr/>
        </p:nvPicPr>
        <p:blipFill>
          <a:blip r:embed="rId7" cstate="print"/>
          <a:srcRect l="8274" t="3448" b="12069"/>
          <a:stretch>
            <a:fillRect/>
          </a:stretch>
        </p:blipFill>
        <p:spPr bwMode="auto">
          <a:xfrm>
            <a:off x="6516216" y="1052736"/>
            <a:ext cx="2280916" cy="259228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funart.pro/uploads/posts/2020-04/1585772339_24-p-foni-dlya-menyu-v-vk-94.jpg"/>
          <p:cNvPicPr>
            <a:picLocks noChangeAspect="1" noChangeArrowheads="1"/>
          </p:cNvPicPr>
          <p:nvPr/>
        </p:nvPicPr>
        <p:blipFill>
          <a:blip r:embed="rId2" cstate="print"/>
          <a:srcRect r="73625"/>
          <a:stretch>
            <a:fillRect/>
          </a:stretch>
        </p:blipFill>
        <p:spPr bwMode="auto">
          <a:xfrm rot="5400000">
            <a:off x="3613584" y="-3613584"/>
            <a:ext cx="1916832" cy="9144000"/>
          </a:xfrm>
          <a:prstGeom prst="rect">
            <a:avLst/>
          </a:prstGeom>
          <a:noFill/>
        </p:spPr>
      </p:pic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0" y="2060848"/>
            <a:ext cx="9144000" cy="158417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altLang="ru-RU" sz="2800" b="1" dirty="0" smtClean="0">
                <a:solidFill>
                  <a:srgbClr val="C00000"/>
                </a:solidFill>
              </a:rPr>
              <a:t>            </a:t>
            </a:r>
            <a:r>
              <a:rPr lang="ru-RU" altLang="ru-RU" b="1" dirty="0" smtClean="0">
                <a:solidFill>
                  <a:srgbClr val="C00000"/>
                </a:solidFill>
              </a:rPr>
              <a:t>Для чего  человеку необходимы витамины? </a:t>
            </a:r>
          </a:p>
          <a:p>
            <a:pPr algn="ctr">
              <a:buNone/>
            </a:pPr>
            <a:r>
              <a:rPr lang="ru-RU" altLang="ru-RU" b="1" dirty="0" smtClean="0">
                <a:solidFill>
                  <a:srgbClr val="C00000"/>
                </a:solidFill>
              </a:rPr>
              <a:t>Как влияют витамины на здоровье человека?</a:t>
            </a:r>
          </a:p>
          <a:p>
            <a:pPr algn="ctr">
              <a:buNone/>
            </a:pPr>
            <a:r>
              <a:rPr lang="ru-RU" altLang="ru-RU" b="1" dirty="0" smtClean="0">
                <a:solidFill>
                  <a:srgbClr val="C00000"/>
                </a:solidFill>
              </a:rPr>
              <a:t>А вы принимаете витамины?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79512" y="3789040"/>
            <a:ext cx="8964488" cy="28803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alt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Витамины</a:t>
            </a:r>
            <a:r>
              <a:rPr kumimoji="0" lang="ru-RU" alt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alt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это особые вещества, необходимые для нормальной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alt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жизнедеятельности организма человека и хорошего самочувствия. Оказывается, без участия витаминов в нашем с вами организме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alt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 могут протекать процессы обмена веществ.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alt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alt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 еще витамины: </a:t>
            </a:r>
            <a:r>
              <a:rPr kumimoji="0" lang="ru-RU" alt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увеличивают работоспособность;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alt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способствуют скорейшему выздоровлению.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altLang="ru-RU" sz="2500" b="0" i="0" u="none" strike="noStrike" kern="1200" cap="none" spc="0" normalizeH="0" baseline="0" noProof="0" dirty="0" smtClean="0">
              <a:ln>
                <a:noFill/>
              </a:ln>
              <a:solidFill>
                <a:srgbClr val="CC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https://avatars.mds.yandex.net/get-pdb/1050037/ed3c86c5-4497-4508-9ac7-7d292b68f859/s1200"/>
          <p:cNvPicPr>
            <a:picLocks noChangeAspect="1" noChangeArrowheads="1"/>
          </p:cNvPicPr>
          <p:nvPr/>
        </p:nvPicPr>
        <p:blipFill>
          <a:blip r:embed="rId2" cstate="print"/>
          <a:srcRect l="1111" r="3598"/>
          <a:stretch>
            <a:fillRect/>
          </a:stretch>
        </p:blipFill>
        <p:spPr bwMode="auto">
          <a:xfrm>
            <a:off x="179512" y="0"/>
            <a:ext cx="878497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tasteresearch.org/wp-content/uploads/2016/11/Banner_3.jpg"/>
          <p:cNvPicPr>
            <a:picLocks noChangeAspect="1" noChangeArrowheads="1"/>
          </p:cNvPicPr>
          <p:nvPr/>
        </p:nvPicPr>
        <p:blipFill>
          <a:blip r:embed="rId2" cstate="print"/>
          <a:srcRect l="13776" t="52293"/>
          <a:stretch>
            <a:fillRect/>
          </a:stretch>
        </p:blipFill>
        <p:spPr bwMode="auto">
          <a:xfrm flipH="1">
            <a:off x="0" y="4365104"/>
            <a:ext cx="9144000" cy="2492896"/>
          </a:xfrm>
          <a:prstGeom prst="rect">
            <a:avLst/>
          </a:prstGeom>
          <a:noFill/>
        </p:spPr>
      </p:pic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776" y="620688"/>
            <a:ext cx="3312369" cy="1008112"/>
          </a:xfrm>
        </p:spPr>
        <p:txBody>
          <a:bodyPr>
            <a:normAutofit/>
          </a:bodyPr>
          <a:lstStyle/>
          <a:p>
            <a:r>
              <a:rPr lang="ru-RU" altLang="ru-RU" sz="5400" b="1" dirty="0" smtClean="0">
                <a:solidFill>
                  <a:srgbClr val="CC3300"/>
                </a:solidFill>
              </a:rPr>
              <a:t>Витамин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844824"/>
            <a:ext cx="8964488" cy="432048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ru-RU" altLang="ru-RU" sz="2800" dirty="0" smtClean="0">
                <a:solidFill>
                  <a:srgbClr val="002060"/>
                </a:solidFill>
              </a:rPr>
              <a:t>   </a:t>
            </a:r>
            <a:r>
              <a:rPr lang="ru-RU" altLang="ru-RU" dirty="0" smtClean="0">
                <a:solidFill>
                  <a:srgbClr val="002060"/>
                </a:solidFill>
              </a:rPr>
              <a:t>Первой буквой, как и в нашем алфавите,</a:t>
            </a:r>
          </a:p>
          <a:p>
            <a:pPr>
              <a:buFont typeface="Wingdings" pitchFamily="2" charset="2"/>
              <a:buNone/>
            </a:pPr>
            <a:r>
              <a:rPr lang="ru-RU" altLang="ru-RU" dirty="0" smtClean="0">
                <a:solidFill>
                  <a:srgbClr val="002060"/>
                </a:solidFill>
              </a:rPr>
              <a:t>   стоит буква А – это главный витамин, потому</a:t>
            </a:r>
          </a:p>
          <a:p>
            <a:pPr>
              <a:buFont typeface="Wingdings" pitchFamily="2" charset="2"/>
              <a:buNone/>
            </a:pPr>
            <a:r>
              <a:rPr lang="ru-RU" altLang="ru-RU" dirty="0" smtClean="0">
                <a:solidFill>
                  <a:srgbClr val="002060"/>
                </a:solidFill>
              </a:rPr>
              <a:t>   что он обеспечивает нормальное состояние</a:t>
            </a:r>
          </a:p>
          <a:p>
            <a:pPr>
              <a:buFont typeface="Wingdings" pitchFamily="2" charset="2"/>
              <a:buNone/>
            </a:pPr>
            <a:r>
              <a:rPr lang="ru-RU" altLang="ru-RU" dirty="0" smtClean="0">
                <a:solidFill>
                  <a:srgbClr val="002060"/>
                </a:solidFill>
              </a:rPr>
              <a:t>    кожи и слизистых оболочек, улучшает зрение,  помогает  сопротивляться заболеваниям и помогает расти и развиваться нашему организму.</a:t>
            </a:r>
          </a:p>
          <a:p>
            <a:pPr>
              <a:buFont typeface="Wingdings" pitchFamily="2" charset="2"/>
              <a:buNone/>
            </a:pPr>
            <a:endParaRPr lang="ru-RU" altLang="ru-RU" sz="2800" dirty="0" smtClean="0">
              <a:solidFill>
                <a:srgbClr val="CC3300"/>
              </a:solidFill>
            </a:endParaRPr>
          </a:p>
        </p:txBody>
      </p:sp>
      <p:pic>
        <p:nvPicPr>
          <p:cNvPr id="43010" name="Picture 2" descr="https://progryzhu.ru/wp-content/uploads/2018/03/Vitamin-A.jpg"/>
          <p:cNvPicPr>
            <a:picLocks noChangeAspect="1" noChangeArrowheads="1"/>
          </p:cNvPicPr>
          <p:nvPr/>
        </p:nvPicPr>
        <p:blipFill>
          <a:blip r:embed="rId3" cstate="print"/>
          <a:srcRect l="17325" r="22826"/>
          <a:stretch>
            <a:fillRect/>
          </a:stretch>
        </p:blipFill>
        <p:spPr bwMode="auto">
          <a:xfrm>
            <a:off x="5940152" y="260648"/>
            <a:ext cx="1656184" cy="166035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https://recepty-zdorovia.com/wp-content/uploads/2018/06/wsi-imageoptim-1-6.jpg"/>
          <p:cNvPicPr>
            <a:picLocks noChangeAspect="1" noChangeArrowheads="1"/>
          </p:cNvPicPr>
          <p:nvPr/>
        </p:nvPicPr>
        <p:blipFill>
          <a:blip r:embed="rId2" cstate="print"/>
          <a:srcRect l="2732" t="1947" r="1644" b="2673"/>
          <a:stretch>
            <a:fillRect/>
          </a:stretch>
        </p:blipFill>
        <p:spPr bwMode="auto">
          <a:xfrm>
            <a:off x="251520" y="188640"/>
            <a:ext cx="8640960" cy="4464495"/>
          </a:xfrm>
          <a:prstGeom prst="rect">
            <a:avLst/>
          </a:prstGeom>
          <a:noFill/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395536" y="4653136"/>
            <a:ext cx="8748464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400" b="1" dirty="0" smtClean="0">
                <a:solidFill>
                  <a:srgbClr val="C00000"/>
                </a:solidFill>
                <a:latin typeface="+mj-lt"/>
              </a:rPr>
              <a:t>Витамин </a:t>
            </a:r>
            <a:r>
              <a:rPr lang="ru-RU" altLang="ru-RU" sz="2400" b="1" dirty="0">
                <a:solidFill>
                  <a:srgbClr val="C00000"/>
                </a:solidFill>
                <a:latin typeface="+mj-lt"/>
              </a:rPr>
              <a:t>А </a:t>
            </a:r>
            <a:r>
              <a:rPr lang="ru-RU" altLang="ru-RU" sz="24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altLang="ru-RU" sz="2400" dirty="0">
                <a:solidFill>
                  <a:srgbClr val="002060"/>
                </a:solidFill>
                <a:latin typeface="+mj-lt"/>
              </a:rPr>
              <a:t>содержится в животных продуктах, имеющих в своем составе жир: в масле, сыре, молоке, в рыбе, печени. Кроме того, морковь, плоды шиповника, салат, сладкий перец в большом количестве содержит провитамин А (</a:t>
            </a:r>
            <a:r>
              <a:rPr lang="ru-RU" altLang="ru-RU" sz="2400" dirty="0" err="1">
                <a:solidFill>
                  <a:srgbClr val="002060"/>
                </a:solidFill>
                <a:latin typeface="+mj-lt"/>
              </a:rPr>
              <a:t>ретинол</a:t>
            </a:r>
            <a:r>
              <a:rPr lang="ru-RU" altLang="ru-RU" sz="2400" dirty="0">
                <a:solidFill>
                  <a:srgbClr val="002060"/>
                </a:solidFill>
                <a:latin typeface="+mj-lt"/>
              </a:rPr>
              <a:t>), который в организме в сочетании с жиром превращается в витамин </a:t>
            </a:r>
            <a:r>
              <a:rPr lang="ru-RU" altLang="ru-RU" sz="2400" dirty="0" smtClean="0">
                <a:solidFill>
                  <a:srgbClr val="002060"/>
                </a:solidFill>
                <a:latin typeface="+mj-lt"/>
              </a:rPr>
              <a:t>А.</a:t>
            </a:r>
            <a:endParaRPr lang="ru-RU" altLang="ru-RU" sz="2400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https://feminissimo.ru/core/fileman/Uploads/b1_b2_b6_b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564904"/>
            <a:ext cx="8136904" cy="4077072"/>
          </a:xfrm>
          <a:prstGeom prst="rect">
            <a:avLst/>
          </a:prstGeom>
          <a:noFill/>
        </p:spPr>
      </p:pic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251520" y="260648"/>
            <a:ext cx="889248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Витамины группы В </a:t>
            </a:r>
            <a:r>
              <a:rPr lang="ru-RU" sz="2400" dirty="0" smtClean="0">
                <a:solidFill>
                  <a:srgbClr val="002060"/>
                </a:solidFill>
              </a:rPr>
              <a:t>обладают множеством преимуществ: они помогают нашему организму превращать другие питательные вещества в энергию и противостоять усталости, поддерживают здоровый обмен веществ и функцию нервной системы, здоровье сердца и кожи.</a:t>
            </a: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9512" y="5013176"/>
            <a:ext cx="8964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Витамины содержится в самых разнообразных продуктах: мясе, яйцах, субпродуктах, бобовых, семенах, орехах, морских овощах, пищевых дрожжах, определенных цельных злаках и зелёных овощах.</a:t>
            </a:r>
          </a:p>
          <a:p>
            <a:pPr eaLnBrk="1" hangingPunct="1"/>
            <a:endParaRPr lang="ru-RU" altLang="ru-RU" sz="2400" dirty="0">
              <a:solidFill>
                <a:srgbClr val="002060"/>
              </a:solidFill>
            </a:endParaRPr>
          </a:p>
        </p:txBody>
      </p:sp>
      <p:pic>
        <p:nvPicPr>
          <p:cNvPr id="41990" name="Picture 6" descr="https://immunologiya.info/wp-content/uploads/2020/03/prod_vitam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12968" cy="489654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0" descr="https://s.slide-share.ru/image/6269047.jpeg"/>
          <p:cNvPicPr>
            <a:picLocks noChangeAspect="1" noChangeArrowheads="1"/>
          </p:cNvPicPr>
          <p:nvPr/>
        </p:nvPicPr>
        <p:blipFill>
          <a:blip r:embed="rId2" cstate="print"/>
          <a:srcRect r="30313" b="25850"/>
          <a:stretch>
            <a:fillRect/>
          </a:stretch>
        </p:blipFill>
        <p:spPr bwMode="auto">
          <a:xfrm>
            <a:off x="0" y="0"/>
            <a:ext cx="6372200" cy="6858000"/>
          </a:xfrm>
          <a:prstGeom prst="rect">
            <a:avLst/>
          </a:prstGeom>
          <a:noFill/>
        </p:spPr>
      </p:pic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203848" y="1340768"/>
            <a:ext cx="3456385" cy="1035968"/>
          </a:xfrm>
        </p:spPr>
        <p:txBody>
          <a:bodyPr>
            <a:normAutofit/>
          </a:bodyPr>
          <a:lstStyle/>
          <a:p>
            <a:r>
              <a:rPr lang="ru-RU" altLang="ru-RU" sz="5400" b="1" dirty="0" smtClean="0">
                <a:solidFill>
                  <a:srgbClr val="CC3300"/>
                </a:solidFill>
              </a:rPr>
              <a:t>Витамин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2348880"/>
            <a:ext cx="8820472" cy="4176464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altLang="ru-RU" sz="2800" dirty="0" smtClean="0">
                <a:solidFill>
                  <a:srgbClr val="CC3300"/>
                </a:solidFill>
              </a:rPr>
              <a:t>          </a:t>
            </a:r>
            <a:r>
              <a:rPr lang="ru-RU" altLang="ru-RU" dirty="0" smtClean="0">
                <a:solidFill>
                  <a:srgbClr val="002060"/>
                </a:solidFill>
              </a:rPr>
              <a:t>У вас часто портится настроение? </a:t>
            </a:r>
          </a:p>
          <a:p>
            <a:pPr>
              <a:buFont typeface="Wingdings" pitchFamily="2" charset="2"/>
              <a:buNone/>
            </a:pPr>
            <a:r>
              <a:rPr lang="ru-RU" altLang="ru-RU" dirty="0">
                <a:solidFill>
                  <a:srgbClr val="002060"/>
                </a:solidFill>
              </a:rPr>
              <a:t> </a:t>
            </a:r>
            <a:r>
              <a:rPr lang="ru-RU" altLang="ru-RU" dirty="0" smtClean="0">
                <a:solidFill>
                  <a:srgbClr val="002060"/>
                </a:solidFill>
              </a:rPr>
              <a:t>   Вы плохо запомнили домашнее задание,  поэтому у вас куда-то пропал аппетит? </a:t>
            </a:r>
          </a:p>
          <a:p>
            <a:pPr>
              <a:buFont typeface="Wingdings" pitchFamily="2" charset="2"/>
              <a:buNone/>
            </a:pPr>
            <a:r>
              <a:rPr lang="ru-RU" altLang="ru-RU" dirty="0">
                <a:solidFill>
                  <a:srgbClr val="002060"/>
                </a:solidFill>
              </a:rPr>
              <a:t> </a:t>
            </a:r>
            <a:r>
              <a:rPr lang="ru-RU" altLang="ru-RU" dirty="0" smtClean="0">
                <a:solidFill>
                  <a:srgbClr val="002060"/>
                </a:solidFill>
              </a:rPr>
              <a:t>   Все ясно!  Вам срочно необходим  Витамин B1, который укрепит вашу  нервную систему, освежит память, улучшит пищеварение.</a:t>
            </a:r>
          </a:p>
        </p:txBody>
      </p:sp>
      <p:pic>
        <p:nvPicPr>
          <p:cNvPr id="39938" name="Picture 2" descr="https://golos.ua/images/items/2019-06/25/WMwutPfggL4XusBx/img_top.jpg"/>
          <p:cNvPicPr>
            <a:picLocks noChangeAspect="1" noChangeArrowheads="1"/>
          </p:cNvPicPr>
          <p:nvPr/>
        </p:nvPicPr>
        <p:blipFill>
          <a:blip r:embed="rId3" cstate="print"/>
          <a:srcRect r="15259" b="9841"/>
          <a:stretch>
            <a:fillRect/>
          </a:stretch>
        </p:blipFill>
        <p:spPr bwMode="auto">
          <a:xfrm>
            <a:off x="6372200" y="692696"/>
            <a:ext cx="1878374" cy="1728192"/>
          </a:xfrm>
          <a:prstGeom prst="rect">
            <a:avLst/>
          </a:prstGeom>
          <a:noFill/>
        </p:spPr>
      </p:pic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187624" y="5517232"/>
            <a:ext cx="6984776" cy="908720"/>
          </a:xfrm>
          <a:prstGeom prst="rect">
            <a:avLst/>
          </a:prstGeom>
        </p:spPr>
        <p:txBody>
          <a:bodyPr/>
          <a:lstStyle/>
          <a:p>
            <a:pPr marL="342900" lvl="0" indent="-342900" algn="ctr" eaLnBrk="1" fontAlgn="auto" hangingPunct="1">
              <a:spcBef>
                <a:spcPct val="20000"/>
              </a:spcBef>
              <a:spcAft>
                <a:spcPts val="0"/>
              </a:spcAft>
            </a:pPr>
            <a:r>
              <a:rPr kumimoji="0" lang="ru-RU" alt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Каждый день пейте  молоко и раз </a:t>
            </a:r>
            <a:r>
              <a:rPr lang="ru-RU" altLang="ru-RU" sz="2600" dirty="0" smtClean="0">
                <a:solidFill>
                  <a:srgbClr val="C00000"/>
                </a:solidFill>
                <a:latin typeface="+mn-lt"/>
              </a:rPr>
              <a:t>в неделю                                 ешьте </a:t>
            </a:r>
            <a:r>
              <a:rPr kumimoji="0" lang="ru-RU" alt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фасолевый супчик.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altLang="ru-RU" sz="2600" b="0" i="0" u="none" strike="noStrike" kern="1200" cap="none" spc="0" normalizeH="0" baseline="0" noProof="0" dirty="0" smtClean="0">
              <a:ln>
                <a:noFill/>
              </a:ln>
              <a:solidFill>
                <a:srgbClr val="CC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0" name="Picture 6" descr="https://thumbs.dreamstime.com/z/%D0%BE%D1%80%D0%B0%D0%BD%D0%B6%D0%B5%D0%B2%D0%B0%D1%8F-%D1%80%D0%B0%D0%BC%D0%BA%D0%B0-%D0%BD%D0%B0-%D0%B1%D0%B5-%D0%B8%D0%B7%D0%BD%D0%B5-37426904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 r="69474" b="12142"/>
          <a:stretch>
            <a:fillRect/>
          </a:stretch>
        </p:blipFill>
        <p:spPr bwMode="auto">
          <a:xfrm>
            <a:off x="0" y="0"/>
            <a:ext cx="4644008" cy="6858000"/>
          </a:xfrm>
          <a:prstGeom prst="rect">
            <a:avLst/>
          </a:prstGeom>
          <a:noFill/>
        </p:spPr>
      </p:pic>
      <p:pic>
        <p:nvPicPr>
          <p:cNvPr id="36866" name="Picture 2" descr="https://avatars.mds.yandex.net/get-zen_doc/1593343/pub_5dc825ff4eb2430b60f6c4b8_5dc82628d2bc1447e8b02b04/scale_1200"/>
          <p:cNvPicPr>
            <a:picLocks noChangeAspect="1" noChangeArrowheads="1"/>
          </p:cNvPicPr>
          <p:nvPr/>
        </p:nvPicPr>
        <p:blipFill>
          <a:blip r:embed="rId3" cstate="print"/>
          <a:srcRect l="16442" r="15258"/>
          <a:stretch>
            <a:fillRect/>
          </a:stretch>
        </p:blipFill>
        <p:spPr bwMode="auto">
          <a:xfrm>
            <a:off x="6156176" y="404664"/>
            <a:ext cx="1872208" cy="2055880"/>
          </a:xfrm>
          <a:prstGeom prst="rect">
            <a:avLst/>
          </a:prstGeom>
          <a:noFill/>
        </p:spPr>
      </p:pic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2771800" y="836712"/>
            <a:ext cx="3672409" cy="1216025"/>
          </a:xfrm>
        </p:spPr>
        <p:txBody>
          <a:bodyPr>
            <a:normAutofit/>
          </a:bodyPr>
          <a:lstStyle/>
          <a:p>
            <a:r>
              <a:rPr lang="ru-RU" altLang="ru-RU" sz="5400" b="1" dirty="0" smtClean="0">
                <a:solidFill>
                  <a:srgbClr val="C00000"/>
                </a:solidFill>
              </a:rPr>
              <a:t>Витамин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2636912"/>
            <a:ext cx="8892480" cy="388694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ru-RU" altLang="ru-RU" sz="3200" dirty="0" smtClean="0">
                <a:solidFill>
                  <a:srgbClr val="002060"/>
                </a:solidFill>
              </a:rPr>
              <a:t>Витамин номер два по важности это витамин С. </a:t>
            </a:r>
          </a:p>
          <a:p>
            <a:pPr>
              <a:buFont typeface="Wingdings" pitchFamily="2" charset="2"/>
              <a:buNone/>
            </a:pPr>
            <a:r>
              <a:rPr lang="ru-RU" altLang="ru-RU" sz="3200" dirty="0" smtClean="0">
                <a:solidFill>
                  <a:srgbClr val="002060"/>
                </a:solidFill>
              </a:rPr>
              <a:t>Если вы часто простываете, быстро утомляетесь и у вас кровоточат десны, бегите срочно в аптеку за витамином С, потому что это один из важнейших витаминов, необходимых для</a:t>
            </a:r>
          </a:p>
          <a:p>
            <a:pPr>
              <a:buFont typeface="Wingdings" pitchFamily="2" charset="2"/>
              <a:buNone/>
            </a:pPr>
            <a:r>
              <a:rPr lang="ru-RU" altLang="ru-RU" sz="3200" dirty="0" smtClean="0">
                <a:solidFill>
                  <a:srgbClr val="002060"/>
                </a:solidFill>
              </a:rPr>
              <a:t>    укрепления здоровья!</a:t>
            </a:r>
            <a:r>
              <a:rPr lang="ru-RU" altLang="ru-RU" sz="2400" dirty="0" smtClean="0">
                <a:solidFill>
                  <a:srgbClr val="002060"/>
                </a:solidFill>
              </a:rPr>
              <a:t> </a:t>
            </a:r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2262</TotalTime>
  <Words>629</Words>
  <Application>Microsoft Office PowerPoint</Application>
  <PresentationFormat>Экран (4:3)</PresentationFormat>
  <Paragraphs>54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Impact</vt:lpstr>
      <vt:lpstr>Verdana</vt:lpstr>
      <vt:lpstr>Wingdings</vt:lpstr>
      <vt:lpstr>Тема Office</vt:lpstr>
      <vt:lpstr>      </vt:lpstr>
      <vt:lpstr>Презентация PowerPoint</vt:lpstr>
      <vt:lpstr>Презентация PowerPoint</vt:lpstr>
      <vt:lpstr>Витамин </vt:lpstr>
      <vt:lpstr>Презентация PowerPoint</vt:lpstr>
      <vt:lpstr>Презентация PowerPoint</vt:lpstr>
      <vt:lpstr>Презентация PowerPoint</vt:lpstr>
      <vt:lpstr>Витамин </vt:lpstr>
      <vt:lpstr>Витамин </vt:lpstr>
      <vt:lpstr>Презентация PowerPoint</vt:lpstr>
      <vt:lpstr>Витамин </vt:lpstr>
      <vt:lpstr>Презентация PowerPoint</vt:lpstr>
      <vt:lpstr>Витамин  Е  способствует улучшению общего состояния здоровья, играет роль в правильном развитии мышц.  Поддерживает здоровье глаз, сердца и нервной системы. Улучшает кровообращение кожи головы, ускоряет процесс заживления ран,  защищает кожу от пересыхания и воздействия вредных внешних факторов , сохраняет нашу молодость.  </vt:lpstr>
      <vt:lpstr>А найдёте вы его в зерновых продуктах, орехах и растительных маслах. </vt:lpstr>
      <vt:lpstr>Народная мудрость</vt:lpstr>
      <vt:lpstr>Итак, мы сегодня познакомились с очень полезными для нашего организма веществами –витаминами.</vt:lpstr>
      <vt:lpstr>Назовите полезные и вредные продукты?</vt:lpstr>
      <vt:lpstr>Назовите какие витамины входят в состав этих продуктов?</vt:lpstr>
      <vt:lpstr>Презентация PowerPoint</vt:lpstr>
    </vt:vector>
  </TitlesOfParts>
  <Company>дом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</dc:title>
  <dc:creator>стас</dc:creator>
  <cp:lastModifiedBy>msi</cp:lastModifiedBy>
  <cp:revision>110</cp:revision>
  <cp:lastPrinted>1601-01-01T00:00:00Z</cp:lastPrinted>
  <dcterms:created xsi:type="dcterms:W3CDTF">2007-07-29T12:49:50Z</dcterms:created>
  <dcterms:modified xsi:type="dcterms:W3CDTF">2023-12-19T04:45:18Z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534855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  <property fmtid="{D5CDD505-2E9C-101B-9397-08002B2CF9AE}" pid="5" name="Version">
    <vt:i4>5</vt:i4>
  </property>
</Properties>
</file>