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81" r:id="rId5"/>
    <p:sldId id="259" r:id="rId6"/>
    <p:sldId id="260" r:id="rId7"/>
    <p:sldId id="261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9" r:id="rId17"/>
    <p:sldId id="28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683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300" autoAdjust="0"/>
  </p:normalViewPr>
  <p:slideViewPr>
    <p:cSldViewPr>
      <p:cViewPr varScale="1">
        <p:scale>
          <a:sx n="86" d="100"/>
          <a:sy n="86" d="100"/>
        </p:scale>
        <p:origin x="108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/>
  </p:transition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484784"/>
            <a:ext cx="7215238" cy="3316762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навыка грамотного чтения как фактор повышения качества обучения у школьников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5715016"/>
            <a:ext cx="7486680" cy="852478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ru-RU" b="1" i="1" dirty="0"/>
              <a:t>Выполнено учителем-логопедом </a:t>
            </a:r>
          </a:p>
          <a:p>
            <a:pPr algn="r"/>
            <a:r>
              <a:rPr lang="ru-RU" b="1" i="1" dirty="0"/>
              <a:t>МБОУ г. Иркутска СОШ № 15</a:t>
            </a:r>
          </a:p>
          <a:p>
            <a:pPr algn="r"/>
            <a:r>
              <a:rPr lang="ru-RU" b="1" i="1" dirty="0"/>
              <a:t>Самариной А.М.</a:t>
            </a: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«Шерлок»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71472" y="3714752"/>
          <a:ext cx="8072496" cy="2857520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20181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81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81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181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/>
                        <a:t>ручка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/>
                        <a:t>рак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/>
                        <a:t>ложка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/>
                        <a:t>колено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/>
                        <a:t>кисель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/>
                        <a:t>золото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/>
                        <a:t>озеро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/>
                        <a:t>лето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/>
                        <a:t>рот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/>
                        <a:t>стол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/>
                        <a:t>рама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/>
                        <a:t>мышь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/>
                        <a:t>стул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/>
                        <a:t>мыло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/>
                        <a:t>собака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/>
                        <a:t>конь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8" name="Рисунок 7" descr="шерлок-холмс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285860"/>
            <a:ext cx="607223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/>
              <a:t>«Зазеркалье»</a:t>
            </a:r>
            <a:endParaRPr lang="ru-RU" sz="4000" dirty="0"/>
          </a:p>
        </p:txBody>
      </p:sp>
      <p:pic>
        <p:nvPicPr>
          <p:cNvPr id="5122" name="Picture 2" descr="C:\Users\Иван\Desktop\Повышение качесва чтения\20171226_122725.jpg"/>
          <p:cNvPicPr>
            <a:picLocks noChangeAspect="1" noChangeArrowheads="1"/>
          </p:cNvPicPr>
          <p:nvPr/>
        </p:nvPicPr>
        <p:blipFill>
          <a:blip r:embed="rId2" cstate="print"/>
          <a:srcRect l="11881" t="14852" r="31683" b="14603"/>
          <a:stretch>
            <a:fillRect/>
          </a:stretch>
        </p:blipFill>
        <p:spPr bwMode="auto">
          <a:xfrm>
            <a:off x="1285852" y="1428736"/>
            <a:ext cx="6715172" cy="503638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«Перевёртыш»</a:t>
            </a:r>
            <a:endParaRPr lang="ru-RU" dirty="0"/>
          </a:p>
        </p:txBody>
      </p:sp>
      <p:pic>
        <p:nvPicPr>
          <p:cNvPr id="4" name="Рисунок 3" descr="перевернутая-книг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285860"/>
            <a:ext cx="8572560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«Птицы прилетели»</a:t>
            </a:r>
            <a:endParaRPr lang="ru-RU" dirty="0"/>
          </a:p>
        </p:txBody>
      </p:sp>
      <p:pic>
        <p:nvPicPr>
          <p:cNvPr id="4" name="Содержимое 3" descr="птички-сидят-на-ветке"/>
          <p:cNvPicPr>
            <a:picLocks noGrp="1"/>
          </p:cNvPicPr>
          <p:nvPr>
            <p:ph idx="1"/>
          </p:nvPr>
        </p:nvPicPr>
        <p:blipFill>
          <a:blip r:embed="rId2" cstate="print"/>
          <a:srcRect l="11494" r="22989"/>
          <a:stretch>
            <a:fillRect/>
          </a:stretch>
        </p:blipFill>
        <p:spPr bwMode="auto">
          <a:xfrm>
            <a:off x="357158" y="1428736"/>
            <a:ext cx="4357718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5072066" y="1500174"/>
            <a:ext cx="378621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457200" algn="l"/>
              </a:tabLst>
            </a:pPr>
            <a:r>
              <a:rPr kumimoji="0" lang="ru-RU" sz="3200" i="1" u="none" strike="noStrike" cap="none" normalizeH="0" baseline="0" dirty="0">
                <a:ln>
                  <a:noFill/>
                </a:ln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спокойно;</a:t>
            </a:r>
            <a:endParaRPr kumimoji="0" lang="ru-RU" i="1" u="none" strike="noStrike" cap="none" normalizeH="0" baseline="0" dirty="0">
              <a:ln>
                <a:noFill/>
              </a:ln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457200" algn="l"/>
              </a:tabLst>
            </a:pPr>
            <a:r>
              <a:rPr kumimoji="0" lang="ru-RU" sz="3200" i="1" u="none" strike="noStrike" cap="none" normalizeH="0" baseline="0" dirty="0">
                <a:ln>
                  <a:noFill/>
                </a:ln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радостно;</a:t>
            </a:r>
            <a:endParaRPr kumimoji="0" lang="ru-RU" i="1" u="none" strike="noStrike" cap="none" normalizeH="0" baseline="0" dirty="0">
              <a:ln>
                <a:noFill/>
              </a:ln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457200" algn="l"/>
              </a:tabLst>
            </a:pPr>
            <a:r>
              <a:rPr kumimoji="0" lang="ru-RU" sz="3200" i="1" u="none" strike="noStrike" cap="none" normalizeH="0" baseline="0" dirty="0">
                <a:ln>
                  <a:noFill/>
                </a:ln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громко;</a:t>
            </a:r>
            <a:endParaRPr kumimoji="0" lang="ru-RU" i="1" u="none" strike="noStrike" cap="none" normalizeH="0" baseline="0" dirty="0">
              <a:ln>
                <a:noFill/>
              </a:ln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457200" algn="l"/>
              </a:tabLst>
            </a:pPr>
            <a:r>
              <a:rPr kumimoji="0" lang="ru-RU" sz="3200" i="1" u="none" strike="noStrike" cap="none" normalizeH="0" baseline="0" dirty="0">
                <a:ln>
                  <a:noFill/>
                </a:ln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тихо;</a:t>
            </a:r>
            <a:endParaRPr kumimoji="0" lang="ru-RU" i="1" u="none" strike="noStrike" cap="none" normalizeH="0" baseline="0" dirty="0">
              <a:ln>
                <a:noFill/>
              </a:ln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457200" algn="l"/>
              </a:tabLst>
            </a:pPr>
            <a:r>
              <a:rPr kumimoji="0" lang="ru-RU" sz="3200" i="1" u="none" strike="noStrike" cap="none" normalizeH="0" baseline="0" dirty="0">
                <a:ln>
                  <a:noFill/>
                </a:ln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грустно;</a:t>
            </a:r>
            <a:endParaRPr kumimoji="0" lang="ru-RU" i="1" u="none" strike="noStrike" cap="none" normalizeH="0" baseline="0" dirty="0">
              <a:ln>
                <a:noFill/>
              </a:ln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457200" algn="l"/>
              </a:tabLst>
            </a:pPr>
            <a:r>
              <a:rPr kumimoji="0" lang="ru-RU" sz="3200" i="1" u="none" strike="noStrike" cap="none" normalizeH="0" baseline="0" dirty="0">
                <a:ln>
                  <a:noFill/>
                </a:ln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с раздражением;</a:t>
            </a:r>
            <a:endParaRPr kumimoji="0" lang="ru-RU" i="1" u="none" strike="noStrike" cap="none" normalizeH="0" baseline="0" dirty="0">
              <a:ln>
                <a:noFill/>
              </a:ln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457200" algn="l"/>
              </a:tabLst>
            </a:pPr>
            <a:r>
              <a:rPr kumimoji="0" lang="ru-RU" sz="3200" i="1" u="none" strike="noStrike" cap="none" normalizeH="0" baseline="0" dirty="0">
                <a:ln>
                  <a:noFill/>
                </a:ln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со страхом;</a:t>
            </a:r>
            <a:endParaRPr kumimoji="0" lang="ru-RU" i="1" u="none" strike="noStrike" cap="none" normalizeH="0" baseline="0" dirty="0">
              <a:ln>
                <a:noFill/>
              </a:ln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457200" algn="l"/>
              </a:tabLst>
            </a:pPr>
            <a:r>
              <a:rPr kumimoji="0" lang="ru-RU" sz="3200" i="1" u="none" strike="noStrike" cap="none" normalizeH="0" baseline="0" dirty="0">
                <a:ln>
                  <a:noFill/>
                </a:ln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с издевкой;</a:t>
            </a:r>
            <a:endParaRPr kumimoji="0" lang="ru-RU" i="1" u="none" strike="noStrike" cap="none" normalizeH="0" baseline="0" dirty="0">
              <a:ln>
                <a:noFill/>
              </a:ln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457200" algn="l"/>
              </a:tabLst>
            </a:pPr>
            <a:r>
              <a:rPr kumimoji="0" lang="ru-RU" sz="3200" i="1" u="none" strike="noStrike" cap="none" normalizeH="0" baseline="0" dirty="0">
                <a:ln>
                  <a:noFill/>
                </a:ln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со злостью.</a:t>
            </a:r>
            <a:endParaRPr kumimoji="0" lang="ru-RU" sz="4800" i="1" u="none" strike="noStrike" cap="none" normalizeH="0" baseline="0" dirty="0">
              <a:ln>
                <a:noFill/>
              </a:ln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/>
              <a:t>«Партизан», «Губы»</a:t>
            </a:r>
          </a:p>
        </p:txBody>
      </p:sp>
      <p:pic>
        <p:nvPicPr>
          <p:cNvPr id="4" name="Содержимое 3" descr="мальчик-держит-в-зубах-карандаш"/>
          <p:cNvPicPr>
            <a:picLocks noGrp="1"/>
          </p:cNvPicPr>
          <p:nvPr>
            <p:ph idx="1"/>
          </p:nvPr>
        </p:nvPicPr>
        <p:blipFill>
          <a:blip r:embed="rId2" cstate="print"/>
          <a:srcRect l="9987" r="9121"/>
          <a:stretch>
            <a:fillRect/>
          </a:stretch>
        </p:blipFill>
        <p:spPr bwMode="auto">
          <a:xfrm>
            <a:off x="357158" y="2071678"/>
            <a:ext cx="4786346" cy="314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cs309625.vk.me/v309625039/baf5/Yo6hbisn0zI.jpg"/>
          <p:cNvPicPr>
            <a:picLocks noChangeAspect="1" noChangeArrowheads="1"/>
          </p:cNvPicPr>
          <p:nvPr/>
        </p:nvPicPr>
        <p:blipFill>
          <a:blip r:embed="rId3" cstate="print"/>
          <a:srcRect b="-81"/>
          <a:stretch>
            <a:fillRect/>
          </a:stretch>
        </p:blipFill>
        <p:spPr bwMode="auto">
          <a:xfrm>
            <a:off x="5500694" y="1285860"/>
            <a:ext cx="3357554" cy="522523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«Эх, раз! Еще раз!»</a:t>
            </a:r>
            <a:endParaRPr lang="ru-RU" dirty="0"/>
          </a:p>
        </p:txBody>
      </p:sp>
      <p:pic>
        <p:nvPicPr>
          <p:cNvPr id="5" name="Содержимое 4" descr="мама-читает-сыну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785926"/>
            <a:ext cx="7786742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28992" y="500043"/>
            <a:ext cx="5472122" cy="3500461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ru-RU" sz="3200" i="1" dirty="0"/>
              <a:t>Не стоит ждать немедленных результатов и разочаровываться, если их нет или они оставляют желать лучшего. </a:t>
            </a:r>
            <a:endParaRPr lang="ru-RU" sz="3200" b="1" i="1" dirty="0"/>
          </a:p>
          <a:p>
            <a:pPr>
              <a:lnSpc>
                <a:spcPct val="110000"/>
              </a:lnSpc>
            </a:pPr>
            <a:endParaRPr lang="ru-RU" dirty="0"/>
          </a:p>
        </p:txBody>
      </p:sp>
      <p:pic>
        <p:nvPicPr>
          <p:cNvPr id="34818" name="Picture 2" descr="C:\Users\Иван\AppData\Local\Microsoft\Windows\Temporary Internet Files\Content.IE5\XE40AQE2\warning-98596_960_720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642918"/>
            <a:ext cx="2786082" cy="278608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34" y="3857628"/>
            <a:ext cx="8215370" cy="2400657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20624" indent="-384048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</a:pPr>
            <a:r>
              <a:rPr lang="ru-RU" sz="3000" i="1" dirty="0"/>
              <a:t>Развитие любого нового навыка требует некоторого времени. Это как в спорте: высокие результаты достигаются только упорными тренировками.</a:t>
            </a:r>
          </a:p>
        </p:txBody>
      </p: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1928802"/>
            <a:ext cx="8644739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Спасибо за внимание!</a:t>
            </a: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15328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Чтение – сложный психофизиологический процесс. </a:t>
            </a:r>
          </a:p>
        </p:txBody>
      </p:sp>
      <p:pic>
        <p:nvPicPr>
          <p:cNvPr id="4" name="Рисунок 3" descr="C:\Users\Иван\Desktop\Повышение качесва чтения\1339450-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571612"/>
            <a:ext cx="7715304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/>
              <a:t>Правильность</a:t>
            </a:r>
          </a:p>
          <a:p>
            <a:r>
              <a:rPr lang="ru-RU" sz="4400" dirty="0"/>
              <a:t>Беглость</a:t>
            </a:r>
          </a:p>
          <a:p>
            <a:r>
              <a:rPr lang="ru-RU" sz="4400" dirty="0"/>
              <a:t>Сознательность</a:t>
            </a:r>
          </a:p>
          <a:p>
            <a:r>
              <a:rPr lang="ru-RU" sz="4400" dirty="0"/>
              <a:t>Выразительность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u="sng" dirty="0"/>
              <a:t>Качества навыка чтения</a:t>
            </a:r>
            <a:r>
              <a:rPr lang="ru-RU" sz="3200" dirty="0"/>
              <a:t>:</a:t>
            </a: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/>
              <a:t>Компоненты навыка чтения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/>
              <a:t>Техническая сторона </a:t>
            </a:r>
            <a:r>
              <a:rPr lang="ru-RU" dirty="0"/>
              <a:t>:</a:t>
            </a:r>
          </a:p>
          <a:p>
            <a:pPr>
              <a:buFont typeface="Wingdings" pitchFamily="2" charset="2"/>
              <a:buChar char="Ø"/>
            </a:pPr>
            <a:r>
              <a:rPr lang="ru-RU" dirty="0"/>
              <a:t>способ чтения, темп, динамика скорости чтения, правильность;</a:t>
            </a:r>
          </a:p>
          <a:p>
            <a:pPr>
              <a:buNone/>
            </a:pPr>
            <a:endParaRPr lang="ru-RU" dirty="0"/>
          </a:p>
          <a:p>
            <a:pPr marL="550926" indent="-514350"/>
            <a:r>
              <a:rPr lang="ru-RU" u="sng" dirty="0"/>
              <a:t>Смысловая сторона</a:t>
            </a:r>
            <a:r>
              <a:rPr lang="ru-RU" dirty="0"/>
              <a:t>: </a:t>
            </a:r>
          </a:p>
          <a:p>
            <a:pPr marL="550926" indent="-514350">
              <a:buFont typeface="Wingdings" pitchFamily="2" charset="2"/>
              <a:buChar char="Ø"/>
            </a:pPr>
            <a:r>
              <a:rPr lang="ru-RU" dirty="0"/>
              <a:t>Выразительность, понимание прочитанного;</a:t>
            </a:r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7467600" cy="1143000"/>
          </a:xfrm>
        </p:spPr>
        <p:txBody>
          <a:bodyPr>
            <a:normAutofit/>
          </a:bodyPr>
          <a:lstStyle/>
          <a:p>
            <a:r>
              <a:rPr lang="ru-RU" b="1" dirty="0"/>
              <a:t>Что тормозит чтение?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0240"/>
            <a:ext cx="8115328" cy="4429156"/>
          </a:xfrm>
        </p:spPr>
        <p:txBody>
          <a:bodyPr>
            <a:normAutofit/>
          </a:bodyPr>
          <a:lstStyle/>
          <a:p>
            <a:r>
              <a:rPr lang="ru-RU" sz="3200" dirty="0"/>
              <a:t>Проговаривание текста при чтении «про себя», или </a:t>
            </a:r>
            <a:r>
              <a:rPr lang="ru-RU" sz="3200" dirty="0" err="1"/>
              <a:t>субвокализация</a:t>
            </a:r>
            <a:r>
              <a:rPr lang="ru-RU" sz="3200" dirty="0"/>
              <a:t>.</a:t>
            </a:r>
          </a:p>
          <a:p>
            <a:r>
              <a:rPr lang="ru-RU" sz="3200" dirty="0"/>
              <a:t>Регрессное чтение.</a:t>
            </a:r>
            <a:endParaRPr lang="ru-RU" sz="3200" b="1" dirty="0"/>
          </a:p>
          <a:p>
            <a:r>
              <a:rPr lang="ru-RU" sz="3200" dirty="0"/>
              <a:t>Ограниченное поле зрения.</a:t>
            </a:r>
          </a:p>
          <a:p>
            <a:pPr>
              <a:buNone/>
            </a:pPr>
            <a:endParaRPr lang="ru-RU" sz="3200" dirty="0"/>
          </a:p>
          <a:p>
            <a:pPr>
              <a:buNone/>
            </a:pPr>
            <a:endParaRPr lang="ru-RU" sz="3200" b="1" dirty="0"/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15370" cy="1143000"/>
          </a:xfrm>
        </p:spPr>
        <p:txBody>
          <a:bodyPr>
            <a:noAutofit/>
          </a:bodyPr>
          <a:lstStyle/>
          <a:p>
            <a:r>
              <a:rPr lang="ru-RU" sz="3600" b="1" dirty="0"/>
              <a:t>Упражнения для развития техники чтения</a:t>
            </a:r>
            <a:br>
              <a:rPr lang="ru-RU" sz="3600" b="1" dirty="0"/>
            </a:b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488"/>
            <a:ext cx="8115328" cy="4714908"/>
          </a:xfrm>
        </p:spPr>
        <p:txBody>
          <a:bodyPr>
            <a:normAutofit fontScale="70000" lnSpcReduction="20000"/>
          </a:bodyPr>
          <a:lstStyle/>
          <a:p>
            <a:pPr marL="550926" lvl="0" indent="-514350">
              <a:buFont typeface="+mj-lt"/>
              <a:buAutoNum type="arabicPeriod"/>
            </a:pPr>
            <a:r>
              <a:rPr lang="ru-RU" dirty="0"/>
              <a:t>«По вершкам»</a:t>
            </a:r>
          </a:p>
          <a:p>
            <a:pPr marL="550926" lvl="0" indent="-514350">
              <a:buFont typeface="+mj-lt"/>
              <a:buAutoNum type="arabicPeriod"/>
            </a:pPr>
            <a:r>
              <a:rPr lang="ru-RU" dirty="0"/>
              <a:t>«Потерянные буквы»</a:t>
            </a:r>
          </a:p>
          <a:p>
            <a:pPr marL="550926" lvl="0" indent="-514350">
              <a:buFont typeface="+mj-lt"/>
              <a:buAutoNum type="arabicPeriod"/>
            </a:pPr>
            <a:r>
              <a:rPr lang="ru-RU" dirty="0"/>
              <a:t>«Найди ошибку»</a:t>
            </a:r>
          </a:p>
          <a:p>
            <a:pPr marL="550926" lvl="0" indent="-514350">
              <a:buFont typeface="+mj-lt"/>
              <a:buAutoNum type="arabicPeriod"/>
            </a:pPr>
            <a:r>
              <a:rPr lang="ru-RU" dirty="0"/>
              <a:t>«Глаз — алмаз»</a:t>
            </a:r>
          </a:p>
          <a:p>
            <a:pPr marL="550926" lvl="0" indent="-514350">
              <a:buFont typeface="+mj-lt"/>
              <a:buAutoNum type="arabicPeriod"/>
            </a:pPr>
            <a:r>
              <a:rPr lang="ru-RU" dirty="0"/>
              <a:t>«Шерлок»</a:t>
            </a:r>
          </a:p>
          <a:p>
            <a:pPr marL="550926" lvl="0" indent="-514350">
              <a:buFont typeface="+mj-lt"/>
              <a:buAutoNum type="arabicPeriod"/>
            </a:pPr>
            <a:r>
              <a:rPr lang="ru-RU" dirty="0"/>
              <a:t>«Зазеркалье»</a:t>
            </a:r>
          </a:p>
          <a:p>
            <a:pPr marL="550926" lvl="0" indent="-514350">
              <a:buFont typeface="+mj-lt"/>
              <a:buAutoNum type="arabicPeriod"/>
            </a:pPr>
            <a:r>
              <a:rPr lang="ru-RU" dirty="0"/>
              <a:t>«Перевёртыш»</a:t>
            </a:r>
          </a:p>
          <a:p>
            <a:pPr marL="550926" lvl="0" indent="-514350">
              <a:buFont typeface="+mj-lt"/>
              <a:buAutoNum type="arabicPeriod"/>
            </a:pPr>
            <a:r>
              <a:rPr lang="ru-RU" dirty="0"/>
              <a:t>«Птицы прилетели»</a:t>
            </a:r>
          </a:p>
          <a:p>
            <a:pPr marL="550926" lvl="0" indent="-514350">
              <a:buFont typeface="+mj-lt"/>
              <a:buAutoNum type="arabicPeriod"/>
            </a:pPr>
            <a:r>
              <a:rPr lang="ru-RU" dirty="0"/>
              <a:t>«Партизан»</a:t>
            </a:r>
          </a:p>
          <a:p>
            <a:pPr marL="550926" lvl="0" indent="-514350">
              <a:buFont typeface="+mj-lt"/>
              <a:buAutoNum type="arabicPeriod"/>
            </a:pPr>
            <a:r>
              <a:rPr lang="ru-RU" dirty="0"/>
              <a:t>«Губы»</a:t>
            </a:r>
          </a:p>
          <a:p>
            <a:pPr marL="550926" lvl="0" indent="-514350">
              <a:buFont typeface="+mj-lt"/>
              <a:buAutoNum type="arabicPeriod"/>
            </a:pPr>
            <a:r>
              <a:rPr lang="ru-RU" dirty="0"/>
              <a:t>«Эх, раз! Еще раз!»</a:t>
            </a:r>
          </a:p>
          <a:p>
            <a:pPr marL="550926" lvl="0" indent="-514350">
              <a:buFont typeface="+mj-lt"/>
              <a:buAutoNum type="arabicPeriod"/>
            </a:pPr>
            <a:r>
              <a:rPr lang="ru-RU" dirty="0"/>
              <a:t>«Тайна пирамиды» </a:t>
            </a:r>
          </a:p>
          <a:p>
            <a:pPr marL="550926" lvl="0" indent="-514350">
              <a:buFont typeface="+mj-lt"/>
              <a:buAutoNum type="arabicPeriod"/>
            </a:pPr>
            <a:r>
              <a:rPr lang="ru-RU" dirty="0"/>
              <a:t>«Шифровки»</a:t>
            </a:r>
          </a:p>
          <a:p>
            <a:pPr marL="550926" lvl="0" indent="-514350">
              <a:buFont typeface="+mj-lt"/>
              <a:buAutoNum type="arabicPeriod"/>
            </a:pPr>
            <a:r>
              <a:rPr lang="ru-RU" dirty="0"/>
              <a:t>«Тайна пропавшего предложения»</a:t>
            </a:r>
          </a:p>
          <a:p>
            <a:pPr marL="550926" indent="-514350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8329642" cy="91759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/>
              <a:t>«По вершкам»</a:t>
            </a:r>
            <a:br>
              <a:rPr lang="ru-RU" sz="3600" dirty="0"/>
            </a:br>
            <a:endParaRPr lang="ru-RU" sz="3600" dirty="0"/>
          </a:p>
        </p:txBody>
      </p:sp>
      <p:pic>
        <p:nvPicPr>
          <p:cNvPr id="4" name="Содержимое 3" descr="буквы-прикрыты-линейкой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857364"/>
            <a:ext cx="8286808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разрезанные-карточки-со-словам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857364"/>
            <a:ext cx="8358246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39784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/>
              <a:t>«Глаз – алмаз»</a:t>
            </a:r>
            <a:endParaRPr lang="ru-RU" sz="4000" dirty="0"/>
          </a:p>
        </p:txBody>
      </p:sp>
      <p:pic>
        <p:nvPicPr>
          <p:cNvPr id="4" name="Рисунок 3" descr="C:\Users\Иван\Desktop\Повышение качесва чтения\36-a.jpg"/>
          <p:cNvPicPr/>
          <p:nvPr/>
        </p:nvPicPr>
        <p:blipFill>
          <a:blip r:embed="rId2" cstate="print"/>
          <a:srcRect b="27613"/>
          <a:stretch>
            <a:fillRect/>
          </a:stretch>
        </p:blipFill>
        <p:spPr bwMode="auto">
          <a:xfrm>
            <a:off x="1285852" y="1357298"/>
            <a:ext cx="6286544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715436" cy="4525963"/>
          </a:xfrm>
        </p:spPr>
        <p:txBody>
          <a:bodyPr>
            <a:normAutofit/>
          </a:bodyPr>
          <a:lstStyle/>
          <a:p>
            <a:pPr algn="ctr"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200" b="1" dirty="0">
                <a:solidFill>
                  <a:srgbClr val="0000CC"/>
                </a:solidFill>
                <a:latin typeface="Verdana"/>
                <a:ea typeface="Times New Roman"/>
                <a:cs typeface="Arial"/>
              </a:rPr>
              <a:t>3</a:t>
            </a:r>
            <a:r>
              <a:rPr lang="ru-RU" sz="2200" b="1" dirty="0">
                <a:latin typeface="Verdana"/>
                <a:ea typeface="Times New Roman"/>
                <a:cs typeface="Arial"/>
              </a:rPr>
              <a:t>-------</a:t>
            </a:r>
            <a:r>
              <a:rPr lang="ru-RU" sz="2200" b="1" dirty="0">
                <a:solidFill>
                  <a:srgbClr val="0000CC"/>
                </a:solidFill>
                <a:latin typeface="Verdana"/>
                <a:ea typeface="Times New Roman"/>
                <a:cs typeface="Arial"/>
              </a:rPr>
              <a:t>4</a:t>
            </a:r>
            <a:r>
              <a:rPr lang="ru-RU" sz="2200" b="1" dirty="0">
                <a:latin typeface="Verdana"/>
                <a:ea typeface="Times New Roman"/>
                <a:cs typeface="Arial"/>
              </a:rPr>
              <a:t>--------</a:t>
            </a:r>
            <a:r>
              <a:rPr lang="ru-RU" sz="2200" b="1" dirty="0">
                <a:solidFill>
                  <a:srgbClr val="0000CC"/>
                </a:solidFill>
                <a:latin typeface="Verdana"/>
                <a:ea typeface="Times New Roman"/>
                <a:cs typeface="Arial"/>
              </a:rPr>
              <a:t>7</a:t>
            </a:r>
          </a:p>
          <a:p>
            <a:pPr algn="ctr">
              <a:spcBef>
                <a:spcPts val="375"/>
              </a:spcBef>
              <a:spcAft>
                <a:spcPts val="0"/>
              </a:spcAft>
              <a:buNone/>
            </a:pPr>
            <a:endParaRPr lang="ru-RU" sz="2200" b="1" dirty="0">
              <a:solidFill>
                <a:srgbClr val="7030A0"/>
              </a:solidFill>
              <a:latin typeface="Times New Roman"/>
              <a:ea typeface="Times New Roman"/>
            </a:endParaRPr>
          </a:p>
          <a:p>
            <a:pPr algn="ctr"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200" b="1" dirty="0">
                <a:solidFill>
                  <a:srgbClr val="0000CC"/>
                </a:solidFill>
                <a:latin typeface="Verdana"/>
                <a:ea typeface="Times New Roman"/>
                <a:cs typeface="Arial"/>
              </a:rPr>
              <a:t>10</a:t>
            </a:r>
            <a:r>
              <a:rPr lang="ru-RU" sz="2200" b="1" dirty="0">
                <a:solidFill>
                  <a:srgbClr val="000000"/>
                </a:solidFill>
                <a:latin typeface="Verdana"/>
                <a:ea typeface="Times New Roman"/>
                <a:cs typeface="Arial"/>
              </a:rPr>
              <a:t>--------</a:t>
            </a:r>
            <a:r>
              <a:rPr lang="ru-RU" sz="2200" b="1" dirty="0">
                <a:solidFill>
                  <a:srgbClr val="0000CC"/>
                </a:solidFill>
                <a:latin typeface="Verdana"/>
                <a:ea typeface="Times New Roman"/>
                <a:cs typeface="Arial"/>
              </a:rPr>
              <a:t>5</a:t>
            </a:r>
            <a:r>
              <a:rPr lang="ru-RU" sz="2200" b="1" dirty="0">
                <a:solidFill>
                  <a:srgbClr val="000000"/>
                </a:solidFill>
                <a:latin typeface="Verdana"/>
                <a:ea typeface="Times New Roman"/>
                <a:cs typeface="Arial"/>
              </a:rPr>
              <a:t>---------</a:t>
            </a:r>
            <a:r>
              <a:rPr lang="ru-RU" sz="2200" b="1" dirty="0">
                <a:solidFill>
                  <a:srgbClr val="0000CC"/>
                </a:solidFill>
                <a:latin typeface="Verdana"/>
                <a:ea typeface="Times New Roman"/>
                <a:cs typeface="Arial"/>
              </a:rPr>
              <a:t>41</a:t>
            </a:r>
          </a:p>
          <a:p>
            <a:pPr algn="ctr">
              <a:spcBef>
                <a:spcPts val="375"/>
              </a:spcBef>
              <a:spcAft>
                <a:spcPts val="0"/>
              </a:spcAft>
              <a:buNone/>
            </a:pPr>
            <a:endParaRPr lang="ru-RU" sz="2200" b="1" dirty="0">
              <a:latin typeface="Times New Roman"/>
              <a:ea typeface="Times New Roman"/>
            </a:endParaRPr>
          </a:p>
          <a:p>
            <a:pPr algn="ctr"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200" b="1" dirty="0">
                <a:solidFill>
                  <a:srgbClr val="0000CC"/>
                </a:solidFill>
                <a:latin typeface="Verdana"/>
                <a:ea typeface="Times New Roman"/>
                <a:cs typeface="Arial"/>
              </a:rPr>
              <a:t>24-</a:t>
            </a:r>
            <a:r>
              <a:rPr lang="ru-RU" sz="2200" b="1" dirty="0">
                <a:solidFill>
                  <a:srgbClr val="000000"/>
                </a:solidFill>
                <a:latin typeface="Verdana"/>
                <a:ea typeface="Times New Roman"/>
                <a:cs typeface="Arial"/>
              </a:rPr>
              <a:t>-----------</a:t>
            </a:r>
            <a:r>
              <a:rPr lang="ru-RU" sz="2200" b="1" dirty="0">
                <a:solidFill>
                  <a:srgbClr val="0000CC"/>
                </a:solidFill>
                <a:latin typeface="Verdana"/>
                <a:ea typeface="Times New Roman"/>
                <a:cs typeface="Arial"/>
              </a:rPr>
              <a:t>6</a:t>
            </a:r>
            <a:r>
              <a:rPr lang="ru-RU" sz="2200" b="1" dirty="0">
                <a:solidFill>
                  <a:srgbClr val="000000"/>
                </a:solidFill>
                <a:latin typeface="Verdana"/>
                <a:ea typeface="Times New Roman"/>
                <a:cs typeface="Arial"/>
              </a:rPr>
              <a:t>-------------</a:t>
            </a:r>
            <a:r>
              <a:rPr lang="ru-RU" sz="2200" b="1" dirty="0">
                <a:solidFill>
                  <a:srgbClr val="0000CC"/>
                </a:solidFill>
                <a:latin typeface="Verdana"/>
                <a:ea typeface="Times New Roman"/>
                <a:cs typeface="Arial"/>
              </a:rPr>
              <a:t>55</a:t>
            </a:r>
          </a:p>
          <a:p>
            <a:pPr algn="ctr">
              <a:spcBef>
                <a:spcPts val="375"/>
              </a:spcBef>
              <a:spcAft>
                <a:spcPts val="0"/>
              </a:spcAft>
              <a:buNone/>
            </a:pPr>
            <a:endParaRPr lang="ru-RU" sz="2200" b="1" dirty="0">
              <a:latin typeface="Times New Roman"/>
              <a:ea typeface="Times New Roman"/>
            </a:endParaRPr>
          </a:p>
          <a:p>
            <a:pPr algn="ctr"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200" b="1" dirty="0">
                <a:solidFill>
                  <a:srgbClr val="000000"/>
                </a:solidFill>
                <a:latin typeface="Verdana"/>
                <a:ea typeface="Times New Roman"/>
                <a:cs typeface="Arial"/>
              </a:rPr>
              <a:t> </a:t>
            </a:r>
            <a:r>
              <a:rPr lang="ru-RU" sz="2200" b="1" dirty="0">
                <a:solidFill>
                  <a:srgbClr val="0000CC"/>
                </a:solidFill>
                <a:latin typeface="Verdana"/>
                <a:ea typeface="Times New Roman"/>
                <a:cs typeface="Arial"/>
              </a:rPr>
              <a:t>45</a:t>
            </a:r>
            <a:r>
              <a:rPr lang="ru-RU" sz="2200" b="1" dirty="0">
                <a:solidFill>
                  <a:srgbClr val="000000"/>
                </a:solidFill>
                <a:latin typeface="Verdana"/>
                <a:ea typeface="Times New Roman"/>
                <a:cs typeface="Arial"/>
              </a:rPr>
              <a:t>---------------</a:t>
            </a:r>
            <a:r>
              <a:rPr lang="ru-RU" sz="2200" b="1" dirty="0">
                <a:solidFill>
                  <a:srgbClr val="0000CC"/>
                </a:solidFill>
                <a:latin typeface="Verdana"/>
                <a:ea typeface="Times New Roman"/>
                <a:cs typeface="Arial"/>
              </a:rPr>
              <a:t>8</a:t>
            </a:r>
            <a:r>
              <a:rPr lang="ru-RU" sz="2200" b="1" dirty="0">
                <a:solidFill>
                  <a:srgbClr val="000000"/>
                </a:solidFill>
                <a:latin typeface="Verdana"/>
                <a:ea typeface="Times New Roman"/>
                <a:cs typeface="Arial"/>
              </a:rPr>
              <a:t>----------------</a:t>
            </a:r>
            <a:r>
              <a:rPr lang="ru-RU" sz="2200" b="1" dirty="0">
                <a:solidFill>
                  <a:srgbClr val="0000CC"/>
                </a:solidFill>
                <a:latin typeface="Verdana"/>
                <a:ea typeface="Times New Roman"/>
                <a:cs typeface="Arial"/>
              </a:rPr>
              <a:t>94</a:t>
            </a:r>
          </a:p>
          <a:p>
            <a:pPr algn="ctr">
              <a:spcBef>
                <a:spcPts val="375"/>
              </a:spcBef>
              <a:spcAft>
                <a:spcPts val="0"/>
              </a:spcAft>
              <a:buNone/>
            </a:pPr>
            <a:endParaRPr lang="ru-RU" sz="2200" b="1" dirty="0">
              <a:latin typeface="Times New Roman"/>
              <a:ea typeface="Times New Roman"/>
            </a:endParaRPr>
          </a:p>
          <a:p>
            <a:pPr algn="ctr"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200" b="1" dirty="0">
                <a:solidFill>
                  <a:srgbClr val="0000CC"/>
                </a:solidFill>
                <a:latin typeface="Verdana"/>
                <a:ea typeface="Times New Roman"/>
                <a:cs typeface="Arial"/>
              </a:rPr>
              <a:t>36</a:t>
            </a:r>
            <a:r>
              <a:rPr lang="ru-RU" sz="2200" b="1" dirty="0">
                <a:solidFill>
                  <a:srgbClr val="000000"/>
                </a:solidFill>
                <a:latin typeface="Verdana"/>
                <a:ea typeface="Times New Roman"/>
                <a:cs typeface="Arial"/>
              </a:rPr>
              <a:t>-------------------</a:t>
            </a:r>
            <a:r>
              <a:rPr lang="ru-RU" sz="2200" b="1" dirty="0">
                <a:solidFill>
                  <a:srgbClr val="0000CC"/>
                </a:solidFill>
                <a:latin typeface="Verdana"/>
                <a:ea typeface="Times New Roman"/>
                <a:cs typeface="Arial"/>
              </a:rPr>
              <a:t>9</a:t>
            </a:r>
            <a:r>
              <a:rPr lang="ru-RU" sz="2200" b="1" dirty="0">
                <a:solidFill>
                  <a:srgbClr val="000000"/>
                </a:solidFill>
                <a:latin typeface="Verdana"/>
                <a:ea typeface="Times New Roman"/>
                <a:cs typeface="Arial"/>
              </a:rPr>
              <a:t>-------------------</a:t>
            </a:r>
            <a:r>
              <a:rPr lang="ru-RU" sz="2200" b="1" dirty="0">
                <a:solidFill>
                  <a:srgbClr val="0000CC"/>
                </a:solidFill>
                <a:latin typeface="Verdana"/>
                <a:ea typeface="Times New Roman"/>
                <a:cs typeface="Arial"/>
              </a:rPr>
              <a:t>14</a:t>
            </a:r>
          </a:p>
          <a:p>
            <a:pPr algn="ctr">
              <a:spcBef>
                <a:spcPts val="375"/>
              </a:spcBef>
              <a:spcAft>
                <a:spcPts val="0"/>
              </a:spcAft>
              <a:buNone/>
            </a:pPr>
            <a:endParaRPr lang="ru-RU" sz="2200" b="1" dirty="0">
              <a:latin typeface="Times New Roman"/>
              <a:ea typeface="Times New Roman"/>
            </a:endParaRPr>
          </a:p>
          <a:p>
            <a:pPr algn="ctr"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200" b="1" dirty="0">
                <a:solidFill>
                  <a:srgbClr val="0000CC"/>
                </a:solidFill>
                <a:latin typeface="Verdana"/>
                <a:ea typeface="Times New Roman"/>
                <a:cs typeface="Arial"/>
              </a:rPr>
              <a:t>87</a:t>
            </a:r>
            <a:r>
              <a:rPr lang="ru-RU" sz="2200" b="1" dirty="0">
                <a:solidFill>
                  <a:srgbClr val="000000"/>
                </a:solidFill>
                <a:latin typeface="Verdana"/>
                <a:ea typeface="Times New Roman"/>
                <a:cs typeface="Arial"/>
              </a:rPr>
              <a:t>---------------------------</a:t>
            </a:r>
            <a:r>
              <a:rPr lang="ru-RU" sz="2200" b="1" dirty="0">
                <a:solidFill>
                  <a:srgbClr val="0000CC"/>
                </a:solidFill>
                <a:latin typeface="Verdana"/>
                <a:ea typeface="Times New Roman"/>
                <a:cs typeface="Arial"/>
              </a:rPr>
              <a:t>19</a:t>
            </a:r>
            <a:r>
              <a:rPr lang="ru-RU" sz="2200" b="1" dirty="0">
                <a:solidFill>
                  <a:srgbClr val="000000"/>
                </a:solidFill>
                <a:latin typeface="Verdana"/>
                <a:ea typeface="Times New Roman"/>
                <a:cs typeface="Arial"/>
              </a:rPr>
              <a:t>---------------------------</a:t>
            </a:r>
            <a:r>
              <a:rPr lang="ru-RU" sz="2200" b="1" dirty="0">
                <a:solidFill>
                  <a:srgbClr val="0000CC"/>
                </a:solidFill>
                <a:latin typeface="Verdana"/>
                <a:ea typeface="Times New Roman"/>
                <a:cs typeface="Arial"/>
              </a:rPr>
              <a:t>79</a:t>
            </a:r>
            <a:endParaRPr lang="ru-RU" sz="2200" b="1" dirty="0">
              <a:solidFill>
                <a:srgbClr val="0000CC"/>
              </a:solidFill>
              <a:latin typeface="Times New Roman"/>
              <a:ea typeface="Times New Roman"/>
            </a:endParaRPr>
          </a:p>
          <a:p>
            <a:endParaRPr lang="ru-RU" sz="2200" b="1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57200" y="274638"/>
            <a:ext cx="7467600" cy="939784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«Глаз – алмаз»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Техничес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293</TotalTime>
  <Words>300</Words>
  <Application>Microsoft Office PowerPoint</Application>
  <PresentationFormat>Экран (4:3)</PresentationFormat>
  <Paragraphs>83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Franklin Gothic Book</vt:lpstr>
      <vt:lpstr>Times New Roman</vt:lpstr>
      <vt:lpstr>Verdana</vt:lpstr>
      <vt:lpstr>Wingdings</vt:lpstr>
      <vt:lpstr>Wingdings 2</vt:lpstr>
      <vt:lpstr>Техническая</vt:lpstr>
      <vt:lpstr>Развитие навыка грамотного чтения как фактор повышения качества обучения у школьников</vt:lpstr>
      <vt:lpstr>Чтение – сложный психофизиологический процесс. </vt:lpstr>
      <vt:lpstr>Качества навыка чтения:</vt:lpstr>
      <vt:lpstr>Компоненты навыка чтения</vt:lpstr>
      <vt:lpstr>Что тормозит чтение?</vt:lpstr>
      <vt:lpstr>Упражнения для развития техники чтения </vt:lpstr>
      <vt:lpstr>«По вершкам» </vt:lpstr>
      <vt:lpstr>«Глаз – алмаз»</vt:lpstr>
      <vt:lpstr>Презентация PowerPoint</vt:lpstr>
      <vt:lpstr>«Шерлок»</vt:lpstr>
      <vt:lpstr>«Зазеркалье»</vt:lpstr>
      <vt:lpstr>«Перевёртыш»</vt:lpstr>
      <vt:lpstr>«Птицы прилетели»</vt:lpstr>
      <vt:lpstr>«Партизан», «Губы»</vt:lpstr>
      <vt:lpstr>«Эх, раз! Еще раз!»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Приёмы повышения качества чтения</dc:title>
  <dc:creator>АСИЯ</dc:creator>
  <cp:lastModifiedBy>Kuzakova, Ekaterina</cp:lastModifiedBy>
  <cp:revision>34</cp:revision>
  <dcterms:created xsi:type="dcterms:W3CDTF">2018-01-08T06:08:30Z</dcterms:created>
  <dcterms:modified xsi:type="dcterms:W3CDTF">2023-09-30T09:02:59Z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efa4170-0d19-0005-0004-bc88714345d2_Enabled">
    <vt:lpwstr>true</vt:lpwstr>
  </property>
  <property fmtid="{D5CDD505-2E9C-101B-9397-08002B2CF9AE}" pid="3" name="MSIP_Label_defa4170-0d19-0005-0004-bc88714345d2_SetDate">
    <vt:lpwstr>2023-09-30T09:02:59Z</vt:lpwstr>
  </property>
  <property fmtid="{D5CDD505-2E9C-101B-9397-08002B2CF9AE}" pid="4" name="MSIP_Label_defa4170-0d19-0005-0004-bc88714345d2_Method">
    <vt:lpwstr>Standard</vt:lpwstr>
  </property>
  <property fmtid="{D5CDD505-2E9C-101B-9397-08002B2CF9AE}" pid="5" name="MSIP_Label_defa4170-0d19-0005-0004-bc88714345d2_Name">
    <vt:lpwstr>defa4170-0d19-0005-0004-bc88714345d2</vt:lpwstr>
  </property>
  <property fmtid="{D5CDD505-2E9C-101B-9397-08002B2CF9AE}" pid="6" name="MSIP_Label_defa4170-0d19-0005-0004-bc88714345d2_SiteId">
    <vt:lpwstr>30aaaa25-4b0d-4e24-a94e-36eff3d43b25</vt:lpwstr>
  </property>
  <property fmtid="{D5CDD505-2E9C-101B-9397-08002B2CF9AE}" pid="7" name="MSIP_Label_defa4170-0d19-0005-0004-bc88714345d2_ActionId">
    <vt:lpwstr>775d774b-2dd6-496b-91df-661a4be68160</vt:lpwstr>
  </property>
  <property fmtid="{D5CDD505-2E9C-101B-9397-08002B2CF9AE}" pid="8" name="MSIP_Label_defa4170-0d19-0005-0004-bc88714345d2_ContentBits">
    <vt:lpwstr>0</vt:lpwstr>
  </property>
</Properties>
</file>