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77" r:id="rId9"/>
    <p:sldId id="282" r:id="rId10"/>
    <p:sldId id="283" r:id="rId11"/>
    <p:sldId id="281" r:id="rId12"/>
    <p:sldId id="285" r:id="rId13"/>
    <p:sldId id="289" r:id="rId14"/>
    <p:sldId id="291" r:id="rId15"/>
    <p:sldId id="29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4CA"/>
    <a:srgbClr val="FCE9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A9117-0438-4DE6-B4FC-1CD880EE870B}" type="datetimeFigureOut">
              <a:rPr lang="ru-RU" smtClean="0"/>
              <a:t>14.08.2022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319AC-67BE-40D9-AEDB-48DB700AE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477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jpe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png"/><Relationship Id="rId2" Type="http://schemas.openxmlformats.org/officeDocument/2006/relationships/image" Target="../media/image1.emf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jpeg"/><Relationship Id="rId5" Type="http://schemas.openxmlformats.org/officeDocument/2006/relationships/image" Target="../media/image4.emf"/><Relationship Id="rId15" Type="http://schemas.openxmlformats.org/officeDocument/2006/relationships/image" Target="../media/image14.jpg"/><Relationship Id="rId10" Type="http://schemas.openxmlformats.org/officeDocument/2006/relationships/image" Target="../media/image9.jpeg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90AE77-F1FC-4706-B4A8-42896EE30F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297609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Приёмы коррекционной работы по преодолению акустической дисграфии у младших школьников. </a:t>
            </a:r>
            <a:r>
              <a:rPr lang="ru-RU" sz="3600" dirty="0"/>
              <a:t>Дифференциация свистящих и шипящих звуков.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9632FAE-F6FD-4636-8F3E-EA4E8014A9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107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9EDC9F60-C2B4-44F3-903F-15C8BC5150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147358"/>
              </p:ext>
            </p:extLst>
          </p:nvPr>
        </p:nvGraphicFramePr>
        <p:xfrm>
          <a:off x="2743199" y="68431"/>
          <a:ext cx="8269705" cy="7090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Document" r:id="rId3" imgW="8131612" imgH="7201971" progId="Word.Document.12">
                  <p:embed/>
                </p:oleObj>
              </mc:Choice>
              <mc:Fallback>
                <p:oleObj name="Document" r:id="rId3" imgW="8131612" imgH="72019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43199" y="68431"/>
                        <a:ext cx="8269705" cy="7090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0326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1437CC77-C6E2-467A-8913-AA398B993C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512598"/>
              </p:ext>
            </p:extLst>
          </p:nvPr>
        </p:nvGraphicFramePr>
        <p:xfrm>
          <a:off x="2009776" y="696914"/>
          <a:ext cx="8610098" cy="6184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Document" r:id="rId3" imgW="9528387" imgH="6843317" progId="Word.Document.12">
                  <p:embed/>
                </p:oleObj>
              </mc:Choice>
              <mc:Fallback>
                <p:oleObj name="Document" r:id="rId3" imgW="9528387" imgH="6843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9776" y="696914"/>
                        <a:ext cx="8610098" cy="61842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699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F4C57301-B0C0-437B-A59E-6793EB6648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760445"/>
              </p:ext>
            </p:extLst>
          </p:nvPr>
        </p:nvGraphicFramePr>
        <p:xfrm>
          <a:off x="2943727" y="107647"/>
          <a:ext cx="7740316" cy="6745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Document" r:id="rId3" imgW="9685634" imgH="9130792" progId="Word.Document.12">
                  <p:embed/>
                </p:oleObj>
              </mc:Choice>
              <mc:Fallback>
                <p:oleObj name="Document" r:id="rId3" imgW="9685634" imgH="91307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3727" y="107647"/>
                        <a:ext cx="7740316" cy="67455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727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0D0904E-CB0A-4B32-BD82-9D5FFC2B0E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718873"/>
              </p:ext>
            </p:extLst>
          </p:nvPr>
        </p:nvGraphicFramePr>
        <p:xfrm>
          <a:off x="2294021" y="-90523"/>
          <a:ext cx="8758990" cy="6883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3" imgW="8878999" imgH="6976617" progId="Word.Document.12">
                  <p:embed/>
                </p:oleObj>
              </mc:Choice>
              <mc:Fallback>
                <p:oleObj name="Document" r:id="rId3" imgW="8878999" imgH="69766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94021" y="-90523"/>
                        <a:ext cx="8758990" cy="68833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1544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F5A367-2D2E-4C44-8E25-C4F2F7923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Литература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8CB3E9-9D1F-4065-BC34-6C603C624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259305"/>
            <a:ext cx="8915400" cy="4651917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Ефименкова</a:t>
            </a: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Л.Н. Дидактический материал для коррекции письменной речи. Коррекция ошибок, обусловленных несформированностью фонематического слуха. Книголюб, 2008.-144 с.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Кобзарева, Л.Г., Резунова, М. П., Юшина, Г. Н. Перспективное планирование коррекции письма у детей с ОНР. - Воронеж: ИП </a:t>
            </a:r>
            <a:r>
              <a:rPr lang="ru-RU" sz="4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Лакоценина</a:t>
            </a: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Н. А., 2021.-112 с.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Лебедева Л.А., Мирошниченко С.Б., </a:t>
            </a:r>
            <a:r>
              <a:rPr lang="ru-RU" sz="4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Родченкова</a:t>
            </a: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Н.В. Тренировочные обучающие упражнения по дифференциации смешиваемых звуков. г. Кингисепп, 1999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Садовникова И.Н.  Нарушения письменной речи и их преодоление у младших школьников. М., «</a:t>
            </a:r>
            <a:r>
              <a:rPr lang="ru-RU" sz="4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Владос</a:t>
            </a: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1997. -256 с.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Степанова О.А. Профилактика школьных трудностей у детей: Методическое пособие.- М.: ТЦ Сфера, 2013-128 с.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Мазанова Е.В.  Учусь не путать звуки. Альбом 1. Упражнения по коррекции акустической дисграфии. М., 2008.-128 с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Мазанова, Е. В. Коррекция акустической дисграфии. Конспекты  занятий для логопедов/ Е. В. Мазанова. -2-е </a:t>
            </a:r>
            <a:r>
              <a:rPr lang="ru-RU" sz="4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</a:t>
            </a: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ru-RU" sz="4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испр</a:t>
            </a: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.- М.: Издательство ГНОМ и Д,2010.-184 с.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Черошникова</a:t>
            </a: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Г.С. Логопедические занятия в начальной школе II часть (учебное пособие) – Иркутск, 2001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Чистякова, О.В. Исправляем дисграфию: 500 упражнений для учащихся 1-4 классов. - СПб.: Издательский Дом «Литера», 2016. - 224 с.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Яворская О.Н Занимательные задания логопеда для школьников (2-3 классы). Санкт –Петербург: КАРО, 2017.-176 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999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EB3E-0546-4EDC-9B55-B5C870DB8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703" y="2204257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852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5A8886-D7DD-4C17-AF05-CE4137FB6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1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МПТГ учителей-логопедов </a:t>
            </a:r>
            <a:r>
              <a:rPr lang="ru-RU" sz="31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г. Иркутска</a:t>
            </a:r>
            <a:br>
              <a:rPr lang="ru-RU" sz="2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Методическое сопровождение коррекционно-развивающей работы учителя-логопеда и учителя-дефектолога при работе с детьми с ОВЗ.</a:t>
            </a:r>
            <a:br>
              <a:rPr lang="ru-RU" sz="2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5121D0-7D82-4C2B-897A-AC8E0EF06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638926"/>
            <a:ext cx="8915400" cy="3272296"/>
          </a:xfrm>
        </p:spPr>
        <p:txBody>
          <a:bodyPr/>
          <a:lstStyle/>
          <a:p>
            <a:r>
              <a:rPr lang="ru-RU" b="1" dirty="0"/>
              <a:t>М</a:t>
            </a:r>
            <a:r>
              <a:rPr lang="ru-RU" sz="1800" b="1" dirty="0"/>
              <a:t>етодическое пособие «Логопедический кейс» в помощь учителям-логопедам , работающим с учениками начальных классов, имеющих ТНР, ЗПР</a:t>
            </a:r>
          </a:p>
          <a:p>
            <a:endParaRPr lang="ru-RU" sz="1800" b="1" dirty="0"/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сборника заданий и упражнений в соответствии с коррекционно-развивающей программой  логопедического сопровождения детей с ОВЗ, который будет полезен  и удобен  в использовании учителям-логопедам, дефектологам независимо от стажа работы, квалификационной категории, уровня образовательного учреждения, взглядов и предпочтений в коррекционной работе….</a:t>
            </a:r>
          </a:p>
          <a:p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473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CF0DAB-D45A-4187-AE46-E45755B99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Акустическая дисграфия у младших школьников.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D9CADB-E6F7-42DA-8CA0-456569EC5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арушение слуховых дифференцировок. 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лохо различают на слух сходные по звучанию и месту образования звуки. 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утают   гласные первого и второго ряда, свистящие и шипящие, звонкие и глухие, искажают структуру слова.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учащихся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отмечается неточность кинестетических образов звуков, которая препятствует правильному выбору фонемы и ее соотнесению с буквой.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011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248E5C-D37B-4229-AB52-FD704FB6F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FF8F4A-D657-4899-9E0E-AF9E78076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Развитие фонематического восприятия.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2.Определение положения звука по отношению к другим.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Обучение простым и сложным формам звукобуквенного анализа и синтеза слов.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Уточнение и сопоставление звуков в произносительном плане с опорой на слуховое и зрительное восприятие, а также на тактильные и кинестетические ощущения.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Выделение определённых звуков на уровне слога, слова, словосочетания, предложения и текста.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486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758BAE-436F-42BE-879E-5DD9BFC7D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DE06CD-1F95-40B6-9410-C1292F1BA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умение дифференцировать звуки [с] – [ш], [з] – [ж], [с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[щ], буквы С – Ш, З – Ж, С -Щ изолированно, в слогах, словах, словосочетаниях, предложениях и текстах; правильно обозначать их на письме.</a:t>
            </a:r>
          </a:p>
          <a:p>
            <a:pPr marL="0" indent="0">
              <a:buNone/>
            </a:pP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знания о механизмах образования звуков [с] – [ш], [з] – [ж], [с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[щ] и их акустических особенностях;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-сформировать навыки различения звуков [с] – [ш] [з] – [ж], [с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[щ] в слогах, словах, словосочетаниях, предложениях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текстах;</a:t>
            </a: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3AEA08-58C5-465B-8117-C1DC198842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965158" y="1598613"/>
            <a:ext cx="4129253" cy="4262436"/>
          </a:xfrm>
        </p:spPr>
        <p:txBody>
          <a:bodyPr>
            <a:normAutofit/>
          </a:bodyPr>
          <a:lstStyle/>
          <a:p>
            <a:pPr algn="r"/>
            <a:r>
              <a:rPr lang="ru-RU" sz="3200" b="1" dirty="0"/>
              <a:t>Дифференциация свистящих и шипящих:</a:t>
            </a:r>
            <a:br>
              <a:rPr lang="ru-RU" sz="3200" b="1" dirty="0"/>
            </a:br>
            <a:r>
              <a:rPr lang="ru-RU" sz="3200" b="1" dirty="0"/>
              <a:t> «С – Ш»</a:t>
            </a:r>
            <a:br>
              <a:rPr lang="ru-RU" sz="3200" b="1" dirty="0"/>
            </a:br>
            <a:r>
              <a:rPr lang="ru-RU" sz="3200" b="1" dirty="0"/>
              <a:t> «З – Ж »</a:t>
            </a:r>
            <a:br>
              <a:rPr lang="ru-RU" sz="3200" b="1" dirty="0"/>
            </a:br>
            <a:r>
              <a:rPr lang="ru-RU" sz="3200" b="1" dirty="0"/>
              <a:t> «С</a:t>
            </a:r>
            <a:r>
              <a:rPr lang="en-US" sz="3200" b="1" dirty="0"/>
              <a:t>’</a:t>
            </a:r>
            <a:r>
              <a:rPr lang="ru-RU" sz="3200" b="1" dirty="0"/>
              <a:t> - Щ»</a:t>
            </a:r>
          </a:p>
        </p:txBody>
      </p:sp>
    </p:spTree>
    <p:extLst>
      <p:ext uri="{BB962C8B-B14F-4D97-AF65-F5344CB8AC3E}">
        <p14:creationId xmlns:p14="http://schemas.microsoft.com/office/powerpoint/2010/main" val="702471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4E1F5-DA47-4C0A-9771-BB072C661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Этапы работы:</a:t>
            </a:r>
            <a:r>
              <a:rPr lang="ru-RU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94851B-EC65-4942-8EEE-EA34D27BD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Дифференциация на уровне  звуков  и букв.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Дифференциация на уровне слога.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Дифференциация на уровне слова.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Дифференциация на уровне словосочетаний  и предложений.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Дифференциация на уровне текста.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686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6FE1CF-47DF-44CE-A760-E9BCDDD61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Примерные упражнения:</a:t>
            </a: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5362014-638C-496F-8830-5CE651C91D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437937"/>
              </p:ext>
            </p:extLst>
          </p:nvPr>
        </p:nvGraphicFramePr>
        <p:xfrm>
          <a:off x="1580147" y="1427747"/>
          <a:ext cx="9924465" cy="52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2885">
                  <a:extLst>
                    <a:ext uri="{9D8B030D-6E8A-4147-A177-3AD203B41FA5}">
                      <a16:colId xmlns:a16="http://schemas.microsoft.com/office/drawing/2014/main" val="973735732"/>
                    </a:ext>
                  </a:extLst>
                </a:gridCol>
                <a:gridCol w="3911349">
                  <a:extLst>
                    <a:ext uri="{9D8B030D-6E8A-4147-A177-3AD203B41FA5}">
                      <a16:colId xmlns:a16="http://schemas.microsoft.com/office/drawing/2014/main" val="47452296"/>
                    </a:ext>
                  </a:extLst>
                </a:gridCol>
                <a:gridCol w="3390231">
                  <a:extLst>
                    <a:ext uri="{9D8B030D-6E8A-4147-A177-3AD203B41FA5}">
                      <a16:colId xmlns:a16="http://schemas.microsoft.com/office/drawing/2014/main" val="1391214469"/>
                    </a:ext>
                  </a:extLst>
                </a:gridCol>
              </a:tblGrid>
              <a:tr h="1540876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На уровне звука (с-ш)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Назовите первый звук в словах  сумка и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шапка.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Охарактеризуйте эти звуки.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Сравните их по артикуляции.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 Скажите, чем похожи эти звуки, в чем отличие?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509927"/>
                  </a:ext>
                </a:extLst>
              </a:tr>
              <a:tr h="1807946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На уровне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</a:rPr>
                        <a:t> буквы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(с-ш)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На какие фигуры похожи буквы С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</a:rPr>
                        <a:t> и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Ш ?</a:t>
                      </a:r>
                    </a:p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(с - круг, ш - квадрат).</a:t>
                      </a:r>
                    </a:p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 Обведите все буквы С в круг, буквы  Ш в квадрат.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З Х С Ш М З С Ш Щ Ж Ю Х Ц Ш С </a:t>
                      </a:r>
                    </a:p>
                    <a:p>
                      <a:endParaRPr lang="ru-RU" sz="1400" b="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Ж С Х Щ З Ш С Ж Х Ш С Щ С Ю </a:t>
                      </a:r>
                    </a:p>
                    <a:p>
                      <a:endParaRPr lang="ru-RU" sz="1400" b="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ч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з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ш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о с о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з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ш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ж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ц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с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з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м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</a:rPr>
                        <a:t>ш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 т с л в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107105"/>
                  </a:ext>
                </a:extLst>
              </a:tr>
              <a:tr h="1637632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На уровне слога(с-ш)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Раздели на слоги.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Составь схему слова.  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Не забывай правило: «Сколько в слове гласных, столько и слогов».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</a:rPr>
                        <a:t>Образец:   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</a:rPr>
                        <a:t>Са-ша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</a:rPr>
                        <a:t>;   </a:t>
                      </a:r>
                      <a:r>
                        <a:rPr lang="ru-RU" sz="1800" u="sng" kern="1200" dirty="0">
                          <a:solidFill>
                            <a:schemeClr val="dk1"/>
                          </a:solidFill>
                        </a:rPr>
                        <a:t>а  /  </a:t>
                      </a:r>
                      <a:r>
                        <a:rPr lang="ru-RU" sz="1800" u="sng" kern="1200" dirty="0" err="1">
                          <a:solidFill>
                            <a:schemeClr val="dk1"/>
                          </a:solidFill>
                        </a:rPr>
                        <a:t>а</a:t>
                      </a:r>
                      <a:r>
                        <a:rPr lang="ru-RU" sz="1800" u="sng" kern="1200" dirty="0">
                          <a:solidFill>
                            <a:schemeClr val="dk1"/>
                          </a:solidFill>
                        </a:rPr>
                        <a:t>;</a:t>
                      </a:r>
                      <a:endParaRPr lang="ru-RU" sz="1800" kern="1200" dirty="0">
                        <a:solidFill>
                          <a:schemeClr val="dk1"/>
                        </a:solidFill>
                      </a:endParaRPr>
                    </a:p>
                    <a:p>
                      <a:pPr algn="ctr"/>
                      <a:r>
                        <a:rPr lang="ru-RU" sz="1800" kern="1200" dirty="0">
                          <a:solidFill>
                            <a:schemeClr val="dk1"/>
                          </a:solidFill>
                        </a:rPr>
                        <a:t>   Саша              машинист</a:t>
                      </a:r>
                    </a:p>
                    <a:p>
                      <a:pPr algn="ctr"/>
                      <a:r>
                        <a:rPr lang="ru-RU" sz="1800" kern="1200" dirty="0">
                          <a:solidFill>
                            <a:schemeClr val="dk1"/>
                          </a:solidFill>
                        </a:rPr>
                        <a:t>   сушки             пастушок</a:t>
                      </a:r>
                    </a:p>
                    <a:p>
                      <a:pPr algn="ctr"/>
                      <a:r>
                        <a:rPr lang="ru-RU" sz="1800" kern="1200" dirty="0">
                          <a:solidFill>
                            <a:schemeClr val="dk1"/>
                          </a:solidFill>
                        </a:rPr>
                        <a:t>шоссе             шерстка</a:t>
                      </a:r>
                    </a:p>
                    <a:p>
                      <a:pPr algn="ctr"/>
                      <a:r>
                        <a:rPr lang="ru-RU" sz="1800" kern="1200" dirty="0">
                          <a:solidFill>
                            <a:schemeClr val="dk1"/>
                          </a:solidFill>
                        </a:rPr>
                        <a:t>   солнышко      старушка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6851436"/>
                  </a:ext>
                </a:extLst>
              </a:tr>
            </a:tbl>
          </a:graphicData>
        </a:graphic>
      </p:graphicFrame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EEC1BB6E-40AE-41C9-B813-39613401C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27095"/>
              </p:ext>
            </p:extLst>
          </p:nvPr>
        </p:nvGraphicFramePr>
        <p:xfrm>
          <a:off x="8486273" y="1435768"/>
          <a:ext cx="2606844" cy="1586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948">
                  <a:extLst>
                    <a:ext uri="{9D8B030D-6E8A-4147-A177-3AD203B41FA5}">
                      <a16:colId xmlns:a16="http://schemas.microsoft.com/office/drawing/2014/main" val="1534665748"/>
                    </a:ext>
                  </a:extLst>
                </a:gridCol>
                <a:gridCol w="868948">
                  <a:extLst>
                    <a:ext uri="{9D8B030D-6E8A-4147-A177-3AD203B41FA5}">
                      <a16:colId xmlns:a16="http://schemas.microsoft.com/office/drawing/2014/main" val="1457999883"/>
                    </a:ext>
                  </a:extLst>
                </a:gridCol>
                <a:gridCol w="868948">
                  <a:extLst>
                    <a:ext uri="{9D8B030D-6E8A-4147-A177-3AD203B41FA5}">
                      <a16:colId xmlns:a16="http://schemas.microsoft.com/office/drawing/2014/main" val="2162755072"/>
                    </a:ext>
                  </a:extLst>
                </a:gridCol>
              </a:tblGrid>
              <a:tr h="3417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210094"/>
                  </a:ext>
                </a:extLst>
              </a:tr>
              <a:tr h="380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Губы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в  улыбке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округлены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5826965"/>
                  </a:ext>
                </a:extLst>
              </a:tr>
              <a:tr h="380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Язык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у нижних зубов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«чашечкой»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6108017"/>
                  </a:ext>
                </a:extLst>
              </a:tr>
              <a:tr h="380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Воздушная струя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холодная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тёплая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1186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28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CF90442-4FB9-4172-9410-852C588B9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3188" y="504419"/>
            <a:ext cx="9611497" cy="5394121"/>
          </a:xfrm>
        </p:spPr>
        <p:txBody>
          <a:bodyPr/>
          <a:lstStyle/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2054" name="Рисунок 6">
            <a:extLst>
              <a:ext uri="{FF2B5EF4-FFF2-40B4-BE49-F238E27FC236}">
                <a16:creationId xmlns:a16="http://schemas.microsoft.com/office/drawing/2014/main" id="{AAD7BF8C-3C31-404F-A149-C4999CED6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425" y="1913229"/>
            <a:ext cx="3714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D3F2456C-D2DF-4A92-8D49-3B29975B4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077789"/>
              </p:ext>
            </p:extLst>
          </p:nvPr>
        </p:nvGraphicFramePr>
        <p:xfrm>
          <a:off x="1652337" y="663220"/>
          <a:ext cx="9897979" cy="5571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5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0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1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10386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уровне слова(з-ж) 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Wingdings" panose="05000000000000000000" pitchFamily="2" charset="2"/>
                        <a:buNone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«Решите» примеры. </a:t>
                      </a:r>
                    </a:p>
                    <a:p>
                      <a:pPr algn="l">
                        <a:buFont typeface="Wingdings" panose="05000000000000000000" pitchFamily="2" charset="2"/>
                        <a:buNone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Запиши ответ (отгаданное слово).</a:t>
                      </a:r>
                    </a:p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ГВОЗДИКА – А =</a:t>
                      </a:r>
                    </a:p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ЗЕМЛЯ+Н+ИК+КА = </a:t>
                      </a:r>
                    </a:p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ЗУБР - Р =</a:t>
                      </a:r>
                    </a:p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КРУЖИТ – ИТ + КА =</a:t>
                      </a:r>
                    </a:p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СТУЛ – Л + ЖА =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36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уровне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словосочетания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(с- ш)</a:t>
                      </a:r>
                    </a:p>
                  </a:txBody>
                  <a:tcPr>
                    <a:solidFill>
                      <a:srgbClr val="FAD4C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Wingdings" panose="05000000000000000000" pitchFamily="2" charset="2"/>
                        <a:buNone/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Подбери к словам  из первого столбика</a:t>
                      </a:r>
                      <a:r>
                        <a:rPr lang="ru-RU" sz="14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подходящие по смыслу картинки из  второго столбика.</a:t>
                      </a:r>
                    </a:p>
                    <a:p>
                      <a:pPr algn="l">
                        <a:buFont typeface="Wingdings" panose="05000000000000000000" pitchFamily="2" charset="2"/>
                        <a:buNone/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 Соедини линиями.</a:t>
                      </a:r>
                    </a:p>
                  </a:txBody>
                  <a:tcPr>
                    <a:solidFill>
                      <a:srgbClr val="FAD4C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AD4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680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уровне предложения (с-щ)</a:t>
                      </a:r>
                    </a:p>
                  </a:txBody>
                  <a:tcPr>
                    <a:solidFill>
                      <a:srgbClr val="FCE9E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Запишите предложения, заменив каждую картинку словом с буквой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 algn="l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Обведите все буквы С в круг , а буквы  Щ подчеркните.</a:t>
                      </a:r>
                    </a:p>
                  </a:txBody>
                  <a:tcPr>
                    <a:solidFill>
                      <a:srgbClr val="FCE9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Мальчики опустили             в почтовый        ..  Рыбаки поймали на удочку огромную                 и маленького                .</a:t>
                      </a:r>
                    </a:p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 даче мы нашли чужого            .</a:t>
                      </a:r>
                    </a:p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  В            попался огромный              .   </a:t>
                      </a:r>
                      <a:endParaRPr lang="ru-RU" sz="1400" b="1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FCE9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id="{BD723926-E65A-4F56-9A31-203EB7A703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762712"/>
              </p:ext>
            </p:extLst>
          </p:nvPr>
        </p:nvGraphicFramePr>
        <p:xfrm>
          <a:off x="8087096" y="2600334"/>
          <a:ext cx="3277589" cy="1805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0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7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косолапый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кошачьи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солдатская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мамины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дядины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новые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красивые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3" name="Рисунок 7">
            <a:extLst>
              <a:ext uri="{FF2B5EF4-FFF2-40B4-BE49-F238E27FC236}">
                <a16:creationId xmlns:a16="http://schemas.microsoft.com/office/drawing/2014/main" id="{7A13FFBF-2F4A-4FDC-B7F8-32950C530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369" y="3488495"/>
            <a:ext cx="419100" cy="26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5">
            <a:extLst>
              <a:ext uri="{FF2B5EF4-FFF2-40B4-BE49-F238E27FC236}">
                <a16:creationId xmlns:a16="http://schemas.microsoft.com/office/drawing/2014/main" id="{A5B9B3CD-BA0A-4C1F-BDE7-60AC55FDE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8012" y="2728230"/>
            <a:ext cx="31432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3">
            <a:extLst>
              <a:ext uri="{FF2B5EF4-FFF2-40B4-BE49-F238E27FC236}">
                <a16:creationId xmlns:a16="http://schemas.microsoft.com/office/drawing/2014/main" id="{95EDBC22-B212-4703-B1EA-F283A53C5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310" y="2766330"/>
            <a:ext cx="2381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9">
            <a:extLst>
              <a:ext uri="{FF2B5EF4-FFF2-40B4-BE49-F238E27FC236}">
                <a16:creationId xmlns:a16="http://schemas.microsoft.com/office/drawing/2014/main" id="{BE2DCA4C-83F5-4486-985A-229714B13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33" y="3356184"/>
            <a:ext cx="4000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8">
            <a:extLst>
              <a:ext uri="{FF2B5EF4-FFF2-40B4-BE49-F238E27FC236}">
                <a16:creationId xmlns:a16="http://schemas.microsoft.com/office/drawing/2014/main" id="{E9DA74AD-2C70-4F27-B5F7-E8B2594A5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2253" y="2781960"/>
            <a:ext cx="266700" cy="26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1">
            <a:extLst>
              <a:ext uri="{FF2B5EF4-FFF2-40B4-BE49-F238E27FC236}">
                <a16:creationId xmlns:a16="http://schemas.microsoft.com/office/drawing/2014/main" id="{FDD8D8FA-E6CA-411E-A797-231038AEF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310" y="3364831"/>
            <a:ext cx="314325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">
            <a:extLst>
              <a:ext uri="{FF2B5EF4-FFF2-40B4-BE49-F238E27FC236}">
                <a16:creationId xmlns:a16="http://schemas.microsoft.com/office/drawing/2014/main" id="{B1B30385-B5BB-4F9E-90D2-A15E1BF7C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9358" y="3878257"/>
            <a:ext cx="314325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6">
            <a:extLst>
              <a:ext uri="{FF2B5EF4-FFF2-40B4-BE49-F238E27FC236}">
                <a16:creationId xmlns:a16="http://schemas.microsoft.com/office/drawing/2014/main" id="{82AE8F8C-B915-4D1A-AED0-453166D3B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679" y="3835301"/>
            <a:ext cx="3714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6EE618E-8C37-4788-948D-E7C448326C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9534294" y="4850519"/>
            <a:ext cx="318781" cy="218634"/>
          </a:xfrm>
          <a:prstGeom prst="rect">
            <a:avLst/>
          </a:prstGeom>
        </p:spPr>
      </p:pic>
      <p:pic>
        <p:nvPicPr>
          <p:cNvPr id="32" name="Рисунок 31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20B665C1-B29B-43D3-9804-1BE6AA0C511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39022" y="4876666"/>
            <a:ext cx="318781" cy="21863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2BE7D28-00DF-4AB7-8DEE-9BBC945291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85909" y="5150677"/>
            <a:ext cx="313044" cy="259031"/>
          </a:xfrm>
          <a:prstGeom prst="rect">
            <a:avLst/>
          </a:prstGeom>
        </p:spPr>
      </p:pic>
      <p:pic>
        <p:nvPicPr>
          <p:cNvPr id="34" name="Рисунок 33" descr="Изображение выглядит как рыба, трескобразная рыба&#10;&#10;Автоматически созданное описание">
            <a:extLst>
              <a:ext uri="{FF2B5EF4-FFF2-40B4-BE49-F238E27FC236}">
                <a16:creationId xmlns:a16="http://schemas.microsoft.com/office/drawing/2014/main" id="{4D0C4CE2-18C8-447B-81FA-7E8667EFAC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44128" y="5260467"/>
            <a:ext cx="444763" cy="298481"/>
          </a:xfrm>
          <a:prstGeom prst="rect">
            <a:avLst/>
          </a:prstGeom>
        </p:spPr>
      </p:pic>
      <p:pic>
        <p:nvPicPr>
          <p:cNvPr id="35" name="Рисунок 34" descr="Изображение выглядит как собака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E1E12B11-405D-497B-965F-F2424155A4E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66520" y="5457045"/>
            <a:ext cx="313044" cy="2590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5C44B7-5BB4-4120-8D7B-B0156CB59C0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32540" y="5677356"/>
            <a:ext cx="404664" cy="404664"/>
          </a:xfrm>
          <a:prstGeom prst="rect">
            <a:avLst/>
          </a:prstGeom>
        </p:spPr>
      </p:pic>
      <p:pic>
        <p:nvPicPr>
          <p:cNvPr id="38" name="Рисунок 37" descr="Изображение выглядит как рыба, колючеперая рыба, трескобразная рыба&#10;&#10;Автоматически созданное описание">
            <a:extLst>
              <a:ext uri="{FF2B5EF4-FFF2-40B4-BE49-F238E27FC236}">
                <a16:creationId xmlns:a16="http://schemas.microsoft.com/office/drawing/2014/main" id="{0DFF59AB-D55F-4458-B604-19D8D7D3108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68469" y="5739392"/>
            <a:ext cx="426891" cy="34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50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46B97127-64D5-4F54-ADE0-E4326E7AFF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975066"/>
              </p:ext>
            </p:extLst>
          </p:nvPr>
        </p:nvGraphicFramePr>
        <p:xfrm>
          <a:off x="2600074" y="360786"/>
          <a:ext cx="8557209" cy="6717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Document" r:id="rId3" imgW="8131612" imgH="6382633" progId="Word.Document.12">
                  <p:embed/>
                </p:oleObj>
              </mc:Choice>
              <mc:Fallback>
                <p:oleObj name="Document" r:id="rId3" imgW="8131612" imgH="63826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0074" y="360786"/>
                        <a:ext cx="8557209" cy="6717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544450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1044</Words>
  <Application>Microsoft Office PowerPoint</Application>
  <PresentationFormat>Широкоэкранный</PresentationFormat>
  <Paragraphs>105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Document</vt:lpstr>
      <vt:lpstr>Приёмы коррекционной работы по преодолению акустической дисграфии у младших школьников. Дифференциация свистящих и шипящих звуков.</vt:lpstr>
      <vt:lpstr>МПТГ учителей-логопедов г. Иркутска Методическое сопровождение коррекционно-развивающей работы учителя-логопеда и учителя-дефектолога при работе с детьми с ОВЗ.  </vt:lpstr>
      <vt:lpstr>Акустическая дисграфия у младших школьников.</vt:lpstr>
      <vt:lpstr>Задачи:</vt:lpstr>
      <vt:lpstr>Презентация PowerPoint</vt:lpstr>
      <vt:lpstr>Этапы работы:  </vt:lpstr>
      <vt:lpstr>Примерные упражнения: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 </vt:lpstr>
      <vt:lpstr>Благодарю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коррекционной работы по преодолению акустической дисграфии у младших школьников. Дифференциация свистящих и шипящих звуков.</dc:title>
  <dc:creator>Kuzakova, Ekaterina</dc:creator>
  <cp:lastModifiedBy>Kuzakova, Ekaterina</cp:lastModifiedBy>
  <cp:revision>4</cp:revision>
  <dcterms:created xsi:type="dcterms:W3CDTF">2022-08-14T07:34:10Z</dcterms:created>
  <dcterms:modified xsi:type="dcterms:W3CDTF">2022-08-14T12:21:47Z</dcterms:modified>
</cp:coreProperties>
</file>