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42"/>
    <a:srgbClr val="007E39"/>
    <a:srgbClr val="C6F68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111" d="100"/>
          <a:sy n="111" d="100"/>
        </p:scale>
        <p:origin x="162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Дифференциация С - 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Иван\Desktop\картинки\osenallea-L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071546"/>
            <a:ext cx="278608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Морозный</a:t>
            </a:r>
          </a:p>
          <a:p>
            <a:r>
              <a:rPr lang="ru-RU" sz="4000" dirty="0">
                <a:solidFill>
                  <a:schemeClr val="bg1"/>
                </a:solidFill>
              </a:rPr>
              <a:t>Весёлый</a:t>
            </a:r>
          </a:p>
          <a:p>
            <a:r>
              <a:rPr lang="ru-RU" sz="4000" dirty="0">
                <a:solidFill>
                  <a:schemeClr val="bg1"/>
                </a:solidFill>
              </a:rPr>
              <a:t>Интересная</a:t>
            </a:r>
          </a:p>
          <a:p>
            <a:r>
              <a:rPr lang="ru-RU" sz="4000" dirty="0">
                <a:solidFill>
                  <a:schemeClr val="bg1"/>
                </a:solidFill>
              </a:rPr>
              <a:t>Звонкая</a:t>
            </a:r>
          </a:p>
          <a:p>
            <a:r>
              <a:rPr lang="ru-RU" sz="4000" dirty="0">
                <a:solidFill>
                  <a:schemeClr val="bg1"/>
                </a:solidFill>
              </a:rPr>
              <a:t>Полосатая</a:t>
            </a:r>
          </a:p>
          <a:p>
            <a:r>
              <a:rPr lang="ru-RU" sz="4000" dirty="0">
                <a:solidFill>
                  <a:schemeClr val="bg1"/>
                </a:solidFill>
              </a:rPr>
              <a:t>Высокие</a:t>
            </a:r>
          </a:p>
          <a:p>
            <a:r>
              <a:rPr lang="ru-RU" sz="4000" dirty="0">
                <a:solidFill>
                  <a:schemeClr val="bg1"/>
                </a:solidFill>
              </a:rPr>
              <a:t>Знойная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43570" y="1071546"/>
            <a:ext cx="228601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пустыня</a:t>
            </a:r>
          </a:p>
          <a:p>
            <a:r>
              <a:rPr lang="ru-RU" sz="4000" dirty="0">
                <a:solidFill>
                  <a:schemeClr val="bg1"/>
                </a:solidFill>
              </a:rPr>
              <a:t>заборы</a:t>
            </a:r>
          </a:p>
          <a:p>
            <a:r>
              <a:rPr lang="ru-RU" sz="4000" dirty="0">
                <a:solidFill>
                  <a:schemeClr val="bg1"/>
                </a:solidFill>
              </a:rPr>
              <a:t>смех</a:t>
            </a:r>
          </a:p>
          <a:p>
            <a:r>
              <a:rPr lang="ru-RU" sz="4000" dirty="0">
                <a:solidFill>
                  <a:schemeClr val="bg1"/>
                </a:solidFill>
              </a:rPr>
              <a:t>игра</a:t>
            </a:r>
          </a:p>
          <a:p>
            <a:r>
              <a:rPr lang="ru-RU" sz="4000" dirty="0">
                <a:solidFill>
                  <a:schemeClr val="bg1"/>
                </a:solidFill>
              </a:rPr>
              <a:t>песня</a:t>
            </a:r>
          </a:p>
          <a:p>
            <a:r>
              <a:rPr lang="ru-RU" sz="4000" dirty="0">
                <a:solidFill>
                  <a:schemeClr val="bg1"/>
                </a:solidFill>
              </a:rPr>
              <a:t>воздух</a:t>
            </a:r>
          </a:p>
          <a:p>
            <a:r>
              <a:rPr lang="ru-RU" sz="4000" dirty="0">
                <a:solidFill>
                  <a:schemeClr val="bg1"/>
                </a:solidFill>
              </a:rPr>
              <a:t>зебра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642918"/>
            <a:ext cx="578647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</a:rPr>
              <a:t>Морозный воздух</a:t>
            </a:r>
          </a:p>
          <a:p>
            <a:pPr algn="ctr"/>
            <a:r>
              <a:rPr lang="ru-RU" sz="4800" dirty="0">
                <a:solidFill>
                  <a:schemeClr val="bg1"/>
                </a:solidFill>
              </a:rPr>
              <a:t>Веселый смех</a:t>
            </a:r>
          </a:p>
          <a:p>
            <a:pPr algn="ctr"/>
            <a:r>
              <a:rPr lang="ru-RU" sz="4800" dirty="0">
                <a:solidFill>
                  <a:schemeClr val="bg1"/>
                </a:solidFill>
              </a:rPr>
              <a:t>Интересная игра</a:t>
            </a:r>
          </a:p>
          <a:p>
            <a:pPr algn="ctr"/>
            <a:r>
              <a:rPr lang="ru-RU" sz="4800" dirty="0">
                <a:solidFill>
                  <a:schemeClr val="bg1"/>
                </a:solidFill>
              </a:rPr>
              <a:t>Звонкая песня</a:t>
            </a:r>
          </a:p>
          <a:p>
            <a:pPr algn="ctr"/>
            <a:r>
              <a:rPr lang="ru-RU" sz="4800" dirty="0">
                <a:solidFill>
                  <a:schemeClr val="bg1"/>
                </a:solidFill>
              </a:rPr>
              <a:t>Полосатая зебра</a:t>
            </a:r>
          </a:p>
          <a:p>
            <a:pPr algn="ctr"/>
            <a:r>
              <a:rPr lang="ru-RU" sz="4800" dirty="0">
                <a:solidFill>
                  <a:schemeClr val="bg1"/>
                </a:solidFill>
              </a:rPr>
              <a:t>Высокие заборы</a:t>
            </a:r>
          </a:p>
          <a:p>
            <a:pPr algn="ctr"/>
            <a:r>
              <a:rPr lang="ru-RU" sz="4800" dirty="0">
                <a:solidFill>
                  <a:schemeClr val="bg1"/>
                </a:solidFill>
              </a:rPr>
              <a:t>Знойная пустыня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285860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За забором залаяла собака.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3108" y="2428868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В саду запел соловей.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" y="3573016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    </a:t>
            </a:r>
            <a:r>
              <a:rPr lang="ru-RU" sz="4000" b="1" dirty="0">
                <a:solidFill>
                  <a:schemeClr val="bg1"/>
                </a:solidFill>
              </a:rPr>
              <a:t>На кустах засверкала роса.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28794" y="4786322"/>
            <a:ext cx="63876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Собака взяла след зайца.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214546" y="1142984"/>
            <a:ext cx="59677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/>
              <a:t>Желаю    </a:t>
            </a:r>
          </a:p>
          <a:p>
            <a:r>
              <a:rPr lang="ru-RU" sz="7200" b="1" i="1" dirty="0"/>
              <a:t>        успехов 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ван\Desktop\картинки\9446233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3643338" cy="2857520"/>
          </a:xfrm>
          <a:prstGeom prst="rect">
            <a:avLst/>
          </a:prstGeom>
          <a:noFill/>
        </p:spPr>
      </p:pic>
      <p:pic>
        <p:nvPicPr>
          <p:cNvPr id="1027" name="Picture 3" descr="C:\Users\Иван\Desktop\картинки\1241365478_fadeeva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428736"/>
            <a:ext cx="3619526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ван\Desktop\Асины доки\Открытый урок\2012-01-25\Меся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1480"/>
            <a:ext cx="2738182" cy="2000265"/>
          </a:xfrm>
          <a:prstGeom prst="rect">
            <a:avLst/>
          </a:prstGeom>
          <a:noFill/>
        </p:spPr>
      </p:pic>
      <p:pic>
        <p:nvPicPr>
          <p:cNvPr id="1026" name="Picture 2" descr="C:\Users\Иван\Desktop\картинки\Pril3-ma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3571876"/>
            <a:ext cx="2481959" cy="2714644"/>
          </a:xfrm>
          <a:prstGeom prst="rect">
            <a:avLst/>
          </a:prstGeom>
          <a:noFill/>
        </p:spPr>
      </p:pic>
      <p:pic>
        <p:nvPicPr>
          <p:cNvPr id="1027" name="Picture 3" descr="C:\Users\Иван\Desktop\картинки\326005_html_ma08a2e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3571876"/>
            <a:ext cx="2804519" cy="2714644"/>
          </a:xfrm>
          <a:prstGeom prst="rect">
            <a:avLst/>
          </a:prstGeom>
          <a:noFill/>
        </p:spPr>
      </p:pic>
      <p:pic>
        <p:nvPicPr>
          <p:cNvPr id="2" name="Picture 2" descr="C:\Users\Иван\Desktop\картинки\З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571876"/>
            <a:ext cx="1928826" cy="2714644"/>
          </a:xfrm>
          <a:prstGeom prst="rect">
            <a:avLst/>
          </a:prstGeom>
          <a:noFill/>
        </p:spPr>
      </p:pic>
      <p:pic>
        <p:nvPicPr>
          <p:cNvPr id="1028" name="Picture 4" descr="C:\Users\Иван\Desktop\картинки\С(подкова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571480"/>
            <a:ext cx="2038234" cy="2000264"/>
          </a:xfrm>
          <a:prstGeom prst="rect">
            <a:avLst/>
          </a:prstGeom>
          <a:noFill/>
        </p:spPr>
      </p:pic>
      <p:pic>
        <p:nvPicPr>
          <p:cNvPr id="1029" name="Picture 5" descr="C:\Users\Иван\Desktop\картинки\сушк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571480"/>
            <a:ext cx="2311589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428868"/>
            <a:ext cx="5000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err="1">
                <a:solidFill>
                  <a:schemeClr val="bg1"/>
                </a:solidFill>
              </a:rPr>
              <a:t>З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1000108"/>
            <a:ext cx="7143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а</a:t>
            </a:r>
          </a:p>
          <a:p>
            <a:r>
              <a:rPr lang="ru-RU" sz="6000" dirty="0">
                <a:solidFill>
                  <a:srgbClr val="FF0000"/>
                </a:solidFill>
              </a:rPr>
              <a:t>о</a:t>
            </a:r>
          </a:p>
          <a:p>
            <a:r>
              <a:rPr lang="ru-RU" sz="6000" dirty="0">
                <a:solidFill>
                  <a:srgbClr val="FF0000"/>
                </a:solidFill>
              </a:rPr>
              <a:t>у</a:t>
            </a:r>
          </a:p>
          <a:p>
            <a:r>
              <a:rPr lang="ru-RU" sz="6000" dirty="0" err="1">
                <a:solidFill>
                  <a:srgbClr val="FF0000"/>
                </a:solidFill>
              </a:rPr>
              <a:t>ы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2428868"/>
            <a:ext cx="7143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86644" y="1071546"/>
            <a:ext cx="7143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а</a:t>
            </a:r>
          </a:p>
          <a:p>
            <a:r>
              <a:rPr lang="ru-RU" sz="6000" dirty="0">
                <a:solidFill>
                  <a:srgbClr val="FF0000"/>
                </a:solidFill>
              </a:rPr>
              <a:t>о</a:t>
            </a:r>
          </a:p>
          <a:p>
            <a:r>
              <a:rPr lang="ru-RU" sz="6000" dirty="0">
                <a:solidFill>
                  <a:srgbClr val="FF0000"/>
                </a:solidFill>
              </a:rPr>
              <a:t>у</a:t>
            </a:r>
          </a:p>
          <a:p>
            <a:r>
              <a:rPr lang="ru-RU" sz="6000" dirty="0" err="1">
                <a:solidFill>
                  <a:srgbClr val="FF0000"/>
                </a:solidFill>
              </a:rPr>
              <a:t>ы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857232"/>
            <a:ext cx="69295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>
                <a:solidFill>
                  <a:schemeClr val="bg1"/>
                </a:solidFill>
              </a:rPr>
              <a:t>З</a:t>
            </a:r>
            <a:r>
              <a:rPr lang="ru-RU" sz="8800" dirty="0">
                <a:solidFill>
                  <a:srgbClr val="FF0000"/>
                </a:solidFill>
              </a:rPr>
              <a:t>а</a:t>
            </a:r>
            <a:r>
              <a:rPr lang="ru-RU" sz="8800" dirty="0"/>
              <a:t>   </a:t>
            </a:r>
            <a:r>
              <a:rPr lang="ru-RU" sz="8800" dirty="0" err="1">
                <a:solidFill>
                  <a:schemeClr val="bg1"/>
                </a:solidFill>
              </a:rPr>
              <a:t>З</a:t>
            </a:r>
            <a:r>
              <a:rPr lang="ru-RU" sz="8800" dirty="0" err="1">
                <a:solidFill>
                  <a:srgbClr val="FF0000"/>
                </a:solidFill>
              </a:rPr>
              <a:t>о</a:t>
            </a:r>
            <a:r>
              <a:rPr lang="ru-RU" sz="8800" dirty="0"/>
              <a:t>  </a:t>
            </a:r>
            <a:r>
              <a:rPr lang="ru-RU" sz="8800" dirty="0" err="1">
                <a:solidFill>
                  <a:schemeClr val="bg1"/>
                </a:solidFill>
              </a:rPr>
              <a:t>З</a:t>
            </a:r>
            <a:r>
              <a:rPr lang="ru-RU" sz="8800" dirty="0" err="1">
                <a:solidFill>
                  <a:srgbClr val="FF0000"/>
                </a:solidFill>
              </a:rPr>
              <a:t>у</a:t>
            </a:r>
            <a:r>
              <a:rPr lang="ru-RU" sz="8800" dirty="0"/>
              <a:t>  </a:t>
            </a:r>
            <a:r>
              <a:rPr lang="ru-RU" sz="8800" dirty="0" err="1">
                <a:solidFill>
                  <a:schemeClr val="bg1"/>
                </a:solidFill>
              </a:rPr>
              <a:t>З</a:t>
            </a:r>
            <a:r>
              <a:rPr lang="ru-RU" sz="8800" dirty="0" err="1">
                <a:solidFill>
                  <a:srgbClr val="FF0000"/>
                </a:solidFill>
              </a:rPr>
              <a:t>ы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3929066"/>
            <a:ext cx="77867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err="1">
                <a:solidFill>
                  <a:schemeClr val="bg1"/>
                </a:solidFill>
              </a:rPr>
              <a:t>С</a:t>
            </a:r>
            <a:r>
              <a:rPr lang="ru-RU" sz="8800" dirty="0" err="1">
                <a:solidFill>
                  <a:srgbClr val="FF0000"/>
                </a:solidFill>
              </a:rPr>
              <a:t>а</a:t>
            </a:r>
            <a:r>
              <a:rPr lang="ru-RU" sz="8800" dirty="0"/>
              <a:t>   </a:t>
            </a:r>
            <a:r>
              <a:rPr lang="ru-RU" sz="8800" dirty="0">
                <a:solidFill>
                  <a:schemeClr val="bg1"/>
                </a:solidFill>
              </a:rPr>
              <a:t>С</a:t>
            </a:r>
            <a:r>
              <a:rPr lang="ru-RU" sz="8800" dirty="0">
                <a:solidFill>
                  <a:srgbClr val="FF0000"/>
                </a:solidFill>
              </a:rPr>
              <a:t>о</a:t>
            </a:r>
            <a:r>
              <a:rPr lang="ru-RU" sz="8800" dirty="0"/>
              <a:t>  </a:t>
            </a:r>
            <a:r>
              <a:rPr lang="ru-RU" sz="8800" dirty="0">
                <a:solidFill>
                  <a:schemeClr val="bg1"/>
                </a:solidFill>
              </a:rPr>
              <a:t>С</a:t>
            </a:r>
            <a:r>
              <a:rPr lang="ru-RU" sz="8800" dirty="0">
                <a:solidFill>
                  <a:srgbClr val="FF0000"/>
                </a:solidFill>
              </a:rPr>
              <a:t>у</a:t>
            </a:r>
            <a:r>
              <a:rPr lang="ru-RU" sz="8800" dirty="0"/>
              <a:t>  </a:t>
            </a:r>
            <a:r>
              <a:rPr lang="ru-RU" sz="8800" dirty="0" err="1">
                <a:solidFill>
                  <a:schemeClr val="bg1"/>
                </a:solidFill>
              </a:rPr>
              <a:t>С</a:t>
            </a:r>
            <a:r>
              <a:rPr lang="ru-RU" sz="8800" dirty="0" err="1">
                <a:solidFill>
                  <a:srgbClr val="FF0000"/>
                </a:solidFill>
              </a:rPr>
              <a:t>ы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143372" y="2786058"/>
            <a:ext cx="1438284" cy="1438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642918"/>
            <a:ext cx="8856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Заяц  Ваза  Ёлка  Замок  Дятел  Очки  Часы  Кубик  Аквариум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71802" y="1428736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FFFF00"/>
                </a:solidFill>
              </a:rPr>
              <a:t>ЗВЕЗДОЧКА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2571744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Собака  Полка  Утка  Ток  Нота  Ирис  Кран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86116" y="3429000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</a:rPr>
              <a:t>СПУТНИК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28926" y="4714884"/>
            <a:ext cx="35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FFFF00"/>
                </a:solidFill>
              </a:rPr>
              <a:t>КОСМОС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C:\Users\Иван\Desktop\картинки\1304496969_1252759192_1252664094_yahooeu_ru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1895418" cy="2214578"/>
          </a:xfrm>
          <a:prstGeom prst="rect">
            <a:avLst/>
          </a:prstGeom>
          <a:noFill/>
        </p:spPr>
      </p:pic>
      <p:pic>
        <p:nvPicPr>
          <p:cNvPr id="4104" name="Picture 8" descr="C:\Users\Иван\Desktop\картинки\зам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85728"/>
            <a:ext cx="2057010" cy="2214578"/>
          </a:xfrm>
          <a:prstGeom prst="rect">
            <a:avLst/>
          </a:prstGeom>
          <a:noFill/>
        </p:spPr>
      </p:pic>
      <p:pic>
        <p:nvPicPr>
          <p:cNvPr id="4105" name="Picture 9" descr="C:\Users\Иван\Desktop\картинки\кресл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285728"/>
            <a:ext cx="2428892" cy="2214578"/>
          </a:xfrm>
          <a:prstGeom prst="rect">
            <a:avLst/>
          </a:prstGeom>
          <a:noFill/>
        </p:spPr>
      </p:pic>
      <p:pic>
        <p:nvPicPr>
          <p:cNvPr id="4106" name="Picture 10" descr="C:\Users\Иван\Desktop\картинки\koz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285728"/>
            <a:ext cx="2275252" cy="2214578"/>
          </a:xfrm>
          <a:prstGeom prst="rect">
            <a:avLst/>
          </a:prstGeom>
          <a:noFill/>
        </p:spPr>
      </p:pic>
      <p:pic>
        <p:nvPicPr>
          <p:cNvPr id="4107" name="Picture 11" descr="C:\Users\Иван\Desktop\картинки\кастрюл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929066"/>
            <a:ext cx="2286016" cy="1928826"/>
          </a:xfrm>
          <a:prstGeom prst="rect">
            <a:avLst/>
          </a:prstGeom>
          <a:noFill/>
        </p:spPr>
      </p:pic>
      <p:pic>
        <p:nvPicPr>
          <p:cNvPr id="4108" name="Picture 12" descr="C:\Users\Иван\Desktop\картинки\стол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36" y="3929066"/>
            <a:ext cx="2071702" cy="1928826"/>
          </a:xfrm>
          <a:prstGeom prst="rect">
            <a:avLst/>
          </a:prstGeom>
          <a:noFill/>
        </p:spPr>
      </p:pic>
      <p:pic>
        <p:nvPicPr>
          <p:cNvPr id="4110" name="Picture 14" descr="C:\Users\Иван\Desktop\картинки\bbk3209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40" y="3929066"/>
            <a:ext cx="2243013" cy="1928826"/>
          </a:xfrm>
          <a:prstGeom prst="rect">
            <a:avLst/>
          </a:prstGeom>
          <a:noFill/>
        </p:spPr>
      </p:pic>
      <p:pic>
        <p:nvPicPr>
          <p:cNvPr id="4111" name="Picture 15" descr="C:\Users\Иван\Desktop\картинки\1458992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3929067"/>
            <a:ext cx="2071702" cy="1933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F6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4480" y="857232"/>
            <a:ext cx="7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007E39"/>
                </a:solidFill>
              </a:rPr>
              <a:t>З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472" y="2571744"/>
            <a:ext cx="30003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009242"/>
                </a:solidFill>
              </a:rPr>
              <a:t>Замок</a:t>
            </a:r>
          </a:p>
          <a:p>
            <a:pPr algn="ctr"/>
            <a:r>
              <a:rPr lang="ru-RU" sz="4800" dirty="0">
                <a:solidFill>
                  <a:srgbClr val="009242"/>
                </a:solidFill>
              </a:rPr>
              <a:t>Коза</a:t>
            </a:r>
          </a:p>
          <a:p>
            <a:pPr algn="ctr"/>
            <a:r>
              <a:rPr lang="ru-RU" sz="4800" dirty="0">
                <a:solidFill>
                  <a:srgbClr val="009242"/>
                </a:solidFill>
              </a:rPr>
              <a:t>Кузнечик</a:t>
            </a:r>
          </a:p>
          <a:p>
            <a:pPr algn="ctr"/>
            <a:r>
              <a:rPr lang="ru-RU" sz="4800" dirty="0">
                <a:solidFill>
                  <a:srgbClr val="009242"/>
                </a:solidFill>
              </a:rPr>
              <a:t>Телевизор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15140" y="857232"/>
            <a:ext cx="7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chemeClr val="accent4">
                    <a:lumMod val="50000"/>
                  </a:schemeClr>
                </a:solidFill>
              </a:rPr>
              <a:t>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72132" y="2643182"/>
            <a:ext cx="30718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accent4">
                    <a:lumMod val="75000"/>
                  </a:schemeClr>
                </a:solidFill>
              </a:rPr>
              <a:t>Стакан</a:t>
            </a:r>
          </a:p>
          <a:p>
            <a:pPr algn="ctr"/>
            <a:r>
              <a:rPr lang="ru-RU" sz="4800" dirty="0">
                <a:solidFill>
                  <a:schemeClr val="accent4">
                    <a:lumMod val="75000"/>
                  </a:schemeClr>
                </a:solidFill>
              </a:rPr>
              <a:t>Кресло</a:t>
            </a:r>
          </a:p>
          <a:p>
            <a:pPr algn="ctr"/>
            <a:r>
              <a:rPr lang="ru-RU" sz="4800" dirty="0">
                <a:solidFill>
                  <a:schemeClr val="accent4">
                    <a:lumMod val="75000"/>
                  </a:schemeClr>
                </a:solidFill>
              </a:rPr>
              <a:t>Кастрюля</a:t>
            </a:r>
          </a:p>
          <a:p>
            <a:pPr algn="ctr"/>
            <a:r>
              <a:rPr lang="ru-RU" sz="4800" dirty="0">
                <a:solidFill>
                  <a:schemeClr val="accent4">
                    <a:lumMod val="75000"/>
                  </a:schemeClr>
                </a:solidFill>
              </a:rPr>
              <a:t>Стол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234</TotalTime>
  <Words>104</Words>
  <Application>Microsoft Office PowerPoint</Application>
  <PresentationFormat>Экран (4:3)</PresentationFormat>
  <Paragraphs>55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Дифференциация С - 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</dc:creator>
  <cp:lastModifiedBy>Kuzakova, Ekaterina</cp:lastModifiedBy>
  <cp:revision>28</cp:revision>
  <dcterms:created xsi:type="dcterms:W3CDTF">2013-10-26T11:53:54Z</dcterms:created>
  <dcterms:modified xsi:type="dcterms:W3CDTF">2023-09-30T08:59:12Z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2023-09-30T08:59:12Z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30aaaa25-4b0d-4e24-a94e-36eff3d43b25</vt:lpwstr>
  </property>
  <property fmtid="{D5CDD505-2E9C-101B-9397-08002B2CF9AE}" pid="7" name="MSIP_Label_defa4170-0d19-0005-0004-bc88714345d2_ActionId">
    <vt:lpwstr>51f0594b-3783-4fec-a302-c84cc9e39e64</vt:lpwstr>
  </property>
  <property fmtid="{D5CDD505-2E9C-101B-9397-08002B2CF9AE}" pid="8" name="MSIP_Label_defa4170-0d19-0005-0004-bc88714345d2_ContentBits">
    <vt:lpwstr>0</vt:lpwstr>
  </property>
</Properties>
</file>